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0" r:id="rId1"/>
    <p:sldMasterId id="2147484054" r:id="rId2"/>
  </p:sldMasterIdLst>
  <p:notesMasterIdLst>
    <p:notesMasterId r:id="rId12"/>
  </p:notesMasterIdLst>
  <p:sldIdLst>
    <p:sldId id="256" r:id="rId3"/>
    <p:sldId id="263" r:id="rId4"/>
    <p:sldId id="257" r:id="rId5"/>
    <p:sldId id="258" r:id="rId6"/>
    <p:sldId id="259" r:id="rId7"/>
    <p:sldId id="260" r:id="rId8"/>
    <p:sldId id="261" r:id="rId9"/>
    <p:sldId id="264" r:id="rId10"/>
    <p:sldId id="262"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029" autoAdjust="0"/>
    <p:restoredTop sz="94660"/>
  </p:normalViewPr>
  <p:slideViewPr>
    <p:cSldViewPr snapToGrid="0">
      <p:cViewPr varScale="1">
        <p:scale>
          <a:sx n="80" d="100"/>
          <a:sy n="80" d="100"/>
        </p:scale>
        <p:origin x="-84" y="-6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CAE7B5-9615-4047-8979-3B8033DB87C4}" type="datetimeFigureOut">
              <a:rPr lang="ru-RU" smtClean="0"/>
              <a:pPr/>
              <a:t>12.12.2014</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42AE81-554C-45BB-BFE0-E3FC97AC37AD}" type="slidenum">
              <a:rPr lang="ru-RU" smtClean="0"/>
              <a:pPr/>
              <a:t>‹#›</a:t>
            </a:fld>
            <a:endParaRPr lang="ru-RU" dirty="0"/>
          </a:p>
        </p:txBody>
      </p:sp>
    </p:spTree>
    <p:extLst>
      <p:ext uri="{BB962C8B-B14F-4D97-AF65-F5344CB8AC3E}">
        <p14:creationId xmlns:p14="http://schemas.microsoft.com/office/powerpoint/2010/main" xmlns="" val="10793237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F42AE81-554C-45BB-BFE0-E3FC97AC37AD}" type="slidenum">
              <a:rPr lang="ru-RU" smtClean="0"/>
              <a:pPr/>
              <a:t>1</a:t>
            </a:fld>
            <a:endParaRPr lang="ru-RU" dirty="0"/>
          </a:p>
        </p:txBody>
      </p:sp>
    </p:spTree>
    <p:extLst>
      <p:ext uri="{BB962C8B-B14F-4D97-AF65-F5344CB8AC3E}">
        <p14:creationId xmlns:p14="http://schemas.microsoft.com/office/powerpoint/2010/main" xmlns="" val="2004324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1454135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277264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38920199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42127867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38923383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9318932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1087667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8177449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12327396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8275678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3348965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5358871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1950309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929870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8EDE5AA-5819-4D75-B4F6-0F788F59D895}" type="slidenum">
              <a:rPr lang="ru-RU" smtClean="0"/>
              <a:pPr/>
              <a:t>‹#›</a:t>
            </a:fld>
            <a:endParaRPr lang="ru-RU"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32874525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24807323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8EDE5AA-5819-4D75-B4F6-0F788F59D895}" type="slidenum">
              <a:rPr lang="ru-RU" smtClean="0"/>
              <a:pPr/>
              <a:t>‹#›</a:t>
            </a:fld>
            <a:endParaRPr lang="ru-RU"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41868793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31927988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36181580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3994739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3834785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154629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45127" y="2507550"/>
            <a:ext cx="5156200" cy="3680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7550"/>
            <a:ext cx="5181601" cy="3680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88EDE5AA-5819-4D75-B4F6-0F788F59D895}" type="slidenum">
              <a:rPr lang="ru-RU" smtClean="0"/>
              <a:pPr/>
              <a:t>‹#›</a:t>
            </a:fld>
            <a:endParaRPr lang="ru-RU" dirty="0"/>
          </a:p>
        </p:txBody>
      </p:sp>
      <p:sp>
        <p:nvSpPr>
          <p:cNvPr id="10" name="Title 9"/>
          <p:cNvSpPr>
            <a:spLocks noGrp="1"/>
          </p:cNvSpPr>
          <p:nvPr>
            <p:ph type="title"/>
          </p:nvPr>
        </p:nvSpPr>
        <p:spPr/>
        <p:txBody>
          <a:bodyPr/>
          <a:lstStyle/>
          <a:p>
            <a:r>
              <a:rPr lang="ru-RU" smtClean="0"/>
              <a:t>Образец заголовка</a:t>
            </a:r>
            <a:endParaRPr lang="en-US" dirty="0"/>
          </a:p>
        </p:txBody>
      </p:sp>
    </p:spTree>
    <p:extLst>
      <p:ext uri="{BB962C8B-B14F-4D97-AF65-F5344CB8AC3E}">
        <p14:creationId xmlns:p14="http://schemas.microsoft.com/office/powerpoint/2010/main" xmlns="" val="3025233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Только заголовок">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88EDE5AA-5819-4D75-B4F6-0F788F59D895}" type="slidenum">
              <a:rPr lang="ru-RU" smtClean="0"/>
              <a:pPr/>
              <a:t>‹#›</a:t>
            </a:fld>
            <a:endParaRPr lang="ru-RU" dirty="0"/>
          </a:p>
        </p:txBody>
      </p:sp>
      <p:sp>
        <p:nvSpPr>
          <p:cNvPr id="6" name="Title 5"/>
          <p:cNvSpPr>
            <a:spLocks noGrp="1"/>
          </p:cNvSpPr>
          <p:nvPr>
            <p:ph type="title"/>
          </p:nvPr>
        </p:nvSpPr>
        <p:spPr/>
        <p:txBody>
          <a:bodyPr/>
          <a:lstStyle/>
          <a:p>
            <a:r>
              <a:rPr lang="ru-RU" smtClean="0"/>
              <a:t>Образец заголовка</a:t>
            </a:r>
            <a:endParaRPr lang="en-US"/>
          </a:p>
        </p:txBody>
      </p:sp>
    </p:spTree>
    <p:extLst>
      <p:ext uri="{BB962C8B-B14F-4D97-AF65-F5344CB8AC3E}">
        <p14:creationId xmlns:p14="http://schemas.microsoft.com/office/powerpoint/2010/main" xmlns="" val="2907791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272535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ru-RU" smtClean="0"/>
              <a:t>Образец заголовка</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1953346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ru-RU" smtClean="0"/>
              <a:t>Образец заголовка</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3CBC97A-3B79-4924-8985-0B0EF270A6B3}" type="datetimeFigureOut">
              <a:rPr lang="ru-RU" smtClean="0"/>
              <a:pPr/>
              <a:t>12.12.2014</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3951431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43CBC97A-3B79-4924-8985-0B0EF270A6B3}" type="datetimeFigureOut">
              <a:rPr lang="ru-RU" smtClean="0"/>
              <a:pPr/>
              <a:t>12.12.2014</a:t>
            </a:fld>
            <a:endParaRPr lang="ru-RU"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ru-RU" dirty="0"/>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3404924436"/>
      </p:ext>
    </p:extLst>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3CBC97A-3B79-4924-8985-0B0EF270A6B3}" type="datetimeFigureOut">
              <a:rPr lang="ru-RU" smtClean="0"/>
              <a:pPr/>
              <a:t>12.12.2014</a:t>
            </a:fld>
            <a:endParaRPr lang="ru-RU"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8EDE5AA-5819-4D75-B4F6-0F788F59D895}" type="slidenum">
              <a:rPr lang="ru-RU" smtClean="0"/>
              <a:pPr/>
              <a:t>‹#›</a:t>
            </a:fld>
            <a:endParaRPr lang="ru-RU" dirty="0"/>
          </a:p>
        </p:txBody>
      </p:sp>
    </p:spTree>
    <p:extLst>
      <p:ext uri="{BB962C8B-B14F-4D97-AF65-F5344CB8AC3E}">
        <p14:creationId xmlns:p14="http://schemas.microsoft.com/office/powerpoint/2010/main" xmlns="" val="1032318044"/>
      </p:ext>
    </p:extLst>
  </p:cSld>
  <p:clrMap bg1="dk1" tx1="lt1" bg2="dk2" tx2="lt2" accent1="accent1" accent2="accent2" accent3="accent3" accent4="accent4" accent5="accent5" accent6="accent6" hlink="hlink" folHlink="folHlink"/>
  <p:sldLayoutIdLst>
    <p:sldLayoutId id="2147484055" r:id="rId1"/>
    <p:sldLayoutId id="2147484056" r:id="rId2"/>
    <p:sldLayoutId id="2147484057" r:id="rId3"/>
    <p:sldLayoutId id="2147484058" r:id="rId4"/>
    <p:sldLayoutId id="2147484059" r:id="rId5"/>
    <p:sldLayoutId id="2147484060" r:id="rId6"/>
    <p:sldLayoutId id="2147484061" r:id="rId7"/>
    <p:sldLayoutId id="2147484062" r:id="rId8"/>
    <p:sldLayoutId id="2147484063" r:id="rId9"/>
    <p:sldLayoutId id="2147484064" r:id="rId10"/>
    <p:sldLayoutId id="2147484065" r:id="rId11"/>
    <p:sldLayoutId id="2147484066" r:id="rId12"/>
    <p:sldLayoutId id="2147484067" r:id="rId13"/>
    <p:sldLayoutId id="2147484068" r:id="rId14"/>
    <p:sldLayoutId id="2147484069" r:id="rId15"/>
    <p:sldLayoutId id="214748407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hyperlink" Target="http://slovar-vocab.com/english/oxford-learners-vocab/goal-6974886.html" TargetMode="External"/><Relationship Id="rId2" Type="http://schemas.openxmlformats.org/officeDocument/2006/relationships/hyperlink" Target="http://translate.academic.ru/goal/en/ru/1" TargetMode="External"/><Relationship Id="rId1" Type="http://schemas.openxmlformats.org/officeDocument/2006/relationships/slideLayout" Target="../slideLayouts/slideLayout13.xml"/><Relationship Id="rId6" Type="http://schemas.openxmlformats.org/officeDocument/2006/relationships/hyperlink" Target="http://dictionary.cambridge.org/ru" TargetMode="External"/><Relationship Id="rId5" Type="http://schemas.openxmlformats.org/officeDocument/2006/relationships/hyperlink" Target="http://en.wiktionary.org/wiki/goal" TargetMode="External"/><Relationship Id="rId4" Type="http://schemas.openxmlformats.org/officeDocument/2006/relationships/hyperlink" Target="https://en.wikipedia.org/wiki/Goal_(spor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08758" y="415638"/>
            <a:ext cx="7552707" cy="1199406"/>
          </a:xfrm>
        </p:spPr>
        <p:txBody>
          <a:bodyPr/>
          <a:lstStyle/>
          <a:p>
            <a:r>
              <a:rPr lang="en-US" dirty="0" smtClean="0"/>
              <a:t>My Favorite word is…</a:t>
            </a:r>
            <a:endParaRPr lang="ru-RU" dirty="0"/>
          </a:p>
        </p:txBody>
      </p:sp>
      <p:sp>
        <p:nvSpPr>
          <p:cNvPr id="3" name="Подзаголовок 2"/>
          <p:cNvSpPr>
            <a:spLocks noGrp="1"/>
          </p:cNvSpPr>
          <p:nvPr>
            <p:ph type="subTitle" idx="1"/>
          </p:nvPr>
        </p:nvSpPr>
        <p:spPr>
          <a:xfrm>
            <a:off x="292926" y="1615044"/>
            <a:ext cx="11899074" cy="5242956"/>
          </a:xfrm>
        </p:spPr>
        <p:txBody>
          <a:bodyPr/>
          <a:lstStyle/>
          <a:p>
            <a:endParaRPr lang="en-US" dirty="0" smtClean="0"/>
          </a:p>
          <a:p>
            <a:endParaRPr lang="en-US" dirty="0"/>
          </a:p>
          <a:p>
            <a:endParaRPr lang="en-US" dirty="0" smtClean="0"/>
          </a:p>
          <a:p>
            <a:endParaRPr lang="en-US" dirty="0"/>
          </a:p>
          <a:p>
            <a:endParaRPr lang="en-US" dirty="0" smtClean="0"/>
          </a:p>
          <a:p>
            <a:endParaRPr lang="en-US" dirty="0"/>
          </a:p>
          <a:p>
            <a:r>
              <a:rPr lang="en-US" dirty="0" smtClean="0"/>
              <a:t>f</a:t>
            </a:r>
          </a:p>
          <a:p>
            <a:endParaRPr lang="en-US" dirty="0"/>
          </a:p>
          <a:p>
            <a:endParaRPr lang="en-US" dirty="0" smtClean="0"/>
          </a:p>
          <a:p>
            <a:endParaRPr lang="en-US" dirty="0"/>
          </a:p>
        </p:txBody>
      </p:sp>
      <p:pic>
        <p:nvPicPr>
          <p:cNvPr id="4" name="Рисунок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848619" y="1773878"/>
            <a:ext cx="8309497" cy="4925287"/>
          </a:xfrm>
          <a:prstGeom prst="rect">
            <a:avLst/>
          </a:prstGeom>
        </p:spPr>
      </p:pic>
      <p:sp>
        <p:nvSpPr>
          <p:cNvPr id="5" name="Пятно 2 4"/>
          <p:cNvSpPr/>
          <p:nvPr/>
        </p:nvSpPr>
        <p:spPr>
          <a:xfrm>
            <a:off x="7744326" y="149919"/>
            <a:ext cx="4936178" cy="3987144"/>
          </a:xfrm>
          <a:prstGeom prst="irregularSeal2">
            <a:avLst/>
          </a:prstGeom>
          <a:solidFill>
            <a:schemeClr val="tx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i="1" dirty="0" smtClean="0">
                <a:solidFill>
                  <a:schemeClr val="bg2"/>
                </a:solidFill>
                <a:latin typeface="Aharoni" panose="02010803020104030203" pitchFamily="2" charset="-79"/>
                <a:cs typeface="Aharoni" panose="02010803020104030203" pitchFamily="2" charset="-79"/>
              </a:rPr>
              <a:t>Goal</a:t>
            </a:r>
            <a:r>
              <a:rPr lang="en-US" sz="4800" i="1" dirty="0" smtClean="0">
                <a:solidFill>
                  <a:srgbClr val="002060"/>
                </a:solidFill>
                <a:latin typeface="Aharoni" panose="02010803020104030203" pitchFamily="2" charset="-79"/>
                <a:cs typeface="Aharoni" panose="02010803020104030203" pitchFamily="2" charset="-79"/>
              </a:rPr>
              <a:t> </a:t>
            </a:r>
            <a:endParaRPr lang="ru-RU" sz="4800" i="1" dirty="0">
              <a:solidFill>
                <a:srgbClr val="002060"/>
              </a:solidFill>
              <a:latin typeface="Aharoni" panose="02010803020104030203" pitchFamily="2" charset="-79"/>
              <a:cs typeface="Aharoni" panose="02010803020104030203" pitchFamily="2" charset="-79"/>
            </a:endParaRPr>
          </a:p>
        </p:txBody>
      </p:sp>
      <p:sp>
        <p:nvSpPr>
          <p:cNvPr id="6" name="TextBox 5"/>
          <p:cNvSpPr txBox="1"/>
          <p:nvPr/>
        </p:nvSpPr>
        <p:spPr>
          <a:xfrm>
            <a:off x="308758" y="5213268"/>
            <a:ext cx="3413790" cy="923330"/>
          </a:xfrm>
          <a:prstGeom prst="rect">
            <a:avLst/>
          </a:prstGeom>
          <a:noFill/>
        </p:spPr>
        <p:txBody>
          <a:bodyPr wrap="square" rtlCol="0">
            <a:spAutoFit/>
          </a:bodyPr>
          <a:lstStyle/>
          <a:p>
            <a:r>
              <a:rPr lang="en-US" dirty="0" err="1" smtClean="0"/>
              <a:t>Makshanova</a:t>
            </a:r>
            <a:r>
              <a:rPr lang="en-US" dirty="0" smtClean="0"/>
              <a:t> Anna</a:t>
            </a:r>
          </a:p>
          <a:p>
            <a:r>
              <a:rPr lang="en-US" dirty="0" smtClean="0"/>
              <a:t>Sc</a:t>
            </a:r>
            <a:r>
              <a:rPr lang="en-US" dirty="0" smtClean="0"/>
              <a:t>h</a:t>
            </a:r>
            <a:r>
              <a:rPr lang="en-US" dirty="0" smtClean="0"/>
              <a:t>ool </a:t>
            </a:r>
            <a:r>
              <a:rPr lang="en-US" dirty="0" smtClean="0"/>
              <a:t>176</a:t>
            </a:r>
          </a:p>
          <a:p>
            <a:r>
              <a:rPr lang="en-US" dirty="0" smtClean="0"/>
              <a:t>Class 11-A</a:t>
            </a:r>
            <a:endParaRPr lang="ru-RU" dirty="0"/>
          </a:p>
        </p:txBody>
      </p:sp>
    </p:spTree>
    <p:extLst>
      <p:ext uri="{BB962C8B-B14F-4D97-AF65-F5344CB8AC3E}">
        <p14:creationId xmlns:p14="http://schemas.microsoft.com/office/powerpoint/2010/main" xmlns="" val="15708000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54379"/>
            <a:ext cx="8596668" cy="1496291"/>
          </a:xfrm>
        </p:spPr>
        <p:txBody>
          <a:bodyPr>
            <a:normAutofit/>
          </a:bodyPr>
          <a:lstStyle/>
          <a:p>
            <a:r>
              <a:rPr lang="en-US" sz="5400" dirty="0" smtClean="0"/>
              <a:t>To begin with,…</a:t>
            </a:r>
            <a:endParaRPr lang="ru-RU" sz="5400" dirty="0"/>
          </a:p>
        </p:txBody>
      </p:sp>
      <p:sp>
        <p:nvSpPr>
          <p:cNvPr id="3" name="Объект 2"/>
          <p:cNvSpPr>
            <a:spLocks noGrp="1"/>
          </p:cNvSpPr>
          <p:nvPr>
            <p:ph idx="1"/>
          </p:nvPr>
        </p:nvSpPr>
        <p:spPr>
          <a:xfrm>
            <a:off x="83127" y="1187532"/>
            <a:ext cx="12005954" cy="5670467"/>
          </a:xfrm>
        </p:spPr>
        <p:txBody>
          <a:bodyPr>
            <a:noAutofit/>
          </a:bodyPr>
          <a:lstStyle/>
          <a:p>
            <a:pPr marL="0" indent="0">
              <a:buNone/>
            </a:pPr>
            <a:r>
              <a:rPr lang="en-US" sz="2600" dirty="0" smtClean="0"/>
              <a:t>I have chosen this word because I think it has a very important meaning. Everyone should have his goal in life and try hard to achieve it. By setting  goals person can improve his and other’s life and there is no need to refuse your goal if you consider it to be unachievable.</a:t>
            </a:r>
          </a:p>
          <a:p>
            <a:pPr marL="0" indent="0">
              <a:buNone/>
            </a:pPr>
            <a:r>
              <a:rPr lang="en-US" sz="2600" dirty="0" smtClean="0"/>
              <a:t> Nowadays we can not imagine our life without some usual objects. But many years ago there were people who tried by hard to create them. For example, </a:t>
            </a:r>
            <a:r>
              <a:rPr lang="en-US" sz="2600" dirty="0"/>
              <a:t>if Thomas </a:t>
            </a:r>
            <a:r>
              <a:rPr lang="en-US" sz="2600" dirty="0" smtClean="0"/>
              <a:t>Edison had given up his invention, we would have never </a:t>
            </a:r>
            <a:r>
              <a:rPr lang="en-US" sz="2600" dirty="0"/>
              <a:t>seen </a:t>
            </a:r>
            <a:r>
              <a:rPr lang="en-US" sz="2600" dirty="0" smtClean="0"/>
              <a:t>a </a:t>
            </a:r>
            <a:r>
              <a:rPr lang="en-US" sz="2600" dirty="0"/>
              <a:t>light bulb</a:t>
            </a:r>
            <a:r>
              <a:rPr lang="en-US" sz="2600" dirty="0" smtClean="0"/>
              <a:t>.</a:t>
            </a:r>
          </a:p>
          <a:p>
            <a:pPr marL="0" indent="0">
              <a:buNone/>
            </a:pPr>
            <a:r>
              <a:rPr lang="en-US" sz="2600" dirty="0" smtClean="0"/>
              <a:t>Moreover the word ‘goal’ is used in sports as a term. A football match will not be so exciting without supporters shouting ‘goal!!!!’.</a:t>
            </a:r>
          </a:p>
          <a:p>
            <a:pPr marL="0" indent="0">
              <a:buNone/>
            </a:pPr>
            <a:r>
              <a:rPr lang="en-US" sz="2600" dirty="0" smtClean="0"/>
              <a:t>All in all, that is why I believe that the word ‘goal’ is very important in English, besides it is used in many other languages for instance in Russian. </a:t>
            </a:r>
            <a:endParaRPr lang="ru-RU" sz="2600" dirty="0"/>
          </a:p>
        </p:txBody>
      </p:sp>
    </p:spTree>
    <p:extLst>
      <p:ext uri="{BB962C8B-B14F-4D97-AF65-F5344CB8AC3E}">
        <p14:creationId xmlns:p14="http://schemas.microsoft.com/office/powerpoint/2010/main" xmlns="" val="25122701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6600" dirty="0" smtClean="0"/>
              <a:t>               Goal is…</a:t>
            </a:r>
            <a:endParaRPr lang="ru-RU" sz="6600" dirty="0"/>
          </a:p>
        </p:txBody>
      </p:sp>
      <p:sp>
        <p:nvSpPr>
          <p:cNvPr id="3" name="Объект 2"/>
          <p:cNvSpPr>
            <a:spLocks noGrp="1"/>
          </p:cNvSpPr>
          <p:nvPr>
            <p:ph idx="1"/>
          </p:nvPr>
        </p:nvSpPr>
        <p:spPr>
          <a:xfrm>
            <a:off x="130629" y="2042556"/>
            <a:ext cx="11922826" cy="5201393"/>
          </a:xfrm>
        </p:spPr>
        <p:txBody>
          <a:bodyPr>
            <a:normAutofit/>
          </a:bodyPr>
          <a:lstStyle/>
          <a:p>
            <a:pPr marL="514350" indent="-514350">
              <a:buAutoNum type="arabicParenR"/>
            </a:pPr>
            <a:r>
              <a:rPr lang="en-US" sz="3200" dirty="0" smtClean="0"/>
              <a:t>Something that person hope to achieve (= aim, purpose, object).</a:t>
            </a:r>
          </a:p>
          <a:p>
            <a:pPr marL="514350" indent="-514350">
              <a:buAutoNum type="arabicParenR"/>
            </a:pPr>
            <a:r>
              <a:rPr lang="en-US" sz="3200" dirty="0" smtClean="0"/>
              <a:t>Method of scoring in many sports including football, hockey, lacrosse, water polo.</a:t>
            </a:r>
          </a:p>
          <a:p>
            <a:pPr marL="514350" indent="-514350">
              <a:buAutoNum type="arabicParenR"/>
            </a:pPr>
            <a:r>
              <a:rPr lang="en-US" sz="3200" dirty="0" smtClean="0"/>
              <a:t>a </a:t>
            </a:r>
            <a:r>
              <a:rPr lang="en-US" sz="3200" dirty="0"/>
              <a:t>frame with a net into </a:t>
            </a:r>
            <a:r>
              <a:rPr lang="en-US" sz="3200" dirty="0" smtClean="0"/>
              <a:t>which football </a:t>
            </a:r>
            <a:r>
              <a:rPr lang="en-US" sz="3200" dirty="0"/>
              <a:t>players must kick or hit the ball </a:t>
            </a:r>
            <a:r>
              <a:rPr lang="en-US" sz="3200" dirty="0" smtClean="0"/>
              <a:t>during a match </a:t>
            </a:r>
            <a:r>
              <a:rPr lang="en-US" sz="3200" dirty="0"/>
              <a:t>to score a point </a:t>
            </a:r>
            <a:r>
              <a:rPr lang="en-US" sz="3200" dirty="0" smtClean="0"/>
              <a:t>.</a:t>
            </a:r>
          </a:p>
          <a:p>
            <a:pPr marL="514350" indent="-514350">
              <a:buAutoNum type="arabicParenR"/>
            </a:pPr>
            <a:r>
              <a:rPr lang="en-US" sz="3200" dirty="0" smtClean="0"/>
              <a:t>A place where someone wants to get (= Destination).</a:t>
            </a:r>
          </a:p>
          <a:p>
            <a:pPr marL="0" indent="0">
              <a:buNone/>
            </a:pPr>
            <a:r>
              <a:rPr lang="en-US" sz="3200" dirty="0" smtClean="0"/>
              <a:t> </a:t>
            </a:r>
            <a:endParaRPr lang="en-US" sz="3200" dirty="0"/>
          </a:p>
          <a:p>
            <a:pPr marL="0" indent="0">
              <a:buNone/>
            </a:pPr>
            <a:endParaRPr lang="en-US" sz="3200" dirty="0" smtClean="0"/>
          </a:p>
          <a:p>
            <a:pPr marL="0" indent="0">
              <a:buNone/>
            </a:pPr>
            <a:endParaRPr lang="en-US" sz="3200" dirty="0"/>
          </a:p>
          <a:p>
            <a:pPr marL="0" indent="0">
              <a:buNone/>
            </a:pPr>
            <a:endParaRPr lang="ru-RU" sz="3200" dirty="0"/>
          </a:p>
        </p:txBody>
      </p:sp>
    </p:spTree>
    <p:extLst>
      <p:ext uri="{BB962C8B-B14F-4D97-AF65-F5344CB8AC3E}">
        <p14:creationId xmlns:p14="http://schemas.microsoft.com/office/powerpoint/2010/main" xmlns="" val="21374352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5400" dirty="0"/>
              <a:t>Etymology</a:t>
            </a:r>
            <a:endParaRPr lang="ru-RU" sz="5400" dirty="0"/>
          </a:p>
        </p:txBody>
      </p:sp>
      <p:sp>
        <p:nvSpPr>
          <p:cNvPr id="3" name="Объект 2"/>
          <p:cNvSpPr>
            <a:spLocks noGrp="1"/>
          </p:cNvSpPr>
          <p:nvPr>
            <p:ph idx="1"/>
          </p:nvPr>
        </p:nvSpPr>
        <p:spPr>
          <a:xfrm>
            <a:off x="0" y="2160589"/>
            <a:ext cx="12005953" cy="4697411"/>
          </a:xfrm>
        </p:spPr>
        <p:txBody>
          <a:bodyPr>
            <a:normAutofit/>
          </a:bodyPr>
          <a:lstStyle/>
          <a:p>
            <a:r>
              <a:rPr lang="en-US" sz="2800" dirty="0" smtClean="0"/>
              <a:t>‘Goal’ was descended from Old English word </a:t>
            </a:r>
            <a:r>
              <a:rPr lang="en-US" sz="2800" dirty="0"/>
              <a:t>*</a:t>
            </a:r>
            <a:r>
              <a:rPr lang="en-US" sz="2800" dirty="0" smtClean="0"/>
              <a:t>gal which meant </a:t>
            </a:r>
            <a:r>
              <a:rPr lang="en-US" sz="2800" dirty="0"/>
              <a:t>obstacle, </a:t>
            </a:r>
            <a:r>
              <a:rPr lang="en-US" sz="2800" dirty="0" smtClean="0"/>
              <a:t>barrier or marker.</a:t>
            </a:r>
          </a:p>
          <a:p>
            <a:r>
              <a:rPr lang="en-US" sz="2800" dirty="0" smtClean="0"/>
              <a:t>‘Goal’ is also cognate </a:t>
            </a:r>
            <a:r>
              <a:rPr lang="en-US" sz="2800" dirty="0"/>
              <a:t>with Albanian </a:t>
            </a:r>
            <a:r>
              <a:rPr lang="en-US" sz="2800" i="1" dirty="0" err="1"/>
              <a:t>ngel</a:t>
            </a:r>
            <a:r>
              <a:rPr lang="en-US" sz="2800" dirty="0"/>
              <a:t> (“to remain, linger, hesitate, get stuck</a:t>
            </a:r>
            <a:r>
              <a:rPr lang="en-US" sz="2800" dirty="0" smtClean="0"/>
              <a:t>”).</a:t>
            </a:r>
          </a:p>
          <a:p>
            <a:pPr marL="0" indent="0">
              <a:buNone/>
            </a:pPr>
            <a:r>
              <a:rPr lang="en-US" sz="2800" dirty="0" smtClean="0"/>
              <a:t>I suppose that sport term ‘goal’ is related to first meaning of this word, because when football player is trying to hit ball into gate he also has </a:t>
            </a:r>
            <a:r>
              <a:rPr lang="en-US" sz="2800" b="1" dirty="0" smtClean="0"/>
              <a:t>aim</a:t>
            </a:r>
            <a:r>
              <a:rPr lang="en-US" sz="2800" dirty="0" smtClean="0"/>
              <a:t> to get a score and win a match.</a:t>
            </a:r>
            <a:endParaRPr lang="ru-RU" sz="2800" dirty="0"/>
          </a:p>
        </p:txBody>
      </p:sp>
    </p:spTree>
    <p:extLst>
      <p:ext uri="{BB962C8B-B14F-4D97-AF65-F5344CB8AC3E}">
        <p14:creationId xmlns:p14="http://schemas.microsoft.com/office/powerpoint/2010/main" xmlns="" val="20070763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5400" dirty="0" smtClean="0"/>
              <a:t>Common phrases with ‘goal’</a:t>
            </a:r>
            <a:endParaRPr lang="ru-RU" sz="5400" dirty="0"/>
          </a:p>
        </p:txBody>
      </p:sp>
      <p:sp>
        <p:nvSpPr>
          <p:cNvPr id="3" name="Объект 2"/>
          <p:cNvSpPr>
            <a:spLocks noGrp="1"/>
          </p:cNvSpPr>
          <p:nvPr>
            <p:ph idx="1"/>
          </p:nvPr>
        </p:nvSpPr>
        <p:spPr>
          <a:xfrm>
            <a:off x="818712" y="1417638"/>
            <a:ext cx="7648394" cy="5848794"/>
          </a:xfrm>
        </p:spPr>
        <p:txBody>
          <a:bodyPr/>
          <a:lstStyle/>
          <a:p>
            <a:r>
              <a:rPr lang="en-US" sz="4000" dirty="0" smtClean="0"/>
              <a:t>1. Aims</a:t>
            </a:r>
          </a:p>
          <a:p>
            <a:pPr>
              <a:buFont typeface="Arial" panose="020B0604020202020204" pitchFamily="34" charset="0"/>
              <a:buChar char="•"/>
            </a:pPr>
            <a:r>
              <a:rPr lang="en-US" sz="3200" b="1" dirty="0"/>
              <a:t>one's goal in life </a:t>
            </a:r>
            <a:r>
              <a:rPr lang="en-US" sz="3200" b="1" dirty="0" smtClean="0"/>
              <a:t>– purpose that someone is trying to achieve for the whole his life.</a:t>
            </a:r>
            <a:endParaRPr lang="en-US" sz="3200" b="1" dirty="0"/>
          </a:p>
          <a:p>
            <a:pPr>
              <a:buFont typeface="Arial" panose="020B0604020202020204" pitchFamily="34" charset="0"/>
              <a:buChar char="•"/>
            </a:pPr>
            <a:r>
              <a:rPr lang="en-US" sz="3200" b="1" dirty="0"/>
              <a:t>to get a goal </a:t>
            </a:r>
            <a:r>
              <a:rPr lang="en-US" sz="3200" b="1" dirty="0" smtClean="0"/>
              <a:t>– achieve an aim.            </a:t>
            </a:r>
          </a:p>
          <a:p>
            <a:pPr>
              <a:buFont typeface="Arial" panose="020B0604020202020204" pitchFamily="34" charset="0"/>
              <a:buChar char="•"/>
            </a:pPr>
            <a:r>
              <a:rPr lang="en-US" sz="3200" b="1" dirty="0" smtClean="0"/>
              <a:t>Immediate goal – aim that person will probably achieve in the nearest future.</a:t>
            </a:r>
            <a:r>
              <a:rPr lang="en-US" b="1" dirty="0" smtClean="0"/>
              <a:t>                                                                                                                                                                                           </a:t>
            </a:r>
            <a:endParaRPr lang="en-US" dirty="0"/>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668988" y="1674421"/>
            <a:ext cx="3241964" cy="4940135"/>
          </a:xfrm>
          <a:prstGeom prst="rect">
            <a:avLst/>
          </a:prstGeom>
        </p:spPr>
      </p:pic>
    </p:spTree>
    <p:extLst>
      <p:ext uri="{BB962C8B-B14F-4D97-AF65-F5344CB8AC3E}">
        <p14:creationId xmlns:p14="http://schemas.microsoft.com/office/powerpoint/2010/main" xmlns="" val="15274742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273133" y="188686"/>
            <a:ext cx="11100154" cy="7767782"/>
          </a:xfrm>
        </p:spPr>
        <p:txBody>
          <a:bodyPr>
            <a:normAutofit/>
          </a:bodyPr>
          <a:lstStyle/>
          <a:p>
            <a:r>
              <a:rPr lang="en-US" sz="4000" dirty="0" smtClean="0"/>
              <a:t>2.Goals in sport</a:t>
            </a:r>
          </a:p>
          <a:p>
            <a:endParaRPr lang="en-US" sz="4000" dirty="0"/>
          </a:p>
          <a:p>
            <a:pPr marL="0" indent="0">
              <a:buNone/>
            </a:pPr>
            <a:endParaRPr lang="en-US" sz="4000" dirty="0" smtClean="0"/>
          </a:p>
          <a:p>
            <a:pPr marL="0" indent="0">
              <a:buNone/>
            </a:pPr>
            <a:r>
              <a:rPr lang="en-US" sz="4000" b="1" dirty="0"/>
              <a:t>to kick a goal </a:t>
            </a:r>
            <a:r>
              <a:rPr lang="en-US" sz="4000" b="1" dirty="0" smtClean="0"/>
              <a:t>– to get                                     score in a play.</a:t>
            </a:r>
          </a:p>
          <a:p>
            <a:pPr marL="0" indent="0">
              <a:buNone/>
            </a:pPr>
            <a:r>
              <a:rPr lang="en-US" sz="4000" b="1" dirty="0"/>
              <a:t>empty goal </a:t>
            </a:r>
            <a:r>
              <a:rPr lang="en-US" sz="4000" b="1" dirty="0" smtClean="0"/>
              <a:t>– goal that was hit                                        in an empty gate.</a:t>
            </a:r>
          </a:p>
          <a:p>
            <a:pPr marL="0" indent="0">
              <a:buNone/>
            </a:pPr>
            <a:r>
              <a:rPr lang="en-US" sz="4000" b="1" dirty="0" smtClean="0"/>
              <a:t>To nullify goal – to refuse getting a score.</a:t>
            </a:r>
            <a:endParaRPr lang="ru-RU" sz="4000" dirty="0"/>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445830" y="0"/>
            <a:ext cx="4746170" cy="3728810"/>
          </a:xfrm>
          <a:prstGeom prst="rect">
            <a:avLst/>
          </a:prstGeom>
        </p:spPr>
      </p:pic>
    </p:spTree>
    <p:extLst>
      <p:ext uri="{BB962C8B-B14F-4D97-AF65-F5344CB8AC3E}">
        <p14:creationId xmlns:p14="http://schemas.microsoft.com/office/powerpoint/2010/main" xmlns="" val="32467282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6000" dirty="0" smtClean="0"/>
              <a:t>Idioms</a:t>
            </a:r>
            <a:endParaRPr lang="ru-RU" sz="6000" dirty="0"/>
          </a:p>
        </p:txBody>
      </p:sp>
      <p:sp>
        <p:nvSpPr>
          <p:cNvPr id="3" name="Объект 2"/>
          <p:cNvSpPr>
            <a:spLocks noGrp="1"/>
          </p:cNvSpPr>
          <p:nvPr>
            <p:ph idx="1"/>
          </p:nvPr>
        </p:nvSpPr>
        <p:spPr>
          <a:xfrm>
            <a:off x="380010" y="1971305"/>
            <a:ext cx="10993276" cy="4667002"/>
          </a:xfrm>
        </p:spPr>
        <p:txBody>
          <a:bodyPr>
            <a:normAutofit/>
          </a:bodyPr>
          <a:lstStyle/>
          <a:p>
            <a:r>
              <a:rPr lang="en-US" sz="3600" dirty="0"/>
              <a:t>fall short of one's goal(s</a:t>
            </a:r>
            <a:r>
              <a:rPr lang="en-US" sz="3600" dirty="0" smtClean="0"/>
              <a:t>) – fail to achieve goal.</a:t>
            </a:r>
          </a:p>
          <a:p>
            <a:r>
              <a:rPr lang="en-US" sz="3600" dirty="0"/>
              <a:t>an own goal </a:t>
            </a:r>
            <a:r>
              <a:rPr lang="en-US" sz="3600" dirty="0" smtClean="0"/>
              <a:t>- something that someone tries to improve situation but as the result makes it worse.</a:t>
            </a:r>
          </a:p>
          <a:p>
            <a:r>
              <a:rPr lang="en-US" sz="3600" dirty="0"/>
              <a:t>move the </a:t>
            </a:r>
            <a:r>
              <a:rPr lang="en-US" sz="3600" dirty="0" smtClean="0"/>
              <a:t>goalposts (goals) </a:t>
            </a:r>
            <a:r>
              <a:rPr lang="en-US" sz="3600" dirty="0"/>
              <a:t>- to change the rules while someone is trying to do something in order to make it more difficult for them</a:t>
            </a:r>
            <a:endParaRPr lang="ru-RU" sz="3600" dirty="0"/>
          </a:p>
        </p:txBody>
      </p:sp>
    </p:spTree>
    <p:extLst>
      <p:ext uri="{BB962C8B-B14F-4D97-AF65-F5344CB8AC3E}">
        <p14:creationId xmlns:p14="http://schemas.microsoft.com/office/powerpoint/2010/main" xmlns="" val="29018536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5400" dirty="0" smtClean="0"/>
              <a:t>To conclude,…</a:t>
            </a:r>
            <a:endParaRPr lang="ru-RU" sz="5400" dirty="0"/>
          </a:p>
        </p:txBody>
      </p:sp>
      <p:sp>
        <p:nvSpPr>
          <p:cNvPr id="3" name="Объект 2"/>
          <p:cNvSpPr>
            <a:spLocks noGrp="1"/>
          </p:cNvSpPr>
          <p:nvPr>
            <p:ph idx="1"/>
          </p:nvPr>
        </p:nvSpPr>
        <p:spPr>
          <a:xfrm>
            <a:off x="677334" y="1615044"/>
            <a:ext cx="8596668" cy="5427023"/>
          </a:xfrm>
        </p:spPr>
        <p:txBody>
          <a:bodyPr>
            <a:normAutofit/>
          </a:bodyPr>
          <a:lstStyle/>
          <a:p>
            <a:pPr marL="0" indent="0">
              <a:buNone/>
            </a:pPr>
            <a:r>
              <a:rPr lang="en-US" sz="2800" dirty="0" smtClean="0"/>
              <a:t>I would like to say that every </a:t>
            </a:r>
            <a:r>
              <a:rPr lang="en-US" sz="2800" b="1" dirty="0" smtClean="0"/>
              <a:t>goal</a:t>
            </a:r>
            <a:r>
              <a:rPr lang="en-US" sz="2800" dirty="0" smtClean="0"/>
              <a:t> is achievable. You can get it despite any difficulties if you try hard and make an effort. So, you can win a football match or invent something new.</a:t>
            </a:r>
          </a:p>
          <a:p>
            <a:pPr marL="0" indent="0">
              <a:buNone/>
            </a:pPr>
            <a:endParaRPr lang="en-US" sz="2800" dirty="0"/>
          </a:p>
          <a:p>
            <a:pPr marL="0" indent="0">
              <a:buNone/>
            </a:pPr>
            <a:endParaRPr lang="en-US" sz="2800" dirty="0" smtClean="0"/>
          </a:p>
          <a:p>
            <a:pPr marL="0" indent="0">
              <a:buNone/>
            </a:pPr>
            <a:endParaRPr lang="en-US" sz="2800" dirty="0"/>
          </a:p>
          <a:p>
            <a:pPr marL="0" indent="0">
              <a:buNone/>
            </a:pPr>
            <a:endParaRPr lang="en-US" sz="2800" dirty="0" smtClean="0"/>
          </a:p>
          <a:p>
            <a:pPr marL="0" indent="0">
              <a:buNone/>
            </a:pPr>
            <a:endParaRPr lang="en-US" sz="2800" dirty="0"/>
          </a:p>
          <a:p>
            <a:pPr marL="0" indent="0">
              <a:buNone/>
            </a:pPr>
            <a:r>
              <a:rPr lang="en-US" sz="2800" dirty="0" smtClean="0"/>
              <a:t>                                -The end-</a:t>
            </a:r>
            <a:endParaRPr lang="ru-RU" sz="2800" dirty="0"/>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483927" y="3408219"/>
            <a:ext cx="5082639" cy="3325090"/>
          </a:xfrm>
          <a:prstGeom prst="rect">
            <a:avLst/>
          </a:prstGeom>
        </p:spPr>
      </p:pic>
    </p:spTree>
    <p:extLst>
      <p:ext uri="{BB962C8B-B14F-4D97-AF65-F5344CB8AC3E}">
        <p14:creationId xmlns:p14="http://schemas.microsoft.com/office/powerpoint/2010/main" xmlns="" val="1848836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Объект 2"/>
          <p:cNvSpPr>
            <a:spLocks noGrp="1"/>
          </p:cNvSpPr>
          <p:nvPr>
            <p:ph idx="1"/>
          </p:nvPr>
        </p:nvSpPr>
        <p:spPr/>
        <p:txBody>
          <a:bodyPr/>
          <a:lstStyle/>
          <a:p>
            <a:r>
              <a:rPr lang="en-US" dirty="0">
                <a:hlinkClick r:id="rId2"/>
              </a:rPr>
              <a:t>http://</a:t>
            </a:r>
            <a:r>
              <a:rPr lang="en-US" dirty="0" smtClean="0">
                <a:hlinkClick r:id="rId2"/>
              </a:rPr>
              <a:t>translate.academic.ru/goal/en/ru/1</a:t>
            </a:r>
            <a:endParaRPr lang="en-US" dirty="0" smtClean="0"/>
          </a:p>
          <a:p>
            <a:r>
              <a:rPr lang="en-US" dirty="0">
                <a:hlinkClick r:id="rId3"/>
              </a:rPr>
              <a:t>http://</a:t>
            </a:r>
            <a:r>
              <a:rPr lang="en-US" dirty="0" smtClean="0">
                <a:hlinkClick r:id="rId3"/>
              </a:rPr>
              <a:t>slovar-vocab.com/english/oxford-learners-vocab/goal-6974886.html</a:t>
            </a:r>
            <a:endParaRPr lang="en-US" dirty="0" smtClean="0"/>
          </a:p>
          <a:p>
            <a:r>
              <a:rPr lang="en-US" dirty="0">
                <a:hlinkClick r:id="rId4"/>
              </a:rPr>
              <a:t>https://en.wikipedia.org/wiki/Goal_(sport)#</a:t>
            </a:r>
            <a:r>
              <a:rPr lang="en-US" dirty="0" smtClean="0">
                <a:hlinkClick r:id="rId4"/>
              </a:rPr>
              <a:t>Goal-only_sports</a:t>
            </a:r>
            <a:endParaRPr lang="en-US" dirty="0" smtClean="0"/>
          </a:p>
          <a:p>
            <a:r>
              <a:rPr lang="en-US" dirty="0">
                <a:hlinkClick r:id="rId5"/>
              </a:rPr>
              <a:t>http://</a:t>
            </a:r>
            <a:r>
              <a:rPr lang="en-US" dirty="0" smtClean="0">
                <a:hlinkClick r:id="rId5"/>
              </a:rPr>
              <a:t>en.wiktionary.org/wiki/goal</a:t>
            </a:r>
            <a:endParaRPr lang="en-US" dirty="0" smtClean="0"/>
          </a:p>
          <a:p>
            <a:r>
              <a:rPr lang="en-US" dirty="0">
                <a:hlinkClick r:id="rId6"/>
              </a:rPr>
              <a:t>http://</a:t>
            </a:r>
            <a:r>
              <a:rPr lang="en-US" dirty="0" smtClean="0">
                <a:hlinkClick r:id="rId6"/>
              </a:rPr>
              <a:t>dictionary.cambridge.org/ru</a:t>
            </a:r>
            <a:endParaRPr lang="en-US" dirty="0" smtClean="0"/>
          </a:p>
          <a:p>
            <a:endParaRPr lang="ru-RU" dirty="0"/>
          </a:p>
        </p:txBody>
      </p:sp>
    </p:spTree>
    <p:extLst>
      <p:ext uri="{BB962C8B-B14F-4D97-AF65-F5344CB8AC3E}">
        <p14:creationId xmlns:p14="http://schemas.microsoft.com/office/powerpoint/2010/main" xmlns="" val="1232750592"/>
      </p:ext>
    </p:extLst>
  </p:cSld>
  <p:clrMapOvr>
    <a:masterClrMapping/>
  </p:clrMapOvr>
  <p:timing>
    <p:tnLst>
      <p:par>
        <p:cTn id="1" dur="indefinite" restart="never" nodeType="tmRoot"/>
      </p:par>
    </p:tnLst>
  </p:timing>
</p:sld>
</file>

<file path=ppt/theme/theme1.xml><?xml version="1.0" encoding="utf-8"?>
<a:theme xmlns:a="http://schemas.openxmlformats.org/drawingml/2006/main" name="HDOfficeLightV0">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8C59B386-999D-4CB6-B907-9F3997C027CC}"/>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TM02900771[[fn=Сектор (Срез)]]</Template>
  <TotalTime>504</TotalTime>
  <Words>503</Words>
  <Application>Microsoft Office PowerPoint</Application>
  <PresentationFormat>Произвольный</PresentationFormat>
  <Paragraphs>59</Paragraphs>
  <Slides>9</Slides>
  <Notes>1</Notes>
  <HiddenSlides>0</HiddenSlides>
  <MMClips>0</MMClips>
  <ScaleCrop>false</ScaleCrop>
  <HeadingPairs>
    <vt:vector size="4" baseType="variant">
      <vt:variant>
        <vt:lpstr>Тема</vt:lpstr>
      </vt:variant>
      <vt:variant>
        <vt:i4>2</vt:i4>
      </vt:variant>
      <vt:variant>
        <vt:lpstr>Заголовки слайдов</vt:lpstr>
      </vt:variant>
      <vt:variant>
        <vt:i4>9</vt:i4>
      </vt:variant>
    </vt:vector>
  </HeadingPairs>
  <TitlesOfParts>
    <vt:vector size="11" baseType="lpstr">
      <vt:lpstr>HDOfficeLightV0</vt:lpstr>
      <vt:lpstr>Грань</vt:lpstr>
      <vt:lpstr>My Favorite word is…</vt:lpstr>
      <vt:lpstr>To begin with,…</vt:lpstr>
      <vt:lpstr>               Goal is…</vt:lpstr>
      <vt:lpstr>Etymology</vt:lpstr>
      <vt:lpstr>Common phrases with ‘goal’</vt:lpstr>
      <vt:lpstr>Слайд 6</vt:lpstr>
      <vt:lpstr>Idioms</vt:lpstr>
      <vt:lpstr>To conclude,…</vt:lpstr>
      <vt:lpstr>References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Favorite word is…</dc:title>
  <dc:creator>Анна Макшанова</dc:creator>
  <cp:lastModifiedBy>Учитель</cp:lastModifiedBy>
  <cp:revision>27</cp:revision>
  <dcterms:created xsi:type="dcterms:W3CDTF">2014-12-10T12:23:39Z</dcterms:created>
  <dcterms:modified xsi:type="dcterms:W3CDTF">2014-12-12T10:11:08Z</dcterms:modified>
</cp:coreProperties>
</file>