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6B7EF88-13FE-4875-9478-097B1712D07F}" type="datetimeFigureOut">
              <a:rPr lang="ru-RU" smtClean="0"/>
              <a:pPr/>
              <a:t>24.04.2009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802E742-A478-4EAD-B8B4-81C1A4FBB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amond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142984"/>
            <a:ext cx="8001056" cy="2683020"/>
          </a:xfrm>
          <a:prstGeom prst="rect">
            <a:avLst/>
          </a:prstGeom>
          <a:solidFill>
            <a:srgbClr val="FFC000"/>
          </a:solidFill>
          <a:effectLst>
            <a:softEdge rad="317500"/>
          </a:effectLst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Настоящее и будущее</a:t>
            </a:r>
          </a:p>
          <a:p>
            <a:pPr algn="ctr"/>
            <a:r>
              <a:rPr lang="ru-RU" sz="54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космонавтики</a:t>
            </a:r>
            <a:endParaRPr lang="ru-RU" sz="5400" b="1" cap="none" spc="0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642918"/>
            <a:ext cx="5857916" cy="1571636"/>
          </a:xfrm>
          <a:prstGeom prst="rect">
            <a:avLst/>
          </a:prstGeom>
          <a:solidFill>
            <a:schemeClr val="accent6">
              <a:lumMod val="9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БУДУЩЕЕ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Администратор\Рабочий стол\Картинки космос (2)\5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5027"/>
            <a:ext cx="2888946" cy="271560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5143512"/>
            <a:ext cx="2857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Восприятие художника будущих полетов в космос с использованием ядерной энергии.</a:t>
            </a:r>
            <a:endParaRPr lang="ru-RU" sz="1400" dirty="0"/>
          </a:p>
        </p:txBody>
      </p:sp>
      <p:pic>
        <p:nvPicPr>
          <p:cNvPr id="4100" name="Picture 4" descr="C:\Documents and Settings\Администратор\Рабочий стол\Картинки космос (2)\5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5" y="2357430"/>
            <a:ext cx="2741844" cy="239911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643570" y="4786322"/>
            <a:ext cx="3000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Еще один вид корабля будущего.</a:t>
            </a:r>
            <a:endParaRPr lang="ru-RU" sz="1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02359"/>
            <a:ext cx="457203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Космонавтика будущего - это: </a:t>
            </a:r>
          </a:p>
          <a:p>
            <a:r>
              <a:rPr lang="ru-RU" sz="2000" dirty="0" smtClean="0"/>
              <a:t>	высокоавтоматизированные промышленные комплексы по </a:t>
            </a:r>
            <a:r>
              <a:rPr lang="ru-RU" sz="2000" dirty="0" smtClean="0">
                <a:solidFill>
                  <a:srgbClr val="FFFF00"/>
                </a:solidFill>
              </a:rPr>
              <a:t>добыче и переработке минерального сырья на небесных телах </a:t>
            </a:r>
            <a:r>
              <a:rPr lang="ru-RU" sz="2000" dirty="0" smtClean="0"/>
              <a:t>Солнечной системы (не только планетах); 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FFFF00"/>
                </a:solidFill>
              </a:rPr>
              <a:t>электростанции, </a:t>
            </a:r>
            <a:r>
              <a:rPr lang="ru-RU" sz="2000" dirty="0" smtClean="0"/>
              <a:t>питающие как космическую промышленность, так и Землю; </a:t>
            </a:r>
          </a:p>
          <a:p>
            <a:r>
              <a:rPr lang="ru-RU" sz="2000" dirty="0" smtClean="0"/>
              <a:t>	искусственные замкнутые экосистемы - </a:t>
            </a:r>
            <a:r>
              <a:rPr lang="ru-RU" sz="2000" dirty="0" smtClean="0">
                <a:solidFill>
                  <a:srgbClr val="FFFF00"/>
                </a:solidFill>
              </a:rPr>
              <a:t>биосферы,</a:t>
            </a:r>
            <a:r>
              <a:rPr lang="ru-RU" sz="2000" dirty="0" smtClean="0"/>
              <a:t> в которых станут жить управляющие всем этим и, что важнее, поддерживающие всё это в рабочем состоянии люди. </a:t>
            </a:r>
          </a:p>
          <a:p>
            <a:r>
              <a:rPr lang="ru-RU" sz="2000" dirty="0" smtClean="0"/>
              <a:t>	Плюс </a:t>
            </a:r>
            <a:r>
              <a:rPr lang="ru-RU" sz="2000" dirty="0" smtClean="0">
                <a:solidFill>
                  <a:srgbClr val="FFFF00"/>
                </a:solidFill>
              </a:rPr>
              <a:t>космические транспортные системы</a:t>
            </a:r>
            <a:r>
              <a:rPr lang="ru-RU" sz="2000" dirty="0" smtClean="0"/>
              <a:t>, работающие на совершенно других физических принципах, чем ныне. </a:t>
            </a:r>
          </a:p>
          <a:p>
            <a:r>
              <a:rPr lang="ru-RU" sz="2000" dirty="0" smtClean="0"/>
              <a:t>	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3" name="Picture 2" descr="C:\Documents and Settings\Администратор\Рабочий стол\Картинки космос (2)\6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00042"/>
            <a:ext cx="1905000" cy="305752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715140" y="500042"/>
            <a:ext cx="20717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А.Соколов. В лунном карьере. (Добыча полезных ископаемых на Луне путем реактивного бурения)</a:t>
            </a:r>
            <a:endParaRPr lang="ru-RU" sz="1400" dirty="0"/>
          </a:p>
        </p:txBody>
      </p:sp>
      <p:pic>
        <p:nvPicPr>
          <p:cNvPr id="6147" name="Picture 3" descr="C:\Documents and Settings\Администратор\Рабочий стол\Картинки космос (2)\6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643314"/>
            <a:ext cx="4000500" cy="28194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715140" y="2928934"/>
            <a:ext cx="2286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А. Соколов. Разведка недр (на Марсе).</a:t>
            </a:r>
            <a:endParaRPr lang="ru-RU" sz="1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А в итоге </a:t>
            </a:r>
            <a:r>
              <a:rPr lang="ru-RU" sz="2000" dirty="0" smtClean="0"/>
              <a:t>– </a:t>
            </a:r>
          </a:p>
          <a:p>
            <a:endParaRPr lang="ru-RU" dirty="0" smtClean="0"/>
          </a:p>
          <a:p>
            <a:r>
              <a:rPr lang="ru-RU" dirty="0" smtClean="0"/>
              <a:t>существенная доля </a:t>
            </a:r>
            <a:r>
              <a:rPr lang="ru-RU" dirty="0" smtClean="0">
                <a:solidFill>
                  <a:srgbClr val="FFFF00"/>
                </a:solidFill>
              </a:rPr>
              <a:t>промышленного производства, выведенного с Земли,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очищенная, воссозданная биосфера 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/>
              <a:t>которая будет предназначена именно 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для жизни, для полноценного отдыха!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3" name="Picture 3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682434"/>
            <a:ext cx="2570716" cy="2746962"/>
          </a:xfrm>
          <a:prstGeom prst="rect">
            <a:avLst/>
          </a:prstGeom>
          <a:noFill/>
        </p:spPr>
      </p:pic>
      <p:pic>
        <p:nvPicPr>
          <p:cNvPr id="5124" name="Picture 4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557228"/>
            <a:ext cx="1788959" cy="272929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125" name="Picture 5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571480"/>
            <a:ext cx="3255585" cy="278608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5857916" cy="1571636"/>
          </a:xfrm>
          <a:prstGeom prst="rect">
            <a:avLst/>
          </a:prstGeom>
          <a:solidFill>
            <a:schemeClr val="accent6">
              <a:lumMod val="9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Настоящее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дминистратор\Рабочий стол\Картинки космос (2)\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861483" y="3211088"/>
            <a:ext cx="3089131" cy="209619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C:\Documents and Settings\Администратор\Рабочий стол\Картинки космос (2)\5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7" y="2714620"/>
            <a:ext cx="3259689" cy="314327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40005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Средства космической телефонной связи и телевидения сегодня имеют первостепенное значение в повседневной жизни. Сотни миллионов зрителей смотрят телевизионные передачи, транслируемые через спутники связи. Огромное число людей на разных континентах ведут переговоры с помощью спутниковых телефонов.</a:t>
            </a:r>
            <a:endParaRPr lang="ru-RU" sz="2400" dirty="0"/>
          </a:p>
        </p:txBody>
      </p:sp>
      <p:pic>
        <p:nvPicPr>
          <p:cNvPr id="2050" name="Picture 2" descr="C:\Program Files\Microsoft Office\MEDIA\CAGCAT10\j028541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7542" y="2857496"/>
            <a:ext cx="2327416" cy="2214578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2051" name="Picture 3" descr="C:\Program Files\Microsoft Office\MEDIA\CAGCAT10\j033226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442804"/>
            <a:ext cx="1714512" cy="193788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52" name="Picture 4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500042"/>
            <a:ext cx="2325888" cy="200026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Спутник связи представляет собой ретрансляционную станцию (подобную радиорелейным вышкам), поднятую высоко над Землёй и обеспечивающую связь между пунктами, удалёнными один от другого на тысячи километров. По отношению к этим спутникам станция располагается на расстоянии прямой видимости.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Картинки космос (2)\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1905000" cy="20478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3857628"/>
            <a:ext cx="28575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Американский спутник "Эхо" - надувная сферическая оболочка диаметром 40 м.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643446"/>
            <a:ext cx="29289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На круговую орбиту высотой 1500 км американские спутники "Эхо-1" и "Эхо-2" - надувные сферические оболочки диаметром 40 м, покрытые слоем алюминия, отражающим радиосигнал.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1928802"/>
            <a:ext cx="30003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Период обращения такого ИСЗ равен 12 ч, что обусловливает его регулярное появление над территорией нашей страны, продолжительность сеансов связи составляет 8-10 ч. Таким образом, для непрерывной круглосуточной передачи телевизионных программ и обеспечения связи нужно иметь на орбитах три-четыре подобных спутника.</a:t>
            </a:r>
            <a:endParaRPr lang="ru-RU" dirty="0"/>
          </a:p>
        </p:txBody>
      </p:sp>
      <p:pic>
        <p:nvPicPr>
          <p:cNvPr id="1027" name="Picture 3" descr="C:\Documents and Settings\Администратор\Рабочий стол\Картинки космос (2)\5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714488"/>
            <a:ext cx="2047876" cy="222194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43240" y="4071942"/>
            <a:ext cx="2357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Схема общего вида спутника связи "Молния".</a:t>
            </a:r>
            <a:endParaRPr lang="ru-RU" sz="1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Важную роль в получении глобальной метеорологической информации, в повышении точности прогнозов, предсказании тайфунов, ураганов и иных стихийных бедствий играют системы метеорологических спутников. Синоптики уже не представляют себе анализа атмосферных процессов без использования спутниковой информации.</a:t>
            </a:r>
            <a:endParaRPr lang="ru-RU" sz="2400" dirty="0"/>
          </a:p>
        </p:txBody>
      </p:sp>
      <p:pic>
        <p:nvPicPr>
          <p:cNvPr id="3074" name="Picture 2" descr="C:\Documents and Settings\Администратор\Рабочий стол\Картинки космос (2)\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928670"/>
            <a:ext cx="3548074" cy="35480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4643446"/>
            <a:ext cx="34812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Метеорологическая картина всей Земли</a:t>
            </a:r>
            <a:endParaRPr lang="ru-RU" sz="1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0"/>
            <a:ext cx="50720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Активизируется изучение земной поверхности, Мирового океана, атмосферы из космического пространства, многочисленными методами, в целом объединяемыми термином "дистанционное зондирование Земли". Оно открывает большие перспективы для сельского и лесного хозяйства, океанографии, геологии, гидрологии, морского рыболовства, борьбы с загрязнением окружающей среды.</a:t>
            </a:r>
            <a:endParaRPr lang="ru-RU" sz="2400" dirty="0"/>
          </a:p>
        </p:txBody>
      </p:sp>
      <p:pic>
        <p:nvPicPr>
          <p:cNvPr id="4098" name="Picture 2" descr="C:\Documents and Settings\Администратор\Рабочий стол\Картинки космос (2)\5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1263" y="1357298"/>
            <a:ext cx="3474142" cy="235745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Картинки космос (2)\5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8604"/>
            <a:ext cx="4000528" cy="600079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72000" y="621508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Вид бассейна реки Колорадо (США) из космоса.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71480"/>
            <a:ext cx="44291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Информация, полученная из космоса, </a:t>
            </a:r>
            <a:r>
              <a:rPr lang="ru-RU" dirty="0" smtClean="0">
                <a:solidFill>
                  <a:srgbClr val="FF0000"/>
                </a:solidFill>
              </a:rPr>
              <a:t>помогает понять</a:t>
            </a:r>
            <a:r>
              <a:rPr lang="ru-RU" dirty="0" smtClean="0"/>
              <a:t>, где располагаются </a:t>
            </a:r>
            <a:r>
              <a:rPr lang="ru-RU" dirty="0" smtClean="0">
                <a:solidFill>
                  <a:srgbClr val="FF0000"/>
                </a:solidFill>
              </a:rPr>
              <a:t>нефтяные, газовые, рудные и угольные месторождения </a:t>
            </a:r>
            <a:r>
              <a:rPr lang="ru-RU" dirty="0" smtClean="0"/>
              <a:t>на земном шаре и выявить новые, перспективные для разработки. Например, </a:t>
            </a:r>
            <a:r>
              <a:rPr lang="ru-RU" dirty="0" smtClean="0">
                <a:solidFill>
                  <a:srgbClr val="FF0000"/>
                </a:solidFill>
              </a:rPr>
              <a:t>в Западной Сибири</a:t>
            </a:r>
            <a:r>
              <a:rPr lang="ru-RU" dirty="0" smtClean="0"/>
              <a:t> после обработки снимков, сделанных со спутников "Космос" и "Метеор-Природа", стали отчётливо видны системы разломов и связанные с ними </a:t>
            </a:r>
            <a:r>
              <a:rPr lang="ru-RU" dirty="0" smtClean="0">
                <a:solidFill>
                  <a:srgbClr val="FF0000"/>
                </a:solidFill>
              </a:rPr>
              <a:t>месторождения нефти и газа</a:t>
            </a:r>
            <a:r>
              <a:rPr lang="ru-RU" dirty="0" smtClean="0"/>
              <a:t>. На Аляске исследования из космоса позволили выбрать наиболее благоприятные районы для горных разработок, </a:t>
            </a:r>
            <a:r>
              <a:rPr lang="ru-RU" dirty="0" smtClean="0">
                <a:solidFill>
                  <a:srgbClr val="FF0000"/>
                </a:solidFill>
              </a:rPr>
              <a:t>на Дальнем Востоке - </a:t>
            </a:r>
            <a:r>
              <a:rPr lang="ru-RU" dirty="0" smtClean="0"/>
              <a:t>обнаружить геологические структуры, свидетельствующие о наличии там </a:t>
            </a:r>
            <a:r>
              <a:rPr lang="ru-RU" dirty="0" smtClean="0">
                <a:solidFill>
                  <a:srgbClr val="FF0000"/>
                </a:solidFill>
              </a:rPr>
              <a:t>залежей редких металлов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в Прибайкалье - месторождений меди</a:t>
            </a:r>
            <a:r>
              <a:rPr lang="ru-RU" dirty="0" smtClean="0"/>
              <a:t>,</a:t>
            </a:r>
            <a:r>
              <a:rPr lang="ru-RU" dirty="0" smtClean="0">
                <a:solidFill>
                  <a:srgbClr val="FF0000"/>
                </a:solidFill>
              </a:rPr>
              <a:t> в Якутии - олова, </a:t>
            </a:r>
            <a:r>
              <a:rPr lang="ru-RU" dirty="0" smtClean="0"/>
              <a:t>в Мексике - нефти.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736"/>
            <a:ext cx="28575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Космическая съёмка в инфракрасном диапазоне показывает наличие подводной растительности и сосредоточение планктона, что помогает рыбакам при выборе районов для промысла.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5872" y="1714489"/>
            <a:ext cx="5857614" cy="363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 тех давних пор, как человек начал путешествовать по родной планете, у него неизбежно возникала необходимость узнать, где он находится и в какую сторону направиться дальше.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0003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Теперь практически любой человек, как бы он ни передвигался, может определить свое местонахождение с помощью навигационных систем "</a:t>
            </a:r>
            <a:r>
              <a:rPr lang="ru-RU" dirty="0" err="1" smtClean="0"/>
              <a:t>Глонасс</a:t>
            </a:r>
            <a:r>
              <a:rPr lang="ru-RU" dirty="0" smtClean="0"/>
              <a:t>" или "GPS". Для этого необходимо иметь при себе небольшой прибор, оснащённый экраном и кнопкой, при нажатии на которую на экране возникает точка, показывающая весьма точные географические координаты.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716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Радиомаяки "забросили" на околоземную орбиту - так возникла космическая навигация.</a:t>
            </a:r>
            <a:endParaRPr lang="ru-RU" dirty="0"/>
          </a:p>
        </p:txBody>
      </p:sp>
      <p:pic>
        <p:nvPicPr>
          <p:cNvPr id="5" name="Рисунок 4" descr="1746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642918"/>
            <a:ext cx="3191107" cy="2176459"/>
          </a:xfrm>
          <a:prstGeom prst="rect">
            <a:avLst/>
          </a:prstGeom>
        </p:spPr>
      </p:pic>
      <p:pic>
        <p:nvPicPr>
          <p:cNvPr id="6" name="Рисунок 5" descr="023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000371"/>
            <a:ext cx="2500330" cy="3275431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217</TotalTime>
  <Words>591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2009-04-20T16:34:50Z</dcterms:created>
  <dcterms:modified xsi:type="dcterms:W3CDTF">2009-04-24T12:36:45Z</dcterms:modified>
</cp:coreProperties>
</file>