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8184-D15F-4001-A44B-BE710DFC452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4BF2-43C3-481F-949E-CF0DC488B7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8184-D15F-4001-A44B-BE710DFC452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4BF2-43C3-481F-949E-CF0DC488B7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8184-D15F-4001-A44B-BE710DFC452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4BF2-43C3-481F-949E-CF0DC488B7A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8184-D15F-4001-A44B-BE710DFC452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4BF2-43C3-481F-949E-CF0DC488B7A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8184-D15F-4001-A44B-BE710DFC452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4BF2-43C3-481F-949E-CF0DC488B7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8184-D15F-4001-A44B-BE710DFC452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4BF2-43C3-481F-949E-CF0DC488B7A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8184-D15F-4001-A44B-BE710DFC452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4BF2-43C3-481F-949E-CF0DC488B7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8184-D15F-4001-A44B-BE710DFC452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4BF2-43C3-481F-949E-CF0DC488B7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8184-D15F-4001-A44B-BE710DFC452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4BF2-43C3-481F-949E-CF0DC488B7A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slow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8184-D15F-4001-A44B-BE710DFC452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4BF2-43C3-481F-949E-CF0DC488B7A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A98184-D15F-4001-A44B-BE710DFC452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C4BF2-43C3-481F-949E-CF0DC488B7A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 spd="slow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33A98184-D15F-4001-A44B-BE710DFC452E}" type="datetimeFigureOut">
              <a:rPr lang="ru-RU" smtClean="0"/>
              <a:t>12.01.2015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334C4BF2-43C3-481F-949E-CF0DC488B7A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 spd="slow">
    <p:wheel spokes="1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32.png"/><Relationship Id="rId4" Type="http://schemas.openxmlformats.org/officeDocument/2006/relationships/oleObject" Target="../embeddings/_____Microsoft_Excel_97-20031.xls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33.png"/><Relationship Id="rId4" Type="http://schemas.openxmlformats.org/officeDocument/2006/relationships/oleObject" Target="../embeddings/_____Microsoft_Excel_97-20032.xls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6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jpe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5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1470025"/>
          </a:xfrm>
        </p:spPr>
        <p:txBody>
          <a:bodyPr>
            <a:normAutofit/>
          </a:bodyPr>
          <a:lstStyle/>
          <a:p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 </a:t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276872"/>
            <a:ext cx="8352928" cy="1140714"/>
          </a:xfrm>
        </p:spPr>
        <p:txBody>
          <a:bodyPr>
            <a:normAutofit fontScale="77500" lnSpcReduction="20000"/>
          </a:bodyPr>
          <a:lstStyle/>
          <a:p>
            <a:r>
              <a:rPr lang="ru-RU" sz="5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«Старинные  меры  длины и веса</a:t>
            </a:r>
            <a:r>
              <a:rPr lang="ru-RU" sz="5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5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0862287"/>
              </p:ext>
            </p:extLst>
          </p:nvPr>
        </p:nvGraphicFramePr>
        <p:xfrm>
          <a:off x="395536" y="404664"/>
          <a:ext cx="8424936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824536"/>
                <a:gridCol w="36004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8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Наука начинается с тех пор, </a:t>
                      </a:r>
                    </a:p>
                    <a:p>
                      <a:r>
                        <a:rPr lang="ru-RU" sz="18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как начинают измерять. </a:t>
                      </a:r>
                    </a:p>
                    <a:p>
                      <a:r>
                        <a:rPr lang="ru-RU" sz="18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Точная наука немыслима без меры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b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1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Д.И. Менделеев</a:t>
                      </a:r>
                      <a:endParaRPr lang="ru-RU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«Без меры и лаптя не сплетешь»</a:t>
                      </a:r>
                      <a: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1800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Народная пословица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467544" y="3789040"/>
            <a:ext cx="835292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Автор: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Николаева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Ангелина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ученица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2000" b="1" baseline="30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класса БОУ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«Лицей №143»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b="1" i="1" dirty="0" err="1">
                <a:latin typeface="Times New Roman" pitchFamily="18" charset="0"/>
                <a:cs typeface="Times New Roman" pitchFamily="18" charset="0"/>
              </a:rPr>
              <a:t>Лошакова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Галина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Валентиновна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математики 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БОУ «Лицей № 143»</a:t>
            </a:r>
          </a:p>
        </p:txBody>
      </p:sp>
    </p:spTree>
    <p:extLst>
      <p:ext uri="{BB962C8B-B14F-4D97-AF65-F5344CB8AC3E}">
        <p14:creationId xmlns:p14="http://schemas.microsoft.com/office/powerpoint/2010/main" val="349725425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58309"/>
              </p:ext>
            </p:extLst>
          </p:nvPr>
        </p:nvGraphicFramePr>
        <p:xfrm>
          <a:off x="251520" y="332656"/>
          <a:ext cx="8712968" cy="637526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715550"/>
                <a:gridCol w="1997418"/>
              </a:tblGrid>
              <a:tr h="11789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ДЮЙМ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Равен ширине большого пальца или длине трех сухих зерен ячменя , взятых из средней части колоса. 1 дюйм =2,54 см = 10 линиям.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883" marR="5388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83" marR="5388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789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ЛОКОТЬ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Равнялся длине руки от пальцев до локтя. По разным источникам составляла от 38 до 47 см.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883" marR="5388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83" marR="5388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789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МАЛАЯ ПЯДЬ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Расстоянием между концами растянутых большого и указательного пальцев, примерно 19 см.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883" marR="5388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83" marR="5388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859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ВЕЛИКАЯ ПЯДЬ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между концами большого пальца и мизинца, примерно 23 см.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883" marR="5388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83" marR="5388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8596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ПЯДЬ С КУВЫРКОМ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Малая пядь и две длины сустава указательного пальца, примерно 27 - 31 см.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883" marR="5388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solidFill>
                          <a:srgbClr val="00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83" marR="5388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1559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ПЕРСТ</a:t>
                      </a:r>
                    </a:p>
                    <a:p>
                      <a:pPr indent="45021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Русский перст был равен ширине указательного пальца, что составляет примерно 2 см.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883" marR="5388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83" marR="53883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3078" name="Рисунок 6" descr="Описание: Описание: http://900igr.net/datai/matematika/Starinnye-mery-dliny/0006-002-Djujm-mera-dliny-ravnaja-dline-3-sukhikh-zjoren-jachmenja-vytjanutykh-iz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57417" y="260648"/>
            <a:ext cx="1676400" cy="1276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Рисунок 5" descr="Описание: 196901_html_1482b2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916832"/>
            <a:ext cx="2590800" cy="76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Рисунок 4"/>
          <p:cNvPicPr>
            <a:picLocks noChangeAspect="1" noChangeArrowheads="1"/>
          </p:cNvPicPr>
          <p:nvPr/>
        </p:nvPicPr>
        <p:blipFill>
          <a:blip r:embed="rId4">
            <a:lum bright="-24000" contrast="6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3275" y="2857500"/>
            <a:ext cx="13906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Рисунок 3"/>
          <p:cNvPicPr>
            <a:picLocks noChangeAspect="1" noChangeArrowheads="1"/>
          </p:cNvPicPr>
          <p:nvPr/>
        </p:nvPicPr>
        <p:blipFill>
          <a:blip r:embed="rId5">
            <a:lum bright="-30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5778" y="3867150"/>
            <a:ext cx="1105644" cy="726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Рисунок 2"/>
          <p:cNvPicPr>
            <a:picLocks noChangeAspect="1" noChangeArrowheads="1"/>
          </p:cNvPicPr>
          <p:nvPr/>
        </p:nvPicPr>
        <p:blipFill>
          <a:blip r:embed="rId6">
            <a:lum bright="-30000" contrast="6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812" y="4753280"/>
            <a:ext cx="1411610" cy="76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3" name="Рисунок 1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382222" y="5155282"/>
            <a:ext cx="1047750" cy="1771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137351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425090"/>
              </p:ext>
            </p:extLst>
          </p:nvPr>
        </p:nvGraphicFramePr>
        <p:xfrm>
          <a:off x="251520" y="260648"/>
          <a:ext cx="8672526" cy="61926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08817"/>
                <a:gridCol w="870942"/>
                <a:gridCol w="1027265"/>
                <a:gridCol w="1024352"/>
                <a:gridCol w="1134070"/>
                <a:gridCol w="1102028"/>
                <a:gridCol w="1153489"/>
                <a:gridCol w="1351563"/>
              </a:tblGrid>
              <a:tr h="47482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Верста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Сажень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Аршин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Вершок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Дюйм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См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Мм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95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верста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1,24км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 саж.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 аршин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272 вер.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42680 д.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106700 см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1067000 мм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950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км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498 саж.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1494 ар.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23904 вер.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40000 д.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100000 см.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1000000 мм. 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6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сажень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аршина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 верш.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852 д.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213 см.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2130 мм.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6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аршин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верш.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284 д.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710 см.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7100 мм.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7967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вершок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 д.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 см.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440 мм.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98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дюйм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2,5 см.</a:t>
                      </a:r>
                      <a:endParaRPr lang="ru-RU" sz="18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 мм.</a:t>
                      </a:r>
                      <a:endParaRPr lang="ru-RU" sz="18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19050" marR="1905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7118642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5526272"/>
              </p:ext>
            </p:extLst>
          </p:nvPr>
        </p:nvGraphicFramePr>
        <p:xfrm>
          <a:off x="251520" y="260650"/>
          <a:ext cx="8712968" cy="59478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467357"/>
                <a:gridCol w="2245611"/>
              </a:tblGrid>
              <a:tr h="7683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ГРИВНА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Использовалась для измерения веса серебра и золота. Равна 200г. Наиболее распространенная в розничной торговле и ремесле.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940" marR="419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40" marR="419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621389"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БЕРКОВЕЦ - Мера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веса в 10 пудов. Большая мера веса, употреблялась в оптовой торговле преимущественно для взвешивания воска, меда и т.д.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940" marR="419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83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ФУНТ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Русский фунт  = 1/40 пуда = 32 лот. = 96 золотникам = 409,51 грамм. Аптекарский фунт содержит 358,8 г.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940" marR="419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40" marR="419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5071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ЗОЛОТНИК</a:t>
                      </a:r>
                    </a:p>
                    <a:p>
                      <a:pPr indent="4502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Равнялся 1/96 фунта.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940" marR="419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40" marR="419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5071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ЛОТ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Единица измерения, равная трём золотникам или 12,797 граммам.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940" marR="419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40" marR="419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507132"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ДОЛЯ  - Самая </a:t>
                      </a: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мелкая старорусская единица измерения массы, равная 1/96 золотника или 0,044 граммам.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940" marR="419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71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ПУД</a:t>
                      </a:r>
                    </a:p>
                    <a:p>
                      <a:pPr indent="4502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Равнялся 40 фунтам, в современном исчислении - 16,38 кг.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940" marR="419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40" marR="419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768375"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ГРАН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русской системе мер использовалась как единица веса для лекарств и драгоценных камней, в частности, для взвешивания жемчужин. Один гран равен 62,209 мг.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940" marR="419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6837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КАРАТ</a:t>
                      </a:r>
                    </a:p>
                    <a:p>
                      <a:pPr indent="45021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Единица веса драгоценных камней, бриллиантов, алмазов и пр., а также золота. Вес которого 0,2 г.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1940" marR="419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1940" marR="4194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pic>
        <p:nvPicPr>
          <p:cNvPr id="5126" name="Рисунок 16" descr="Описание: %D0%93%D1%80%D0%B8%D0%B2%D0%BD%D0%B0_%28%D0%B4%D1%80%D0%B5%D0%B2%D0%BD%D0%B5%D1%80%D1%83%D1%81%D1%81%D0%BA%D0%B0%D1%8F%29_%282%2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4554" y="188640"/>
            <a:ext cx="1743075" cy="895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Рисунок 15" descr="Описание: Описание: kolokol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4747" y="1412776"/>
            <a:ext cx="1009650" cy="933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Рисунок 14" descr="Описание: Описание: http://100grm.ru/wp-content/uploads/2011/11/41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7075" y="2346226"/>
            <a:ext cx="942975" cy="666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Рисунок 13" descr="Описание: 548c7a0a16a44_141849242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9368" y="2902516"/>
            <a:ext cx="988976" cy="756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Рисунок 12" descr="Описание: f3a7680045e77a898811d06dcd94be19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586" y="3933056"/>
            <a:ext cx="1053852" cy="77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1" name="Рисунок 11" descr="Описание: karat-0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223" y="5445224"/>
            <a:ext cx="1053852" cy="851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602903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8725267"/>
              </p:ext>
            </p:extLst>
          </p:nvPr>
        </p:nvGraphicFramePr>
        <p:xfrm>
          <a:off x="251520" y="260648"/>
          <a:ext cx="8640960" cy="59797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56184"/>
                <a:gridCol w="6984776"/>
              </a:tblGrid>
              <a:tr h="1584176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АРШИН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 см. 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746" marR="297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1139825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  <a:tabLst>
                          <a:tab pos="38163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Каждый купец на свой аршин 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меряет  - каждый судит о любом деле односторонне, исходя из собственных интересов.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  <a:tabLst>
                          <a:tab pos="38163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Сидит, ходит, словно аршин проглотил  - о неестественно прямом человеке.</a:t>
                      </a:r>
                    </a:p>
                    <a:p>
                      <a:pPr marL="342900" marR="1139825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  <a:tabLst>
                          <a:tab pos="38163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аршин борода, да ума на пядь.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  <a:tabLst>
                          <a:tab pos="38163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три аршина в землю видит - о внимательном, прозорливом человеке, от которого ничего невозможно утаить.</a:t>
                      </a:r>
                    </a:p>
                    <a:p>
                      <a:pPr marL="342900" marR="1139825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  <a:tabLst>
                          <a:tab pos="38163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Умом Россию не понять, аршином общим не измерить…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  <a:tabLst>
                          <a:tab pos="381635" algn="l"/>
                        </a:tabLs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Семь аршин говядины да три фунта лент – так говорят о бессмыслице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746" marR="297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83438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ВЕРСТА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2,13 км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746" marR="297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Москва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верстой далека, а сердцу рядом.</a:t>
                      </a:r>
                    </a:p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Коломенская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верста - шутливое прозвище для высокого человека.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746" marR="297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22371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ШАГ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 см.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746" marR="297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счастья к несчастью  - один шаг, но назад - долгий путь.</a:t>
                      </a:r>
                    </a:p>
                    <a:p>
                      <a:pPr marL="342900" lvl="0" indent="-34290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Первый шаг всегда труден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Семимильные шаги - быстрый рост, хорошее развитие чего-либо.</a:t>
                      </a:r>
                    </a:p>
                  </a:txBody>
                  <a:tcPr marL="29746" marR="297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4357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САЖЕНЬ </a:t>
                      </a:r>
                      <a:endParaRPr lang="ru-RU" sz="14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1,76м   2,48м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746" marR="297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Косая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сажень в плечах - широкоплечий, высокого роста человек.</a:t>
                      </a:r>
                    </a:p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Полено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 полену – сажень - о накоплении запасов, богатства путем экономии.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746" marR="297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2610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ВЕРШОК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4,44см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746" marR="297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горшка два вершка, а уже указчик -  молодой человек, не имеющий жизненного опыта, но самонадеянно поучающий всех.</a:t>
                      </a:r>
                    </a:p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нее суббота через пятницу на два вершка вылезла – беспорядочное выполнение работы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746" marR="297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84067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ПЯДЬ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 см.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746" marR="297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Семи пядей во лбу</a:t>
                      </a:r>
                    </a:p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Так говорят про очень умного человека, предполагая, что высота лба пропорциональна уму. </a:t>
                      </a:r>
                    </a:p>
                  </a:txBody>
                  <a:tcPr marL="29746" marR="297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032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ПУД  16,38 кг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746" marR="297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Пуд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соли съесть  — выражение, означает хорошее знание кого-либо.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746" marR="297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46373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ФУНТ  409,51 г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29746" marR="297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Почём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фунт лиха – навидаться всякого горя.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746" marR="297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49359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ЗОЛОТНИК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1/96 фунта.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746" marR="297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Мал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золотник, да дорог –  дело не в размере, а в его ценности, неважно насколько большой или дорогой предмет, а то насколько он важен. </a:t>
                      </a:r>
                    </a:p>
                    <a:p>
                      <a:pPr marL="171450" indent="-171450" algn="l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Болезнь 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входит пудами, а выходит золотниками</a:t>
                      </a: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b="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29746" marR="29746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5602903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305777"/>
              </p:ext>
            </p:extLst>
          </p:nvPr>
        </p:nvGraphicFramePr>
        <p:xfrm>
          <a:off x="395536" y="1196752"/>
          <a:ext cx="8424937" cy="34563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45135"/>
                <a:gridCol w="2205333"/>
                <a:gridCol w="4374469"/>
              </a:tblGrid>
              <a:tr h="8178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Моя семья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Современная система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Старинная система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5014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Мама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метр 68 см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аршина 5 вершков и 1 дюйм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50141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Дедушка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метр 83 см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аршина и 9 вершков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8178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Бабушка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метр 48 см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аршина 1 вершок  и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перст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  <a:tr h="8178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Тетя 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метр 54 см</a:t>
                      </a:r>
                      <a:endParaRPr lang="ru-RU" sz="20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аршина 2 вершка и 1 дюйм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0" marR="0" marT="0" marB="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539552" y="4941168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x-none" sz="2400" b="1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x-none" sz="2400">
                <a:latin typeface="Times New Roman" pitchFamily="18" charset="0"/>
                <a:cs typeface="Times New Roman" pitchFamily="18" charset="0"/>
              </a:rPr>
              <a:t> наиболее точно можно измерить рост в современных единицах измерения: в метрах, сантиметрах и миллиметрах.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77931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9476589"/>
              </p:ext>
            </p:extLst>
          </p:nvPr>
        </p:nvGraphicFramePr>
        <p:xfrm>
          <a:off x="611560" y="1268760"/>
          <a:ext cx="8280920" cy="100811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3155684"/>
                <a:gridCol w="2103789"/>
                <a:gridCol w="3021447"/>
              </a:tblGrid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11 до 17 лет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18 до 35 лет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свыше 36 лет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 человек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 человек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 человек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95536" y="2319263"/>
            <a:ext cx="8568952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Вопросы анкеты: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Знаете ли Вы, в чем смысл русских народных поговорок. (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Каждый купец на свой аршин меряет. От горшка два вершка, а уже указчик.  У нее суббота через пятницу на два вершка вылезла.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Пуд соли съесть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Косая сажень в плечах.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Да_____, нет, _______, не все_______.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Знаете ли Вы, как соотносятся старинные меры измерения друг к другу и современным величинам.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Да_____, нет, _______, не все_______.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550586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Возрастная структура </a:t>
            </a:r>
            <a:r>
              <a:rPr lang="ru-RU" sz="2400" b="1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анкетируемых людей  по возрасту </a:t>
            </a:r>
            <a:endParaRPr lang="ru-RU" sz="2400" i="1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145774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6664537"/>
              </p:ext>
            </p:extLst>
          </p:nvPr>
        </p:nvGraphicFramePr>
        <p:xfrm>
          <a:off x="323529" y="1340767"/>
          <a:ext cx="8568950" cy="34407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7731"/>
                <a:gridCol w="690754"/>
                <a:gridCol w="584616"/>
                <a:gridCol w="624846"/>
                <a:gridCol w="624846"/>
                <a:gridCol w="590608"/>
                <a:gridCol w="624846"/>
                <a:gridCol w="624846"/>
                <a:gridCol w="624846"/>
                <a:gridCol w="624846"/>
                <a:gridCol w="513572"/>
                <a:gridCol w="513572"/>
                <a:gridCol w="499021"/>
              </a:tblGrid>
              <a:tr h="1290293"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Возрастные категории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Знаете ли Вы в чем смысл русских народных поговорок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21590"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Знаете ли Вы как соотносятся старинные меры измерения друг к другу и к современным.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0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все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все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00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Кол.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Кол.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Кол.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Кол.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Кол.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Кол.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300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11 до 17 лет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50%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16 %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34 %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67%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33%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300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18 до 35 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11%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89%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3009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Свыше 36 лет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100%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26%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74%</a:t>
                      </a:r>
                      <a:endParaRPr lang="ru-RU" sz="14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98506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5932121"/>
              </p:ext>
            </p:extLst>
          </p:nvPr>
        </p:nvGraphicFramePr>
        <p:xfrm>
          <a:off x="467544" y="1844824"/>
          <a:ext cx="8208912" cy="32946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7" name="Диаграмма" r:id="rId4" imgW="5377138" imgH="2194750" progId="Excel.Chart.8">
                  <p:embed/>
                </p:oleObj>
              </mc:Choice>
              <mc:Fallback>
                <p:oleObj name="Диаграмма" r:id="rId4" imgW="5377138" imgH="2194750" progId="Excel.Chart.8">
                  <p:embed/>
                  <p:pic>
                    <p:nvPicPr>
                      <p:cNvPr id="0" name="Диаграмма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5550" t="-3067" r="-35" b="-7639"/>
                      <a:stretch>
                        <a:fillRect/>
                      </a:stretch>
                    </p:blipFill>
                    <p:spPr bwMode="auto">
                      <a:xfrm>
                        <a:off x="467544" y="1844824"/>
                        <a:ext cx="8208912" cy="329468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242887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1124744"/>
            <a:ext cx="76328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Графическая структура ответов на первый вопрос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(Знаете ли Вы, в чем смысл русских народных поговорок)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5373216"/>
            <a:ext cx="82089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Вывод: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люди второй и третьей возрастной  категории на 100 процентов ориентируются в значения пословиц и поговорок, молодое поколение в среднем на 80 процентов. </a:t>
            </a:r>
          </a:p>
        </p:txBody>
      </p:sp>
    </p:spTree>
    <p:extLst>
      <p:ext uri="{BB962C8B-B14F-4D97-AF65-F5344CB8AC3E}">
        <p14:creationId xmlns:p14="http://schemas.microsoft.com/office/powerpoint/2010/main" val="309795691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Объект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3277840"/>
              </p:ext>
            </p:extLst>
          </p:nvPr>
        </p:nvGraphicFramePr>
        <p:xfrm>
          <a:off x="611560" y="1916832"/>
          <a:ext cx="7848872" cy="3104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1" name="Диаграмма" r:id="rId4" imgW="5529551" imgH="2517866" progId="Excel.Chart.8">
                  <p:embed/>
                </p:oleObj>
              </mc:Choice>
              <mc:Fallback>
                <p:oleObj name="Диаграмма" r:id="rId4" imgW="5529551" imgH="2517866" progId="Excel.Chart.8">
                  <p:embed/>
                  <p:pic>
                    <p:nvPicPr>
                      <p:cNvPr id="0" name="Диаграмма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-5627" t="-2168" r="-23" b="-6255"/>
                      <a:stretch>
                        <a:fillRect/>
                      </a:stretch>
                    </p:blipFill>
                    <p:spPr bwMode="auto">
                      <a:xfrm>
                        <a:off x="611560" y="1916832"/>
                        <a:ext cx="7848872" cy="310452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396715" y="5089539"/>
            <a:ext cx="835057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Вывод: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второй вопрос поставил в тупик лиц среднего и старшего возраста, не говоря уже о молодежи. </a:t>
            </a:r>
            <a:r>
              <a:rPr lang="ru-RU" sz="2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среднем 80% взрослых не знают все единицы измерения.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30319" y="1052736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Графическая структура ответов на второй  вопрос </a:t>
            </a:r>
            <a:endParaRPr lang="ru-RU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45085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i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(Знаете ли Вы, как соотносятся старинные меры измерения)</a:t>
            </a:r>
            <a:endParaRPr lang="ru-RU" b="1" i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887481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63685" y="1412776"/>
            <a:ext cx="79928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«Какою мерою меряете, такою и вам отмерено будет». </a:t>
            </a:r>
          </a:p>
        </p:txBody>
      </p:sp>
      <p:pic>
        <p:nvPicPr>
          <p:cNvPr id="12290" name="Picture 2" descr="https://lh3.googleusercontent.com/-YtwZ__cCyBs/UWkAMs4m3II/AAAAAAAAEOo/skUjHc6gHeY/s670/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348880"/>
            <a:ext cx="2768546" cy="3695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kvaclub.ru/wp-content/uploads/2013/04/tr10_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983690"/>
            <a:ext cx="31432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935409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5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http://festival.1september.ru/articles/598535/img4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32656"/>
            <a:ext cx="2448272" cy="2711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navgeocom.ru/upload/iblock/e14/tah_for_stroika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194" y="404664"/>
            <a:ext cx="3247609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rmnt.ru/pub/uploads/201306/540973797648458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3044184"/>
            <a:ext cx="4286250" cy="2886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kit-e.ru/assets/images/1010/137_2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441426"/>
            <a:ext cx="3207965" cy="2415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remoskop.ru/wp-content/uploads/2014/04/ruletka-geodezicheskaja-30-50-100-metrov-7-300x206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8797" y="764704"/>
            <a:ext cx="2411918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49761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35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 descr="http://regions.kidsreview.ru/sites/default/files/imagecache/oww/07/14/2014_-_1445/starina_sibirskay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42576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art4x4.ru/images/stories/egeht/1106/IMG_3005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89715"/>
            <a:ext cx="4248472" cy="2830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omskgazeta.ru/images/oldimg/orig_201d4b36fbed9947b8cbcf9d4088b7fa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3356992"/>
            <a:ext cx="4464496" cy="297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bol55.ru/wp-content/uploads/2013/02/5_rounded_corners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3780" y="3356991"/>
            <a:ext cx="3754817" cy="280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400883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etrologyia.ru/wp-content/themes/quadruple-blue/images/metrology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6" y="188640"/>
            <a:ext cx="6856324" cy="1504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narfu.ru/agtu/www.agtu.ru/etc/dab697774392a8c6d085cf542865174ammo-prof1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88640"/>
            <a:ext cx="1738869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259632" y="2492896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АКТУАЛЬНОСТЬ   ТЕМЫ   РАБОТЫ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9301" y="3212976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Метрология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всегда находится в центре внимания человеческой деятельности.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Знания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истории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метрологии и математики,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базовой науке измерений,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истории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нашей Родины, связь мер длины с устным народным творчеством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являются фундаментом интеллектуального уровня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0798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23528" y="764704"/>
            <a:ext cx="8640960" cy="4608512"/>
          </a:xfrm>
        </p:spPr>
        <p:txBody>
          <a:bodyPr>
            <a:normAutofit/>
          </a:bodyPr>
          <a:lstStyle/>
          <a:p>
            <a: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проекта – </a:t>
            </a:r>
            <a:r>
              <a:rPr lang="ru-RU" sz="4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провести</a:t>
            </a:r>
            <a:r>
              <a:rPr lang="ru-RU" sz="49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исследование  истории  появления и развития старинных русских мер, их применение на практике и в устном народном творчестве. </a:t>
            </a:r>
            <a:endParaRPr lang="ru-RU" sz="49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301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5"/>
          <p:cNvSpPr txBox="1">
            <a:spLocks/>
          </p:cNvSpPr>
          <p:nvPr/>
        </p:nvSpPr>
        <p:spPr>
          <a:xfrm>
            <a:off x="539552" y="476672"/>
            <a:ext cx="8280920" cy="5904656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ЗАДАЧИ:  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1) познакомиться со старинными русскими мерами;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2) систематизировать полученную собранную информацию  о русских мерах  по их видам;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провести измерение членов моей семьи и сопоставить эти данные в современных и странных единицах;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4) установить связь мер длины с устным народным творчеством,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3) провести анкетирование среди людей разных возрастов, для выявления знаний старинных русских и их применения их;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5) разработать макет наглядно-методического обеспечения для кабинета математики по теме «Старинные русские меры длины и веса».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3388589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404664"/>
            <a:ext cx="7772400" cy="2259682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 изучения: 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метрология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 вспомогательная историческая дисциплина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 исследования: </a:t>
            </a:r>
          </a:p>
          <a:p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меры длины и  веса.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66885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476672"/>
            <a:ext cx="56166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Единицы измерения Древней Руси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588658"/>
              </p:ext>
            </p:extLst>
          </p:nvPr>
        </p:nvGraphicFramePr>
        <p:xfrm>
          <a:off x="683568" y="1025476"/>
          <a:ext cx="7800528" cy="5328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20280"/>
                <a:gridCol w="5280248"/>
              </a:tblGrid>
              <a:tr h="5328592">
                <a:tc>
                  <a:txBody>
                    <a:bodyPr/>
                    <a:lstStyle/>
                    <a:p>
                      <a:pPr marL="457200" indent="-45720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Перст</a:t>
                      </a:r>
                    </a:p>
                    <a:p>
                      <a:pPr marL="457200" indent="-45720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Вершок </a:t>
                      </a:r>
                    </a:p>
                    <a:p>
                      <a:pPr marL="457200" indent="-45720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Дюйм</a:t>
                      </a:r>
                    </a:p>
                    <a:p>
                      <a:pPr marL="457200" indent="-45720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Пядь </a:t>
                      </a:r>
                    </a:p>
                    <a:p>
                      <a:pPr marL="457200" indent="-45720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Сажень </a:t>
                      </a:r>
                    </a:p>
                    <a:p>
                      <a:pPr marL="457200" indent="-45720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Локоть </a:t>
                      </a:r>
                    </a:p>
                    <a:p>
                      <a:pPr marL="457200" indent="-457200" algn="l">
                        <a:lnSpc>
                          <a:spcPct val="150000"/>
                        </a:lnSpc>
                        <a:buFont typeface="Arial" pitchFamily="34" charset="0"/>
                        <a:buChar char="•"/>
                      </a:pPr>
                      <a:r>
                        <a:rPr lang="ru-RU" sz="28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Аршин</a:t>
                      </a:r>
                      <a:endParaRPr lang="ru-RU" sz="2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" name="Picture 4" descr="Русские народные меры длины (по Б. А. Рыбакову)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51920" y="1124744"/>
            <a:ext cx="4320480" cy="5229324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999524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7122"/>
              </p:ext>
            </p:extLst>
          </p:nvPr>
        </p:nvGraphicFramePr>
        <p:xfrm>
          <a:off x="251520" y="260649"/>
          <a:ext cx="8570490" cy="64394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41265"/>
                <a:gridCol w="3029225"/>
              </a:tblGrid>
              <a:tr h="11297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АРШИН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Равен длине руки – от основания плеча до кончика вытянутого среднего пальца, примерно 72 см.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883" marR="53883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83" marR="53883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1297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ВЕРСТА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Путевая мера равная 2,13 км. Называли расстояние, пройденное от одного поворота плуга до другого.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883" marR="53883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83" marR="53883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75318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ШАГ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Средняя длина человеческого шага = 71 см.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883" marR="53883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83" marR="53883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50637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САЖЕНЬ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Расстояние между концами средних пальцев раскинутых в стороны рук - 1,76м. Одна из наиболее распространенных на Руси мер длины. Различных по назначению саженей было больше десяти.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883" marR="53883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83" marR="53883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1297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КОСАЯ САЖЕНЬ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Равна 2,48м. Самая длинная: расстояние от носка левой ноги до конца среднего пальца поднятой вверх правой руки.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883" marR="53883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048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ВЕРШОК</a:t>
                      </a:r>
                    </a:p>
                    <a:p>
                      <a:pPr indent="450215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Русская мера длины, равная  ширине двух пальцев. В современном исчислении 4,44см. </a:t>
                      </a:r>
                      <a:endParaRPr lang="ru-RU" sz="16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3883" marR="53883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883" marR="53883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033" name="Рисунок 10" descr="Описание: Описание: http://mer.kakras.ru/img-mer/arshin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760" y="260648"/>
            <a:ext cx="1152128" cy="96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Рисунок 9" descr="Описание: versta_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7790" y="1464641"/>
            <a:ext cx="1395051" cy="1013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Рисунок 8" descr="Описание: Image665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1971178"/>
            <a:ext cx="936104" cy="1324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Рисунок 7" descr="Описание: full133361565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2624" y="3501008"/>
            <a:ext cx="1981200" cy="161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9089664"/>
              </p:ext>
            </p:extLst>
          </p:nvPr>
        </p:nvGraphicFramePr>
        <p:xfrm>
          <a:off x="5957790" y="5877272"/>
          <a:ext cx="2242673" cy="8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Точечный рисунок" r:id="rId7" imgW="3400900" imgH="1305107" progId="Paint.Picture">
                  <p:embed/>
                </p:oleObj>
              </mc:Choice>
              <mc:Fallback>
                <p:oleObj name="Точечный рисунок" r:id="rId7" imgW="3400900" imgH="1305107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57790" y="5877272"/>
                        <a:ext cx="2242673" cy="85563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6550235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333</TotalTime>
  <Words>1282</Words>
  <Application>Microsoft Office PowerPoint</Application>
  <PresentationFormat>Экран (4:3)</PresentationFormat>
  <Paragraphs>302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Волна</vt:lpstr>
      <vt:lpstr>Точечный рисунок</vt:lpstr>
      <vt:lpstr>Диаграмма</vt:lpstr>
      <vt:lpstr>    </vt:lpstr>
      <vt:lpstr>Презентация PowerPoint</vt:lpstr>
      <vt:lpstr>Презентация PowerPoint</vt:lpstr>
      <vt:lpstr>Презентация PowerPoint</vt:lpstr>
      <vt:lpstr>Цель проекта – провести исследование  истории  появления и развития старинных русских мер, их применение на практике и в устном народном творчестве. </vt:lpstr>
      <vt:lpstr>Презентация PowerPoint</vt:lpstr>
      <vt:lpstr>Объект изучения:  метрология как вспомогательная историческая дисциплина.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kjhjkhkjhkj</dc:title>
  <dc:creator>A</dc:creator>
  <cp:lastModifiedBy>Валентина</cp:lastModifiedBy>
  <cp:revision>25</cp:revision>
  <dcterms:created xsi:type="dcterms:W3CDTF">2015-01-11T13:00:36Z</dcterms:created>
  <dcterms:modified xsi:type="dcterms:W3CDTF">2015-01-11T18:45:35Z</dcterms:modified>
</cp:coreProperties>
</file>