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6E068-848C-40B8-B3CE-FCF5A7B0284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62702-F0A0-4BAF-95AA-C9A889C3F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482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C565-C8D9-487F-A146-98610170652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7C78DB5-F50D-4425-AEB3-BB0A147121E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20FF352-3CFB-4AF6-8CC5-F5B43893EE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428736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Обрывная аппликация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из бумаги на бумажной  основе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3501008"/>
            <a:ext cx="5156905" cy="1428760"/>
          </a:xfrm>
        </p:spPr>
        <p:txBody>
          <a:bodyPr>
            <a:normAutofit fontScale="62500" lnSpcReduction="2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Исакова  Елена  Николаевна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Педагог дополнительного образования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СП ГБОУ СОШ № 4 – Дом детского творчества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г. Чапаевск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9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7933588" cy="5524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b="1" dirty="0" smtClean="0"/>
              <a:t> плоские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204864"/>
            <a:ext cx="7072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Изображения </a:t>
            </a:r>
            <a:r>
              <a:rPr lang="ru-RU" sz="2400" dirty="0"/>
              <a:t>предметов крепятся на плоскость всего </a:t>
            </a:r>
            <a:r>
              <a:rPr lang="ru-RU" sz="2400" dirty="0" smtClean="0"/>
              <a:t>фона.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3625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7933588" cy="5524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b="1" dirty="0" smtClean="0"/>
              <a:t>объёмные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132856"/>
            <a:ext cx="8143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Объемная аппликация предусматривает, что изображения предметов или их деталей крепятся на фон только частью плоскости, создавая видимость </a:t>
            </a:r>
            <a:r>
              <a:rPr lang="ru-RU" sz="2400" dirty="0" smtClean="0"/>
              <a:t>объема.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5244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7933588" cy="48100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b="1" dirty="0" smtClean="0"/>
              <a:t>резаная</a:t>
            </a:r>
            <a:endParaRPr lang="ru-RU" sz="2800" b="1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95536" y="2276872"/>
            <a:ext cx="8143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ыполняется из бумаги традиционным способом – вырезанием.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552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какой технике выполнена эта работа?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1928802"/>
            <a:ext cx="3429024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775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/>
          <a:lstStyle/>
          <a:p>
            <a:pPr algn="ctr"/>
            <a:r>
              <a:rPr lang="ru-RU" dirty="0" smtClean="0"/>
              <a:t>Что интересного заметили? </a:t>
            </a:r>
            <a:endParaRPr lang="ru-RU" dirty="0"/>
          </a:p>
        </p:txBody>
      </p:sp>
      <p:pic>
        <p:nvPicPr>
          <p:cNvPr id="6" name="Рисунок 5" descr="http://stranamasterov.ru/files/imagecache/orig_with_logo4/i2011/05/02/img_5847_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1428736"/>
            <a:ext cx="2571768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000100" y="5572140"/>
            <a:ext cx="29717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/>
              <a:t>края у деталей неровные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5500702"/>
            <a:ext cx="32861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при вырезании деталей  воспользовались ножницами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472" y="1548866"/>
            <a:ext cx="2681628" cy="354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25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447800"/>
            <a:ext cx="4790316" cy="52673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Как получаются такие аппликации?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(Такие аппликации получаются, если бумагу не резать, а обрывать). </a:t>
            </a:r>
          </a:p>
          <a:p>
            <a:pPr>
              <a:buNone/>
            </a:pPr>
            <a:endParaRPr lang="ru-RU" sz="800" dirty="0" smtClean="0"/>
          </a:p>
          <a:p>
            <a:pPr>
              <a:buNone/>
            </a:pPr>
            <a:r>
              <a:rPr lang="ru-RU" sz="2400" b="1" dirty="0" smtClean="0"/>
              <a:t>Как получить неровные края?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(Такие края можно получить путём обрывания, то есть все детали аппликации мы будем вырывать из листа бумаги, а не вырезать ножницами).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/>
          <a:lstStyle/>
          <a:p>
            <a:pPr algn="ctr"/>
            <a:r>
              <a:rPr lang="ru-RU" dirty="0" smtClean="0"/>
              <a:t>Обрывная аппликация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70670"/>
            <a:ext cx="34575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18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71546"/>
            <a:ext cx="7786742" cy="18573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600" dirty="0" smtClean="0"/>
              <a:t> Возьмите небольшой кусочек цветной бумаги и разорвите её в разных направлениях (вдоль и поперёк).  </a:t>
            </a:r>
          </a:p>
          <a:p>
            <a:pPr>
              <a:buFont typeface="Wingdings" pitchFamily="2" charset="2"/>
              <a:buChar char="q"/>
            </a:pPr>
            <a:r>
              <a:rPr lang="ru-RU" sz="2600" dirty="0" smtClean="0"/>
              <a:t> Что получилось?</a:t>
            </a:r>
          </a:p>
          <a:p>
            <a:pPr>
              <a:buNone/>
            </a:pPr>
            <a:endParaRPr lang="ru-RU" sz="2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33588" cy="796908"/>
          </a:xfrm>
        </p:spPr>
        <p:txBody>
          <a:bodyPr/>
          <a:lstStyle/>
          <a:p>
            <a:pPr algn="ctr"/>
            <a:r>
              <a:rPr lang="ru-RU" dirty="0" smtClean="0"/>
              <a:t>Давайте потренируемся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5715016"/>
            <a:ext cx="8143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Если рвать бумагу по волокну, край будет более гладкий, если поперек – более «стихийный», с белым ореолом.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11826"/>
            <a:ext cx="3000362" cy="190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60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i="1" dirty="0" smtClean="0"/>
              <a:t>  Уроки творчества. Учебник для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/>
              <a:t>-го класса. - Самара: Корпорация «Федоров», Издательство «Учебная литература»,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2002</a:t>
            </a:r>
            <a:r>
              <a:rPr lang="ru-RU" i="1" dirty="0" smtClean="0"/>
              <a:t>.</a:t>
            </a:r>
            <a:endParaRPr lang="en-US" i="1" dirty="0" smtClean="0"/>
          </a:p>
          <a:p>
            <a:pPr marL="365125" indent="-282575">
              <a:buFont typeface="Wingdings" pitchFamily="2" charset="2"/>
              <a:buChar char="q"/>
              <a:tabLst>
                <a:tab pos="536575" algn="l"/>
              </a:tabLst>
            </a:pPr>
            <a:r>
              <a:rPr lang="en-US" i="1" dirty="0" smtClean="0"/>
              <a:t>  </a:t>
            </a:r>
            <a:r>
              <a:rPr lang="ru-RU" i="1" dirty="0" smtClean="0"/>
              <a:t>Беляков Н.Д., Покровская А.И., </a:t>
            </a:r>
            <a:r>
              <a:rPr lang="ru-RU" i="1" dirty="0" err="1" smtClean="0"/>
              <a:t>Цейтлин</a:t>
            </a:r>
            <a:r>
              <a:rPr lang="ru-RU" i="1" dirty="0" smtClean="0"/>
              <a:t> Н.Е. Кружок "Умелые руки" в школе. - М.,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2007</a:t>
            </a:r>
            <a:r>
              <a:rPr lang="ru-RU" i="1" dirty="0" smtClean="0"/>
              <a:t>. - с.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158</a:t>
            </a:r>
            <a:r>
              <a:rPr lang="ru-RU" i="1" dirty="0" smtClean="0"/>
              <a:t>.</a:t>
            </a:r>
            <a:endParaRPr lang="en-US" i="1" dirty="0" smtClean="0"/>
          </a:p>
          <a:p>
            <a:pPr>
              <a:buFont typeface="Wingdings" pitchFamily="2" charset="2"/>
              <a:buChar char="q"/>
            </a:pPr>
            <a:r>
              <a:rPr lang="en-US" i="1" dirty="0" smtClean="0"/>
              <a:t>  </a:t>
            </a:r>
            <a:r>
              <a:rPr lang="ru-RU" i="1" dirty="0" err="1" smtClean="0"/>
              <a:t>Богатеева</a:t>
            </a:r>
            <a:r>
              <a:rPr lang="ru-RU" i="1" dirty="0" smtClean="0"/>
              <a:t> З.А., Занятия аппликацией. - М.: Просвещение,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2008</a:t>
            </a:r>
            <a:r>
              <a:rPr lang="ru-RU" i="1" dirty="0" smtClean="0"/>
              <a:t>.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/>
          <a:lstStyle/>
          <a:p>
            <a:pPr algn="ctr"/>
            <a:r>
              <a:rPr lang="ru-RU" dirty="0" smtClean="0"/>
              <a:t>Используемая 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52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какой технике выполнены эти работы?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5072074"/>
            <a:ext cx="52350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Аппликация</a:t>
            </a:r>
            <a:endParaRPr lang="ru-RU" sz="72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64904"/>
            <a:ext cx="2762251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07908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В переводе с латинского языка означает «прикладывание».</a:t>
            </a:r>
          </a:p>
          <a:p>
            <a:pPr>
              <a:buNone/>
            </a:pPr>
            <a:r>
              <a:rPr lang="ru-RU" sz="2800" dirty="0" smtClean="0"/>
              <a:t>Древний вид искусства, интересный вид художественной деятельности, когда из кусочков кожи, ткани или бумаги вырезают фигурки, а затем наклеивают на основу – фон.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Обратимся к словарю С.И. Ожегова и узнаем лексическое значение этого слова.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Аппликация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928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Одинаковый ли материал используется для выполнения аппликации?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772816"/>
            <a:ext cx="65056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-</a:t>
            </a:r>
            <a:r>
              <a:rPr lang="ru-RU" sz="3600" dirty="0" smtClean="0"/>
              <a:t>природный материал</a:t>
            </a:r>
          </a:p>
          <a:p>
            <a:r>
              <a:rPr lang="ru-RU" sz="3600" dirty="0" smtClean="0"/>
              <a:t>-вата</a:t>
            </a:r>
          </a:p>
          <a:p>
            <a:r>
              <a:rPr lang="ru-RU" sz="3600" dirty="0" smtClean="0"/>
              <a:t>-фольга</a:t>
            </a:r>
          </a:p>
          <a:p>
            <a:r>
              <a:rPr lang="ru-RU" sz="3600" dirty="0" smtClean="0"/>
              <a:t>-цветная бумага</a:t>
            </a:r>
          </a:p>
          <a:p>
            <a:r>
              <a:rPr lang="ru-RU" sz="3600" dirty="0" smtClean="0"/>
              <a:t>-ткань</a:t>
            </a:r>
            <a:endParaRPr lang="ru-RU" sz="3600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791491" y="5143512"/>
            <a:ext cx="322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()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75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5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7933588" cy="1195382"/>
          </a:xfrm>
        </p:spPr>
        <p:txBody>
          <a:bodyPr>
            <a:normAutofit/>
          </a:bodyPr>
          <a:lstStyle/>
          <a:p>
            <a:pPr marL="596646" indent="-514350">
              <a:buAutoNum type="arabicPeriod"/>
            </a:pPr>
            <a:r>
              <a:rPr lang="ru-RU" b="1" dirty="0" smtClean="0">
                <a:solidFill>
                  <a:srgbClr val="FF0000"/>
                </a:solidFill>
              </a:rPr>
              <a:t>По содержанию:</a:t>
            </a:r>
          </a:p>
          <a:p>
            <a:pPr marL="596646" indent="-514350">
              <a:buNone/>
            </a:pPr>
            <a:endParaRPr lang="ru-RU" sz="100" dirty="0" smtClean="0"/>
          </a:p>
          <a:p>
            <a:pPr marL="596646" indent="-514350"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b="1" dirty="0" smtClean="0"/>
              <a:t>предметные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33588" cy="1143000"/>
          </a:xfrm>
        </p:spPr>
        <p:txBody>
          <a:bodyPr/>
          <a:lstStyle/>
          <a:p>
            <a:pPr algn="ctr"/>
            <a:r>
              <a:rPr lang="ru-RU" dirty="0" smtClean="0"/>
              <a:t>Виды аппликаций</a:t>
            </a:r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11560" y="2564904"/>
            <a:ext cx="40005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Предметная аппликация представляет собой наклеенные на фон отдельные предметные изображения, передающие обобщенный, условный образ окружающих предметов.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253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71480"/>
            <a:ext cx="7933588" cy="76675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ru-RU" sz="2800" b="1" dirty="0" smtClean="0"/>
              <a:t>сюжетные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412776"/>
            <a:ext cx="8143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Состоят </a:t>
            </a:r>
            <a:r>
              <a:rPr lang="ru-RU" sz="2800" dirty="0"/>
              <a:t>из нескольких разных  фигур, часто в движении, служат для создания панно, картин.</a:t>
            </a:r>
          </a:p>
        </p:txBody>
      </p:sp>
    </p:spTree>
    <p:extLst>
      <p:ext uri="{BB962C8B-B14F-4D97-AF65-F5344CB8AC3E}">
        <p14:creationId xmlns:p14="http://schemas.microsoft.com/office/powerpoint/2010/main" val="243937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642918"/>
            <a:ext cx="7933588" cy="6953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b="1" dirty="0" smtClean="0"/>
              <a:t>орнаментальные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204864"/>
            <a:ext cx="8143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Применяют </a:t>
            </a:r>
            <a:r>
              <a:rPr lang="ru-RU" sz="2800" dirty="0"/>
              <a:t>для оформления альбомов, пригласительных билетов, украшения </a:t>
            </a:r>
            <a:r>
              <a:rPr lang="ru-RU" sz="2800" dirty="0" smtClean="0"/>
              <a:t>одежды.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0654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85794"/>
            <a:ext cx="7933588" cy="83819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b="1" dirty="0" smtClean="0"/>
              <a:t>шрифтовые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700808"/>
            <a:ext cx="66967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Шрифтовые – это буквы, которые используют для заголовков стенгазет, написания лозунгов, </a:t>
            </a:r>
            <a:r>
              <a:rPr lang="ru-RU" sz="2800" dirty="0" smtClean="0"/>
              <a:t>плакатов.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149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642918"/>
            <a:ext cx="7933588" cy="69531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b="1" dirty="0" smtClean="0"/>
              <a:t>симметричная</a:t>
            </a:r>
            <a:r>
              <a:rPr lang="ru-RU" sz="2400" dirty="0" smtClean="0"/>
              <a:t> -  представляет собой наклеенные на фон изображения предметов, имеющие симметричное строение. 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420888"/>
            <a:ext cx="81439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/>
              <a:t>Изображения предметов могут быть выполнены с использованием приема складывания бумаги пополам или в несколько раз перед вырезанием с целью одновременной передачи формы повторяющихся </a:t>
            </a:r>
            <a:r>
              <a:rPr lang="ru-RU" sz="2200" dirty="0" smtClean="0"/>
              <a:t>частей.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6270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422</Words>
  <Application>Microsoft Office PowerPoint</Application>
  <PresentationFormat>Экран (4:3)</PresentationFormat>
  <Paragraphs>57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Обрывная аппликация  из бумаги на бумажной  основе</vt:lpstr>
      <vt:lpstr>В какой технике выполнены эти работы?</vt:lpstr>
      <vt:lpstr>Аппликация</vt:lpstr>
      <vt:lpstr>Одинаковый ли материал используется для выполнения аппликации?</vt:lpstr>
      <vt:lpstr>Виды аппликаций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какой технике выполнена эта работа?</vt:lpstr>
      <vt:lpstr>Что интересного заметили? </vt:lpstr>
      <vt:lpstr>Обрывная аппликация</vt:lpstr>
      <vt:lpstr>Давайте потренируемся</vt:lpstr>
      <vt:lpstr>Используемая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Обрывная аппликация  из бумаги на бумажной  основе</dc:title>
  <dc:creator>User</dc:creator>
  <cp:lastModifiedBy>User</cp:lastModifiedBy>
  <cp:revision>5</cp:revision>
  <dcterms:created xsi:type="dcterms:W3CDTF">2015-01-27T10:36:01Z</dcterms:created>
  <dcterms:modified xsi:type="dcterms:W3CDTF">2015-01-27T11:43:41Z</dcterms:modified>
</cp:coreProperties>
</file>