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22"/>
  </p:notesMasterIdLst>
  <p:sldIdLst>
    <p:sldId id="279" r:id="rId2"/>
    <p:sldId id="275" r:id="rId3"/>
    <p:sldId id="256" r:id="rId4"/>
    <p:sldId id="257" r:id="rId5"/>
    <p:sldId id="258" r:id="rId6"/>
    <p:sldId id="259" r:id="rId7"/>
    <p:sldId id="260" r:id="rId8"/>
    <p:sldId id="261" r:id="rId9"/>
    <p:sldId id="278" r:id="rId10"/>
    <p:sldId id="265" r:id="rId11"/>
    <p:sldId id="267" r:id="rId12"/>
    <p:sldId id="276" r:id="rId13"/>
    <p:sldId id="269" r:id="rId14"/>
    <p:sldId id="270" r:id="rId15"/>
    <p:sldId id="264" r:id="rId16"/>
    <p:sldId id="280" r:id="rId17"/>
    <p:sldId id="277" r:id="rId18"/>
    <p:sldId id="273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7C8DA-FEE6-4149-AF03-55081F5F2D9D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D54D4-AC7D-4A60-8BAE-AE93CFDDC8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4399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0205F-CC05-4157-A6FF-08A0B8700A5E}" type="slidenum">
              <a:rPr lang="ru-RU"/>
              <a:pPr/>
              <a:t>10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- Ребята, я пришла к вам в гости  не с пустыми руками. Принесла волшебную…..   </a:t>
            </a:r>
            <a:r>
              <a:rPr lang="ru-RU" i="1"/>
              <a:t>шкатулку.</a:t>
            </a:r>
            <a:endParaRPr lang="ru-RU"/>
          </a:p>
          <a:p>
            <a:r>
              <a:rPr lang="ru-RU"/>
              <a:t>- Интересно, что в ней? Выскажите свои предположения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040F5A-4425-4529-BC76-3110E1A26399}" type="slidenum">
              <a:rPr lang="ru-RU"/>
              <a:pPr/>
              <a:t>11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 Давайте заглянем в волшебную шкатулку.</a:t>
            </a:r>
          </a:p>
          <a:p>
            <a:r>
              <a:rPr lang="ru-RU" dirty="0"/>
              <a:t>- Прочитайте слова. </a:t>
            </a:r>
          </a:p>
          <a:p>
            <a:r>
              <a:rPr lang="ru-RU" dirty="0"/>
              <a:t>- Что объединяет  эти слова? ( </a:t>
            </a:r>
            <a:r>
              <a:rPr lang="ru-RU" i="1" dirty="0"/>
              <a:t>это название частей  речи</a:t>
            </a:r>
            <a:r>
              <a:rPr lang="ru-RU" dirty="0"/>
              <a:t>)</a:t>
            </a:r>
          </a:p>
          <a:p>
            <a:r>
              <a:rPr lang="ru-RU" dirty="0"/>
              <a:t>- Как вы думаете, о чем мы будем сегодня говорить на уроке?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3C007F-04EA-438D-AAB9-A9B5ABE2C763}" type="slidenum">
              <a:rPr lang="ru-RU"/>
              <a:pPr/>
              <a:t>12</a:t>
            </a:fld>
            <a:endParaRPr lang="ru-RU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Проверка.</a:t>
            </a:r>
          </a:p>
          <a:p>
            <a:r>
              <a:rPr lang="ru-RU"/>
              <a:t>Наводим курсор на слово. На каждой группой слов наведите курсор – появится название группы. Под группой – характеристика.</a:t>
            </a:r>
          </a:p>
          <a:p>
            <a:r>
              <a:rPr lang="ru-RU"/>
              <a:t>Перейти на следующий слайд по ссылке  «голубой круг»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3A8CF4-1DDB-4BD7-A760-BCDDC8B10C5D}" type="slidenum">
              <a:rPr lang="ru-RU"/>
              <a:pPr/>
              <a:t>13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 Почему эти слова никуда не включили? </a:t>
            </a:r>
          </a:p>
          <a:p>
            <a:r>
              <a:rPr lang="ru-RU" dirty="0"/>
              <a:t>(</a:t>
            </a:r>
            <a:r>
              <a:rPr lang="ru-RU" i="1" dirty="0"/>
              <a:t>Мы не знаем, к какой группе их отнести, они не подходят к данным частям речи</a:t>
            </a:r>
            <a:r>
              <a:rPr lang="ru-RU" dirty="0"/>
              <a:t>). </a:t>
            </a:r>
          </a:p>
          <a:p>
            <a:r>
              <a:rPr lang="ru-RU" dirty="0"/>
              <a:t>- Прочитайте их ещё раз.</a:t>
            </a:r>
          </a:p>
          <a:p>
            <a:pPr>
              <a:buFontTx/>
              <a:buChar char="-"/>
            </a:pPr>
            <a:r>
              <a:rPr lang="ru-RU" dirty="0"/>
              <a:t>Что можно сказать об эти словах? - Как их можно назвать? </a:t>
            </a:r>
          </a:p>
          <a:p>
            <a:r>
              <a:rPr lang="ru-RU" dirty="0"/>
              <a:t>Наводим курсор на слово. На каждой группой слов наведите курсор – появится название группы. Под группой – характеристика.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35BB9A-6FA9-4863-9226-F3E3BA09DD03}" type="slidenum">
              <a:rPr lang="ru-RU"/>
              <a:pPr/>
              <a:t>14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- Что мы делали для того, чтобы определить в какую группу записать слова?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"Образовательный портал Мой университет - www.moi-universitet.ru. факультет "Реформа образования"www.edu-reforma.ru"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2AC83CF-36A2-4381-921A-E1479AFE1BB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136337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E4A75B3D-9558-416F-981D-B1417BBC9398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E8D258E-1EC4-40F7-A170-AB8C66CF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48;&#1088;&#1080;&#1085;&#1072;\&#1056;&#1072;&#1073;&#1086;&#1095;&#1080;&#1081;%20&#1089;&#1090;&#1086;&#1083;\&#1054;&#1058;&#1050;&#1056;&#1067;&#1058;&#1067;&#1049;%20&#1059;&#1056;&#1054;&#1050;%203.02.09\4.WAV" TargetMode="External"/><Relationship Id="rId5" Type="http://schemas.openxmlformats.org/officeDocument/2006/relationships/image" Target="../media/image28.gif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tashkov.ru/foto/show-89808/" TargetMode="External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138656"/>
            <a:ext cx="83529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800" dirty="0" smtClean="0">
              <a:solidFill>
                <a:schemeClr val="bg1"/>
              </a:solidFill>
            </a:endParaRPr>
          </a:p>
          <a:p>
            <a:pPr algn="ctr"/>
            <a:r>
              <a:rPr lang="ru-RU" sz="8800" dirty="0" smtClean="0">
                <a:solidFill>
                  <a:schemeClr val="bg1"/>
                </a:solidFill>
              </a:rPr>
              <a:t>ЧАСТИ РЕЧИ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5373216"/>
            <a:ext cx="7423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Презентация подготовлена учителем МОБУ СОШ №12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Ширченковой</a:t>
            </a:r>
            <a:r>
              <a:rPr lang="ru-RU" dirty="0" smtClean="0">
                <a:solidFill>
                  <a:srgbClr val="002060"/>
                </a:solidFill>
              </a:rPr>
              <a:t> Н.Н.  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572" y="871883"/>
            <a:ext cx="3582837" cy="2448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930765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469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99" y="980728"/>
            <a:ext cx="5850317" cy="4338985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979613" y="6137275"/>
            <a:ext cx="58340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38389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lares"/>
          <p:cNvPicPr>
            <a:picLocks noGrp="1" noChangeAspect="1" noChangeArrowheads="1"/>
          </p:cNvPicPr>
          <p:nvPr>
            <p:ph/>
          </p:nvPr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5469" y="69128"/>
            <a:ext cx="7561262" cy="6696075"/>
          </a:xfrm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843213" y="3933825"/>
            <a:ext cx="1800225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Предлог 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 rot="-461203">
            <a:off x="3516313" y="4191000"/>
            <a:ext cx="3330575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Имя прилагательное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 rot="-2116147">
            <a:off x="4716463" y="3357563"/>
            <a:ext cx="1871662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Глагол 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 rot="1445932">
            <a:off x="3109913" y="3733800"/>
            <a:ext cx="1960562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Наречие 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356100" y="3573463"/>
            <a:ext cx="3384550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Имя существительное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3924300" y="3357563"/>
            <a:ext cx="2879725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Имя числительное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3059113" y="4149725"/>
            <a:ext cx="252095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аккуратные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3275013" y="4365625"/>
            <a:ext cx="1873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сегодня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1979613" y="6137275"/>
            <a:ext cx="58340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</a:rPr>
              <a:t>«</a:t>
            </a:r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7456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993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399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399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33819E-7 L -0.1375 -0.26394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75" y="-132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399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0.00023 L -0.43299 -0.33148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49" y="-1656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399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0495E-6 L -0.31111 0.06731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56" y="335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399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17372E-6 L 0.03542 0.1827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1" y="913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399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80824E-6 L 0.15747 -0.40481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-2024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3994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38723E-6 L 0.0158 0.23502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175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500" fill="hold"/>
                                        <p:tgtEl>
                                          <p:spTgt spid="3994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02174E-6 L 0.01979 0.24543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12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  <p:bldP spid="39940" grpId="0" animBg="1"/>
      <p:bldP spid="39940" grpId="1" animBg="1"/>
      <p:bldP spid="39941" grpId="0" animBg="1"/>
      <p:bldP spid="39941" grpId="1" animBg="1"/>
      <p:bldP spid="39942" grpId="0" animBg="1"/>
      <p:bldP spid="39942" grpId="1" animBg="1"/>
      <p:bldP spid="39943" grpId="0" animBg="1"/>
      <p:bldP spid="39943" grpId="1" animBg="1"/>
      <p:bldP spid="39944" grpId="0" animBg="1"/>
      <p:bldP spid="39944" grpId="1" animBg="1"/>
      <p:bldP spid="39945" grpId="0" animBg="1"/>
      <p:bldP spid="39945" grpId="1" animBg="1"/>
      <p:bldP spid="39946" grpId="0" animBg="1"/>
      <p:bldP spid="3994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la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37" y="1176338"/>
            <a:ext cx="4048125" cy="4048125"/>
          </a:xfrm>
        </p:spPr>
      </p:pic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0" y="0"/>
            <a:ext cx="29162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Имя существительное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5867400" y="0"/>
            <a:ext cx="29162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Имя прилагательное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2916238" y="0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Глагол </a:t>
            </a:r>
          </a:p>
        </p:txBody>
      </p:sp>
      <p:sp useBgFill="1"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0"/>
            <a:ext cx="2843213" cy="836613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4832" name="Rectangle 16"/>
          <p:cNvSpPr>
            <a:spLocks noChangeArrowheads="1"/>
          </p:cNvSpPr>
          <p:nvPr/>
        </p:nvSpPr>
        <p:spPr bwMode="auto">
          <a:xfrm>
            <a:off x="2771775" y="0"/>
            <a:ext cx="2843213" cy="836613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4833" name="Rectangle 17"/>
          <p:cNvSpPr>
            <a:spLocks noChangeArrowheads="1"/>
          </p:cNvSpPr>
          <p:nvPr/>
        </p:nvSpPr>
        <p:spPr bwMode="auto">
          <a:xfrm>
            <a:off x="5940425" y="0"/>
            <a:ext cx="2843213" cy="765175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6227763" y="4221163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Наречие 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0" y="3644900"/>
            <a:ext cx="24844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Имя числительное</a:t>
            </a:r>
          </a:p>
        </p:txBody>
      </p:sp>
      <p:sp useBgFill="1">
        <p:nvSpPr>
          <p:cNvPr id="34836" name="Rectangle 20"/>
          <p:cNvSpPr>
            <a:spLocks noChangeArrowheads="1"/>
          </p:cNvSpPr>
          <p:nvPr/>
        </p:nvSpPr>
        <p:spPr bwMode="auto">
          <a:xfrm>
            <a:off x="0" y="3716338"/>
            <a:ext cx="2843213" cy="69215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4837" name="Rectangle 21"/>
          <p:cNvSpPr>
            <a:spLocks noChangeArrowheads="1"/>
          </p:cNvSpPr>
          <p:nvPr/>
        </p:nvSpPr>
        <p:spPr bwMode="auto">
          <a:xfrm>
            <a:off x="6300788" y="4149725"/>
            <a:ext cx="2843212" cy="64770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38" name="Oval 22"/>
          <p:cNvSpPr>
            <a:spLocks noChangeArrowheads="1"/>
          </p:cNvSpPr>
          <p:nvPr/>
        </p:nvSpPr>
        <p:spPr bwMode="auto">
          <a:xfrm>
            <a:off x="179388" y="2060575"/>
            <a:ext cx="142875" cy="144463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2771775" y="1989138"/>
            <a:ext cx="142875" cy="144462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Oval 24"/>
          <p:cNvSpPr>
            <a:spLocks noChangeArrowheads="1"/>
          </p:cNvSpPr>
          <p:nvPr/>
        </p:nvSpPr>
        <p:spPr bwMode="auto">
          <a:xfrm>
            <a:off x="5508625" y="1989138"/>
            <a:ext cx="142875" cy="144462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179388" y="2205038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Кто? Что?</a:t>
            </a:r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179388" y="2852738"/>
            <a:ext cx="22320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обозначаетпредмет</a:t>
            </a: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2987675" y="2276475"/>
            <a:ext cx="2376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Что делает?</a:t>
            </a: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2987675" y="2852738"/>
            <a:ext cx="22320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</a:t>
            </a:r>
            <a:r>
              <a:rPr lang="ru-RU"/>
              <a:t> </a:t>
            </a:r>
            <a:r>
              <a:rPr lang="ru-RU" sz="3200">
                <a:latin typeface="Times New Roman" pitchFamily="18" charset="0"/>
              </a:rPr>
              <a:t>действие предмета</a:t>
            </a:r>
          </a:p>
        </p:txBody>
      </p:sp>
      <p:sp>
        <p:nvSpPr>
          <p:cNvPr id="34845" name="Text Box 29"/>
          <p:cNvSpPr txBox="1">
            <a:spLocks noChangeArrowheads="1"/>
          </p:cNvSpPr>
          <p:nvPr/>
        </p:nvSpPr>
        <p:spPr bwMode="auto">
          <a:xfrm>
            <a:off x="6084888" y="2276475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Какой?</a:t>
            </a:r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5940425" y="2852738"/>
            <a:ext cx="22320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обозначаетпризнак предмета</a:t>
            </a:r>
          </a:p>
        </p:txBody>
      </p:sp>
      <p:sp useBgFill="1">
        <p:nvSpPr>
          <p:cNvPr id="34847" name="Rectangle 31"/>
          <p:cNvSpPr>
            <a:spLocks noChangeArrowheads="1"/>
          </p:cNvSpPr>
          <p:nvPr/>
        </p:nvSpPr>
        <p:spPr bwMode="auto">
          <a:xfrm>
            <a:off x="107950" y="2276475"/>
            <a:ext cx="2484438" cy="1584325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4848" name="Rectangle 32"/>
          <p:cNvSpPr>
            <a:spLocks noChangeArrowheads="1"/>
          </p:cNvSpPr>
          <p:nvPr/>
        </p:nvSpPr>
        <p:spPr bwMode="auto">
          <a:xfrm>
            <a:off x="2987675" y="2349500"/>
            <a:ext cx="2305050" cy="2016125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4849" name="Rectangle 33"/>
          <p:cNvSpPr>
            <a:spLocks noChangeArrowheads="1"/>
          </p:cNvSpPr>
          <p:nvPr/>
        </p:nvSpPr>
        <p:spPr bwMode="auto">
          <a:xfrm>
            <a:off x="6011863" y="2420938"/>
            <a:ext cx="1943100" cy="1944687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1979613" y="6137275"/>
            <a:ext cx="58340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</a:rPr>
              <a:t>«</a:t>
            </a:r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143504" y="4429132"/>
            <a:ext cx="1512887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ученик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57620" y="5643578"/>
            <a:ext cx="295275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внимательный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7092950" y="6165850"/>
            <a:ext cx="1871663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слушает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1214414" y="5643578"/>
            <a:ext cx="1800225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тетради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85786" y="4429132"/>
            <a:ext cx="252095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аккуратные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667625" y="3357563"/>
            <a:ext cx="1296988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пишут</a:t>
            </a:r>
          </a:p>
        </p:txBody>
      </p:sp>
    </p:spTree>
    <p:extLst>
      <p:ext uri="{BB962C8B-B14F-4D97-AF65-F5344CB8AC3E}">
        <p14:creationId xmlns="" xmlns:p14="http://schemas.microsoft.com/office/powerpoint/2010/main" val="42535978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67 -0.04835 L 0.49218 -0.53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26" y="-24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8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-0.04812 L -0.46858 -0.541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6" y="-246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4812 L -0.20087 -0.604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-2780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4835 L 0.14566 -0.625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83" y="-2886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4812 L -0.47257 -0.4154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28" y="-183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48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4835 L -0.44097 -0.68842 " pathEditMode="relative" ptsTypes="AA">
                                      <p:cBhvr>
                                        <p:cTn id="37" dur="2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48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48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48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48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4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34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4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48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48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348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49"/>
                  </p:tgtEl>
                </p:cond>
              </p:nextCondLst>
            </p:seq>
          </p:childTnLst>
        </p:cTn>
      </p:par>
    </p:tnLst>
    <p:bldLst>
      <p:bldP spid="34831" grpId="0" animBg="1"/>
      <p:bldP spid="34832" grpId="0" animBg="1"/>
      <p:bldP spid="34833" grpId="0" animBg="1"/>
      <p:bldP spid="34836" grpId="0" animBg="1"/>
      <p:bldP spid="34837" grpId="0" animBg="1"/>
      <p:bldP spid="34838" grpId="0" animBg="1"/>
      <p:bldP spid="34839" grpId="0" animBg="1"/>
      <p:bldP spid="34840" grpId="0" animBg="1"/>
      <p:bldP spid="34847" grpId="0" animBg="1"/>
      <p:bldP spid="34848" grpId="0" animBg="1"/>
      <p:bldP spid="34849" grpId="0" animBg="1"/>
      <p:bldP spid="34819" grpId="0" animBg="1"/>
      <p:bldP spid="34820" grpId="0" animBg="1"/>
      <p:bldP spid="34821" grpId="0" animBg="1"/>
      <p:bldP spid="34824" grpId="0" animBg="1"/>
      <p:bldP spid="34825" grpId="0" animBg="1"/>
      <p:bldP spid="348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la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37" y="1176338"/>
            <a:ext cx="4048125" cy="4048125"/>
          </a:xfrm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11188" y="836613"/>
            <a:ext cx="1512887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ученик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867400" y="1484313"/>
            <a:ext cx="295275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внимательный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492500" y="1412875"/>
            <a:ext cx="1871663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слушает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851275" y="836613"/>
            <a:ext cx="1296988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пишут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68313" y="1484313"/>
            <a:ext cx="1800225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тетради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6084888" y="836613"/>
            <a:ext cx="252095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аккуратные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0" y="6453188"/>
            <a:ext cx="3952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6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0" y="0"/>
            <a:ext cx="29162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Имя существительное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5795963" y="0"/>
            <a:ext cx="29162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Имя прилагательное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2916238" y="0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Глагол</a:t>
            </a:r>
            <a:r>
              <a:rPr lang="ru-RU" sz="2400" b="1" dirty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6227763" y="4292600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Наречие </a:t>
            </a: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0" y="3933825"/>
            <a:ext cx="24844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Имя числительное</a:t>
            </a:r>
          </a:p>
        </p:txBody>
      </p:sp>
      <p:sp useBgFill="1">
        <p:nvSpPr>
          <p:cNvPr id="31769" name="Rectangle 25"/>
          <p:cNvSpPr>
            <a:spLocks noChangeArrowheads="1"/>
          </p:cNvSpPr>
          <p:nvPr/>
        </p:nvSpPr>
        <p:spPr bwMode="auto">
          <a:xfrm>
            <a:off x="0" y="4005263"/>
            <a:ext cx="2843213" cy="763587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1770" name="Rectangle 26"/>
          <p:cNvSpPr>
            <a:spLocks noChangeArrowheads="1"/>
          </p:cNvSpPr>
          <p:nvPr/>
        </p:nvSpPr>
        <p:spPr bwMode="auto">
          <a:xfrm>
            <a:off x="6156325" y="4221163"/>
            <a:ext cx="2843213" cy="503237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6588125" y="5157788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Когда?</a:t>
            </a:r>
          </a:p>
        </p:txBody>
      </p:sp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179388" y="2852738"/>
            <a:ext cx="22320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 предмет</a:t>
            </a:r>
          </a:p>
        </p:txBody>
      </p:sp>
      <p:sp>
        <p:nvSpPr>
          <p:cNvPr id="31775" name="Text Box 31"/>
          <p:cNvSpPr txBox="1">
            <a:spLocks noChangeArrowheads="1"/>
          </p:cNvSpPr>
          <p:nvPr/>
        </p:nvSpPr>
        <p:spPr bwMode="auto">
          <a:xfrm>
            <a:off x="6084888" y="2276475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Какой?</a:t>
            </a:r>
          </a:p>
        </p:txBody>
      </p:sp>
      <p:sp>
        <p:nvSpPr>
          <p:cNvPr id="31776" name="Text Box 32"/>
          <p:cNvSpPr txBox="1">
            <a:spLocks noChangeArrowheads="1"/>
          </p:cNvSpPr>
          <p:nvPr/>
        </p:nvSpPr>
        <p:spPr bwMode="auto">
          <a:xfrm>
            <a:off x="6011863" y="2781300"/>
            <a:ext cx="22320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 признак предмета</a:t>
            </a:r>
          </a:p>
        </p:txBody>
      </p:sp>
      <p:sp>
        <p:nvSpPr>
          <p:cNvPr id="31777" name="Text Box 33"/>
          <p:cNvSpPr txBox="1">
            <a:spLocks noChangeArrowheads="1"/>
          </p:cNvSpPr>
          <p:nvPr/>
        </p:nvSpPr>
        <p:spPr bwMode="auto">
          <a:xfrm>
            <a:off x="2987675" y="2276475"/>
            <a:ext cx="2376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Что делает?</a:t>
            </a:r>
          </a:p>
        </p:txBody>
      </p:sp>
      <p:sp>
        <p:nvSpPr>
          <p:cNvPr id="31778" name="Text Box 34"/>
          <p:cNvSpPr txBox="1">
            <a:spLocks noChangeArrowheads="1"/>
          </p:cNvSpPr>
          <p:nvPr/>
        </p:nvSpPr>
        <p:spPr bwMode="auto">
          <a:xfrm>
            <a:off x="2987675" y="2852738"/>
            <a:ext cx="22320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 действие предмета</a:t>
            </a:r>
          </a:p>
        </p:txBody>
      </p:sp>
      <p:sp>
        <p:nvSpPr>
          <p:cNvPr id="31779" name="Text Box 35"/>
          <p:cNvSpPr txBox="1">
            <a:spLocks noChangeArrowheads="1"/>
          </p:cNvSpPr>
          <p:nvPr/>
        </p:nvSpPr>
        <p:spPr bwMode="auto">
          <a:xfrm>
            <a:off x="179388" y="5157788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Который?</a:t>
            </a:r>
          </a:p>
        </p:txBody>
      </p:sp>
      <p:sp>
        <p:nvSpPr>
          <p:cNvPr id="31780" name="Text Box 36"/>
          <p:cNvSpPr txBox="1">
            <a:spLocks noChangeArrowheads="1"/>
          </p:cNvSpPr>
          <p:nvPr/>
        </p:nvSpPr>
        <p:spPr bwMode="auto">
          <a:xfrm>
            <a:off x="323850" y="2205038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Кто? Что?</a:t>
            </a:r>
          </a:p>
        </p:txBody>
      </p:sp>
      <p:sp>
        <p:nvSpPr>
          <p:cNvPr id="31781" name="Text Box 37"/>
          <p:cNvSpPr txBox="1">
            <a:spLocks noChangeArrowheads="1"/>
          </p:cNvSpPr>
          <p:nvPr/>
        </p:nvSpPr>
        <p:spPr bwMode="auto">
          <a:xfrm>
            <a:off x="5580063" y="5589588"/>
            <a:ext cx="35639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 признак действия</a:t>
            </a:r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0" y="5589588"/>
            <a:ext cx="37798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обозначает порядок при счёте</a:t>
            </a:r>
          </a:p>
        </p:txBody>
      </p:sp>
      <p:sp useBgFill="1">
        <p:nvSpPr>
          <p:cNvPr id="31783" name="Rectangle 39"/>
          <p:cNvSpPr>
            <a:spLocks noChangeArrowheads="1"/>
          </p:cNvSpPr>
          <p:nvPr/>
        </p:nvSpPr>
        <p:spPr bwMode="auto">
          <a:xfrm>
            <a:off x="107950" y="5300663"/>
            <a:ext cx="3527425" cy="1439862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1784" name="Rectangle 40"/>
          <p:cNvSpPr>
            <a:spLocks noChangeArrowheads="1"/>
          </p:cNvSpPr>
          <p:nvPr/>
        </p:nvSpPr>
        <p:spPr bwMode="auto">
          <a:xfrm>
            <a:off x="5867400" y="5229225"/>
            <a:ext cx="3276600" cy="1628775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85" name="Rectangle 41"/>
          <p:cNvSpPr>
            <a:spLocks noChangeArrowheads="1"/>
          </p:cNvSpPr>
          <p:nvPr/>
        </p:nvSpPr>
        <p:spPr bwMode="auto">
          <a:xfrm>
            <a:off x="1979613" y="6137275"/>
            <a:ext cx="58340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</a:rPr>
              <a:t>«</a:t>
            </a:r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 useBgFill="1">
        <p:nvSpPr>
          <p:cNvPr id="32" name="Rectangle 40"/>
          <p:cNvSpPr>
            <a:spLocks noChangeArrowheads="1"/>
          </p:cNvSpPr>
          <p:nvPr/>
        </p:nvSpPr>
        <p:spPr bwMode="auto">
          <a:xfrm>
            <a:off x="5809961" y="5357524"/>
            <a:ext cx="3276600" cy="1628775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5467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7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7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7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84"/>
                  </p:tgtEl>
                </p:cond>
              </p:nextCondLst>
            </p:seq>
          </p:childTnLst>
        </p:cTn>
      </p:par>
    </p:tnLst>
    <p:bldLst>
      <p:bldP spid="31769" grpId="0" animBg="1"/>
      <p:bldP spid="31770" grpId="0" animBg="1"/>
      <p:bldP spid="317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7" name="Picture 15" descr="la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37" y="1176338"/>
            <a:ext cx="4048125" cy="4048125"/>
          </a:xfrm>
        </p:spPr>
      </p:pic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1476375" y="1268413"/>
            <a:ext cx="6769100" cy="3887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1692275" y="1052513"/>
            <a:ext cx="6769100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1600" dirty="0"/>
          </a:p>
          <a:p>
            <a:pPr marL="342900" indent="-342900">
              <a:spcBef>
                <a:spcPct val="20000"/>
              </a:spcBef>
            </a:pPr>
            <a:r>
              <a:rPr lang="ru-RU" sz="4800" dirty="0">
                <a:latin typeface="Times New Roman" pitchFamily="18" charset="0"/>
              </a:rPr>
              <a:t>1. задай к слову вопрос</a:t>
            </a:r>
          </a:p>
          <a:p>
            <a:pPr marL="342900" indent="-342900">
              <a:spcBef>
                <a:spcPct val="20000"/>
              </a:spcBef>
            </a:pPr>
            <a:r>
              <a:rPr lang="ru-RU" sz="4800" dirty="0">
                <a:latin typeface="Times New Roman" pitchFamily="18" charset="0"/>
              </a:rPr>
              <a:t>2. определи, что обозначает слово</a:t>
            </a:r>
          </a:p>
          <a:p>
            <a:pPr marL="342900" indent="-342900">
              <a:spcBef>
                <a:spcPct val="20000"/>
              </a:spcBef>
            </a:pPr>
            <a:r>
              <a:rPr lang="ru-RU" sz="4800" dirty="0">
                <a:latin typeface="Times New Roman" pitchFamily="18" charset="0"/>
              </a:rPr>
              <a:t>3. назови часть речи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7020272" y="6137275"/>
            <a:ext cx="172878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2700338" y="0"/>
            <a:ext cx="18473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7200" b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1979613" y="6137275"/>
            <a:ext cx="58340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</a:rPr>
              <a:t>«</a:t>
            </a:r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8" name="Рисунок 7" descr="714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285728"/>
            <a:ext cx="4286250" cy="5048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1255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8" grpId="0" animBg="1"/>
      <p:bldP spid="13329" grpId="0"/>
      <p:bldP spid="133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19442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BS0055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857752" y="3214686"/>
            <a:ext cx="3810000" cy="33242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928826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>
                <a:latin typeface="Comic Sans MS" pitchFamily="66" charset="0"/>
              </a:rPr>
              <a:t/>
            </a:r>
            <a:br>
              <a:rPr lang="ru-RU" dirty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Работа по учебнику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>
                <a:latin typeface="Comic Sans MS" pitchFamily="66" charset="0"/>
              </a:rPr>
              <a:t/>
            </a:r>
            <a:br>
              <a:rPr lang="ru-RU" dirty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Стр. 53, упр. </a:t>
            </a:r>
            <a:r>
              <a:rPr lang="ru-RU" smtClean="0">
                <a:latin typeface="Comic Sans MS" pitchFamily="66" charset="0"/>
              </a:rPr>
              <a:t>№89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71449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285728"/>
            <a:ext cx="9001156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 ВЕРНОЕ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УТВЕРЖДЕНИЕ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ИМЯ СУЩЕСТВИТЕЛЬНОЕ  - ЭТО ЧАСТЬ РЕЧИ, КОТОРАЯ ОБОЗНАЧАЕТ ПРЕДМЕТ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ИМЕНА ПРИЛАГАТЕЛЬНЫЕ ОТВЕЧАЮТ НА ВОПРОС КАКОЙ? КАКАЯ?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ИМЕНА ПРИЛАГАТЕЛЬНЫЕ ОБОЗНАЧАЮТ ПРИЗНАК ПРЕДМЕТА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ГЛАГОЛЫ  ОБОЗНАЧАЮТ ДЕЙСТВИЕ ПРЕДМЕТА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ГЛАГОЛЫ  ОТВЕЧАЮТ НА ВОПРОСЫ ЧТО ДЕЛАТЬ? ЧТО СДЕЛАТЬ?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ИМЕНА СУЩЕСТВИТЕЛЬНЫЕ ОТВЕЧАЮТ НА ВОПРОСЫ КТО? ЧТО?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2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2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800" dirty="0">
                <a:solidFill>
                  <a:srgbClr val="FF0000"/>
                </a:solidFill>
              </a:rPr>
              <a:t>Век живи – век …..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2357430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800" dirty="0">
                <a:solidFill>
                  <a:srgbClr val="FF0000"/>
                </a:solidFill>
              </a:rPr>
              <a:t>Тетрадь –… </a:t>
            </a:r>
            <a:r>
              <a:rPr lang="ru-RU" sz="4800" dirty="0" smtClean="0">
                <a:solidFill>
                  <a:srgbClr val="FF0000"/>
                </a:solidFill>
              </a:rPr>
              <a:t>        ученика</a:t>
            </a:r>
            <a:r>
              <a:rPr lang="ru-RU" sz="4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143248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sz="400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FF0000"/>
                </a:solidFill>
              </a:rPr>
              <a:t>Книга  </a:t>
            </a:r>
            <a:r>
              <a:rPr lang="ru-RU" sz="4000" dirty="0">
                <a:solidFill>
                  <a:srgbClr val="FF0000"/>
                </a:solidFill>
              </a:rPr>
              <a:t>– </a:t>
            </a:r>
            <a:r>
              <a:rPr lang="ru-RU" sz="4000" dirty="0" smtClean="0">
                <a:solidFill>
                  <a:srgbClr val="FF0000"/>
                </a:solidFill>
              </a:rPr>
              <a:t>……             окошко</a:t>
            </a:r>
            <a:r>
              <a:rPr lang="ru-RU" sz="4000" dirty="0">
                <a:solidFill>
                  <a:srgbClr val="FF0000"/>
                </a:solidFill>
              </a:rPr>
              <a:t>, через </a:t>
            </a:r>
            <a:r>
              <a:rPr lang="ru-RU" sz="4000" dirty="0" smtClean="0">
                <a:solidFill>
                  <a:srgbClr val="FF0000"/>
                </a:solidFill>
              </a:rPr>
              <a:t>него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>
                <a:solidFill>
                  <a:srgbClr val="FF0000"/>
                </a:solidFill>
              </a:rPr>
              <a:t>весь мир видно</a:t>
            </a:r>
            <a:r>
              <a:rPr lang="ru-RU" dirty="0" smtClean="0">
                <a:solidFill>
                  <a:srgbClr val="FF0000"/>
                </a:solidFill>
              </a:rPr>
              <a:t>.    </a:t>
            </a:r>
            <a:endParaRPr lang="ru-RU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1571612"/>
            <a:ext cx="176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зеркало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2829129"/>
            <a:ext cx="1391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учись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4857752" y="0"/>
            <a:ext cx="2562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маленькое</a:t>
            </a:r>
            <a:endParaRPr lang="ru-RU" sz="4000" dirty="0"/>
          </a:p>
        </p:txBody>
      </p:sp>
      <p:pic>
        <p:nvPicPr>
          <p:cNvPr id="14" name="Рисунок 13" descr="70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 flipV="1">
            <a:off x="0" y="0"/>
            <a:ext cx="2343003" cy="6762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284787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2107 L -0.30295 -0.22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6" y="-1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8 -0.1095 L -0.42378 0.1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29" y="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0116 L -0.33402 0.652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01" y="3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865505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981075"/>
            <a:ext cx="76676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</a:rPr>
              <a:t>«</a:t>
            </a:r>
            <a:r>
              <a:rPr lang="en-US" sz="6000" b="1" dirty="0">
                <a:solidFill>
                  <a:schemeClr val="bg1"/>
                </a:solidFill>
                <a:latin typeface="Times New Roman" pitchFamily="18" charset="0"/>
              </a:rPr>
              <a:t>Qui </a:t>
            </a:r>
            <a:r>
              <a:rPr lang="en-US" sz="6000" b="1" dirty="0" err="1">
                <a:solidFill>
                  <a:schemeClr val="bg1"/>
                </a:solidFill>
                <a:latin typeface="Times New Roman" pitchFamily="18" charset="0"/>
              </a:rPr>
              <a:t>quaerit</a:t>
            </a:r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en-US" sz="6000" b="1" dirty="0" err="1">
                <a:solidFill>
                  <a:schemeClr val="bg1"/>
                </a:solidFill>
                <a:latin typeface="Times New Roman" pitchFamily="18" charset="0"/>
              </a:rPr>
              <a:t>reperit</a:t>
            </a:r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4800" b="1" i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076" name="Picture 4" descr="Пер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788" y="1592263"/>
            <a:ext cx="3097212" cy="52657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39750" y="2924175"/>
            <a:ext cx="6192838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 i="1" dirty="0">
                <a:solidFill>
                  <a:schemeClr val="bg1"/>
                </a:solidFill>
                <a:latin typeface="Times New Roman" pitchFamily="18" charset="0"/>
              </a:rPr>
              <a:t>«Кто ищет,  находит»</a:t>
            </a:r>
            <a:endParaRPr lang="ru-RU" sz="3600" b="1" i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979613" y="6137275"/>
            <a:ext cx="58340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291938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>
            <a:spLocks noChangeArrowheads="1"/>
          </p:cNvSpPr>
          <p:nvPr/>
        </p:nvSpPr>
        <p:spPr bwMode="auto">
          <a:xfrm>
            <a:off x="467544" y="1340768"/>
            <a:ext cx="2232248" cy="1872208"/>
          </a:xfrm>
          <a:prstGeom prst="smileyFace">
            <a:avLst>
              <a:gd name="adj" fmla="val 3699"/>
            </a:avLst>
          </a:prstGeom>
          <a:solidFill>
            <a:srgbClr val="FFCF01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1C1C1C"/>
                  </a:outerShdw>
                </a:effectLst>
              </a14:hiddenEffects>
            </a:ext>
          </a:extLst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endParaRPr lang="ru-RU"/>
          </a:p>
        </p:txBody>
      </p:sp>
      <p:sp>
        <p:nvSpPr>
          <p:cNvPr id="3" name="Улыбающееся лицо 2"/>
          <p:cNvSpPr>
            <a:spLocks noChangeArrowheads="1"/>
          </p:cNvSpPr>
          <p:nvPr/>
        </p:nvSpPr>
        <p:spPr bwMode="auto">
          <a:xfrm>
            <a:off x="3610744" y="2420888"/>
            <a:ext cx="2088232" cy="1944216"/>
          </a:xfrm>
          <a:prstGeom prst="smileyFace">
            <a:avLst>
              <a:gd name="adj" fmla="val -583"/>
            </a:avLst>
          </a:prstGeom>
          <a:solidFill>
            <a:srgbClr val="FFCF01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1C1C1C"/>
                  </a:outerShdw>
                </a:effectLst>
              </a14:hiddenEffects>
            </a:ext>
          </a:extLst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endParaRPr lang="ru-RU"/>
          </a:p>
        </p:txBody>
      </p:sp>
      <p:sp>
        <p:nvSpPr>
          <p:cNvPr id="4" name="Улыбающееся лицо 3"/>
          <p:cNvSpPr>
            <a:spLocks noChangeArrowheads="1"/>
          </p:cNvSpPr>
          <p:nvPr/>
        </p:nvSpPr>
        <p:spPr bwMode="auto">
          <a:xfrm>
            <a:off x="6732240" y="3861048"/>
            <a:ext cx="2160240" cy="1944216"/>
          </a:xfrm>
          <a:prstGeom prst="smileyFace">
            <a:avLst>
              <a:gd name="adj" fmla="val -4653"/>
            </a:avLst>
          </a:prstGeom>
          <a:solidFill>
            <a:srgbClr val="FFCF01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1C1C1C"/>
                  </a:outerShdw>
                </a:effectLst>
              </a14:hiddenEffects>
            </a:ext>
          </a:extLst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11560" y="476672"/>
            <a:ext cx="2088232" cy="117219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610566" y="1556791"/>
            <a:ext cx="2088232" cy="117219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808204" y="2996952"/>
            <a:ext cx="2088232" cy="1172197"/>
          </a:xfrm>
          <a:prstGeom prst="triangl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917901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last_bel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428860" y="2714620"/>
            <a:ext cx="7215238" cy="478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7929618" cy="3643338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>Итак, </a:t>
            </a:r>
            <a:r>
              <a:rPr lang="ru-RU" sz="6000" dirty="0" err="1" smtClean="0">
                <a:latin typeface="Monotype Corsiva" pitchFamily="66" charset="0"/>
              </a:rPr>
              <a:t>друзья,внимание</a:t>
            </a:r>
            <a:r>
              <a:rPr lang="ru-RU" sz="6000" dirty="0" smtClean="0">
                <a:latin typeface="Monotype Corsiva" pitchFamily="66" charset="0"/>
              </a:rPr>
              <a:t>.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Ведь прозвенел звонок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Садитесь поудобнее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- Начнем скорей урок!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099215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800"/>
                            </p:stCondLst>
                            <p:childTnLst>
                              <p:par>
                                <p:cTn id="13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la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37" y="1176338"/>
            <a:ext cx="4048125" cy="4048125"/>
          </a:xfrm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843213" y="3933825"/>
            <a:ext cx="1512887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ученик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 rot="-461203">
            <a:off x="3492500" y="4221163"/>
            <a:ext cx="295275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внимательный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 rot="322299">
            <a:off x="3276600" y="4076700"/>
            <a:ext cx="3344863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00CC"/>
                </a:solidFill>
                <a:latin typeface="Times New Roman" pitchFamily="18" charset="0"/>
              </a:rPr>
              <a:t>До свидания!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 rot="-1065428">
            <a:off x="4576763" y="3367088"/>
            <a:ext cx="2808287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00CC"/>
                </a:solidFill>
                <a:latin typeface="Times New Roman" pitchFamily="18" charset="0"/>
              </a:rPr>
              <a:t>Вы, молодцы!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 rot="2102963">
            <a:off x="3635375" y="4076700"/>
            <a:ext cx="1873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Наречие 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4211638" y="3644900"/>
            <a:ext cx="3744912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00CC"/>
                </a:solidFill>
                <a:latin typeface="Times New Roman" pitchFamily="18" charset="0"/>
              </a:rPr>
              <a:t>Благодарю за сотрудничество!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3059113" y="4149725"/>
            <a:ext cx="3529012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CC"/>
                </a:solidFill>
                <a:latin typeface="Times New Roman" pitchFamily="18" charset="0"/>
              </a:rPr>
              <a:t>Спасибо, за урок!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 rot="-2116147">
            <a:off x="4902200" y="3105150"/>
            <a:ext cx="2449513" cy="1373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00CC"/>
                </a:solidFill>
                <a:latin typeface="Times New Roman" pitchFamily="18" charset="0"/>
              </a:rPr>
              <a:t>Желаю успехов в учёбе!</a:t>
            </a:r>
            <a:r>
              <a:rPr lang="ru-RU" sz="2800" b="1"/>
              <a:t> </a:t>
            </a:r>
          </a:p>
        </p:txBody>
      </p:sp>
      <p:pic>
        <p:nvPicPr>
          <p:cNvPr id="45068" name="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1979613" y="6137275"/>
            <a:ext cx="58340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</a:rPr>
              <a:t>«</a:t>
            </a:r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4" name="Рисунок 13" descr="d0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9586" y="4071942"/>
            <a:ext cx="2738448" cy="31670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0883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4)">
                                      <p:cBhvr>
                                        <p:cTn id="6" dur="1" fill="hold"/>
                                        <p:tgtEl>
                                          <p:spTgt spid="450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50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1  E" pathEditMode="relative" ptsTypes="">
                                      <p:cBhvr>
                                        <p:cTn id="10" dur="2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50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19685E-6 L -3.05556E-6 -0.0354 C -3.05556E-6 -0.05136 -0.11857 -0.07056 -0.21493 -0.07056 L -0.42968 -0.07056 " pathEditMode="relative" rAng="0" ptsTypes="FfFF">
                                      <p:cBhvr>
                                        <p:cTn id="15" dur="2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93" y="-35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50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3583E-6 L -0.31493 -0.4360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-218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450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17071E-6 L 0.12934 0.2514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125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450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78048E-6 L -0.33247 0.172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32" y="86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8"/>
                </p:tgtEl>
              </p:cMediaNode>
            </p:audio>
          </p:childTnLst>
        </p:cTn>
      </p:par>
    </p:tnLst>
    <p:bldLst>
      <p:bldP spid="45061" grpId="0" animBg="1"/>
      <p:bldP spid="45061" grpId="1" animBg="1"/>
      <p:bldP spid="45062" grpId="0" animBg="1"/>
      <p:bldP spid="45062" grpId="1" animBg="1"/>
      <p:bldP spid="45063" grpId="0" animBg="1"/>
      <p:bldP spid="45063" grpId="1" animBg="1"/>
      <p:bldP spid="45065" grpId="0" animBg="1"/>
      <p:bldP spid="45065" grpId="1" animBg="1"/>
      <p:bldP spid="45067" grpId="0" animBg="1"/>
      <p:bldP spid="4506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177730"/>
            <a:ext cx="6088204" cy="34848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2636912"/>
            <a:ext cx="6088204" cy="41044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11485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>Ярмарка- это базар</a:t>
            </a:r>
            <a:r>
              <a:rPr lang="ru-RU" sz="6000" dirty="0">
                <a:latin typeface="Monotype Corsiva" pitchFamily="66" charset="0"/>
              </a:rPr>
              <a:t>, который устраивается регулярно, в определенное время  года, на котором бывают различные увеселения</a:t>
            </a:r>
          </a:p>
        </p:txBody>
      </p:sp>
      <p:pic>
        <p:nvPicPr>
          <p:cNvPr id="3" name="Picture 4" descr="j0301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7512" y="4826000"/>
            <a:ext cx="23764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397024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r>
              <a:rPr lang="ru-RU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692696"/>
            <a:ext cx="875754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5"/>
                </a:solidFill>
              </a:rPr>
              <a:t>Ярмарка (немецкий)</a:t>
            </a:r>
          </a:p>
          <a:p>
            <a:pPr algn="ctr"/>
            <a:r>
              <a:rPr lang="ru-RU" sz="6600" i="1" dirty="0" smtClean="0">
                <a:solidFill>
                  <a:schemeClr val="accent5"/>
                </a:solidFill>
              </a:rPr>
              <a:t>2 части  ЯР- год, </a:t>
            </a:r>
          </a:p>
          <a:p>
            <a:pPr algn="ctr"/>
            <a:r>
              <a:rPr lang="ru-RU" sz="6600" i="1" dirty="0" smtClean="0">
                <a:solidFill>
                  <a:schemeClr val="accent5"/>
                </a:solidFill>
              </a:rPr>
              <a:t>МАРКТ – торг, рынок , базар.</a:t>
            </a:r>
            <a:r>
              <a:rPr lang="ru-RU" sz="6600" dirty="0" smtClean="0">
                <a:solidFill>
                  <a:schemeClr val="bg1"/>
                </a:solidFill>
              </a:rPr>
              <a:t/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 </a:t>
            </a:r>
          </a:p>
          <a:p>
            <a:endParaRPr lang="ru-RU" sz="4400" dirty="0"/>
          </a:p>
        </p:txBody>
      </p:sp>
      <p:pic>
        <p:nvPicPr>
          <p:cNvPr id="4" name="Picture 4" descr="1f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784600"/>
            <a:ext cx="252095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7954765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atin typeface="+mn-lt"/>
              </a:rPr>
              <a:t>Назовите лишнюю букву</a:t>
            </a:r>
            <a:endParaRPr lang="ru-RU" sz="48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9600" dirty="0" smtClean="0">
                <a:solidFill>
                  <a:schemeClr val="accent5"/>
                </a:solidFill>
              </a:rPr>
              <a:t>а, о, и, ы, </a:t>
            </a:r>
          </a:p>
          <a:p>
            <a:pPr marL="0" indent="0" algn="ctr">
              <a:buNone/>
            </a:pPr>
            <a:r>
              <a:rPr lang="ru-RU" sz="9600" dirty="0" smtClean="0">
                <a:solidFill>
                  <a:schemeClr val="accent5"/>
                </a:solidFill>
              </a:rPr>
              <a:t>я, э, у </a:t>
            </a:r>
            <a:endParaRPr lang="ru-RU" sz="9600" dirty="0">
              <a:solidFill>
                <a:schemeClr val="accent5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37720"/>
            <a:ext cx="25202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3433195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4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1500174"/>
            <a:ext cx="5184576" cy="4916408"/>
          </a:xfrm>
          <a:prstGeom prst="rect">
            <a:avLst/>
          </a:prstGeom>
        </p:spPr>
      </p:pic>
      <p:pic>
        <p:nvPicPr>
          <p:cNvPr id="3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2452688" cy="2566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285992"/>
            <a:ext cx="1927225" cy="201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642918"/>
            <a:ext cx="3705225" cy="381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2438938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EVEN02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3749675"/>
            <a:ext cx="264318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1e5f5d4b1dd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8660" y="-428652"/>
            <a:ext cx="3887788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620688"/>
            <a:ext cx="814393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Ярмарка, ярмарка,</a:t>
            </a:r>
          </a:p>
          <a:p>
            <a:pPr algn="ctr"/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Огневая, яркая,</a:t>
            </a:r>
          </a:p>
          <a:p>
            <a:pPr algn="ctr"/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Плясовая, жаркая,</a:t>
            </a:r>
          </a:p>
          <a:p>
            <a:pPr algn="ctr"/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Глянешь налево –</a:t>
            </a:r>
          </a:p>
          <a:p>
            <a:pPr algn="ctr"/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Лавки с товаром.</a:t>
            </a:r>
          </a:p>
          <a:p>
            <a:pPr algn="ctr"/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Глянешь направо- </a:t>
            </a:r>
          </a:p>
          <a:p>
            <a:pPr algn="ctr"/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Веселье даром.</a:t>
            </a:r>
          </a:p>
        </p:txBody>
      </p:sp>
    </p:spTree>
    <p:extLst>
      <p:ext uri="{BB962C8B-B14F-4D97-AF65-F5344CB8AC3E}">
        <p14:creationId xmlns="" xmlns:p14="http://schemas.microsoft.com/office/powerpoint/2010/main" val="155520503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1308s22.edusite.ru/chernov/images/p11_55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19050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азделочная доска. Наносим рисунок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565" y="558366"/>
            <a:ext cx="1539729" cy="25007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overviewgames.ru/uploads/posts/2011-04/1301747187_clock_foto_h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85" y="62068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woolfs.ru/images/photoshop/apple0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41" y="3717032"/>
            <a:ext cx="2265653" cy="22052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0" descr="data:image/jpeg;base64,/9j/4AAQSkZJRgABAQAAAQABAAD/2wBDAAkGBwgHBgkIBwgKCgkLDRYPDQwMDRsUFRAWIB0iIiAdHx8kKDQsJCYxJx8fLT0tMTU3Ojo6Iys/RD84QzQ5Ojf/2wBDAQoKCg0MDRoPDxo3JR8lNzc3Nzc3Nzc3Nzc3Nzc3Nzc3Nzc3Nzc3Nzc3Nzc3Nzc3Nzc3Nzc3Nzc3Nzc3Nzc3Nzf/wAARCABaAFoDASIAAhEBAxEB/8QAGgABAAMBAQEAAAAAAAAAAAAAAAUGBwMEAf/EADQQAAEEAQIEBQIEBQUAAAAAAAEAAgMEEQUhBhIxUQcTQWFxFCIjcoGRFTNSU2KSobHR8P/EABkBAQADAQEAAAAAAAAAAAAAAAABAgQDBf/EACQRAAICAQMEAgMAAAAAAAAAAAABAgMREiExBEFRYXHxMqHh/9oADAMBAAIRAxEAPwDcUREAREQBERAEREAREQBERAEREAREQBERAEUHqvEtWk14rtdbmaNo4yACe3Mdgs/1PxW1aOR8MOk1qkrTgid7pCP25VDaRws6iuv8ma4vmVhJ404t1q7FUq6g5kth4jjigjawZPvjmx6k52GVtmlVH0dPr1pbEtmSOMNfNK4l0jvUnPuoUsim+N2dK2R60RFY7hERAEXnv3a2nVJLd2ZkNeMZfI84A9P+VXJ9dsam90WnPbXhHWRx+9w9u3z/ALhcrroUwc5vCRGd9K5JrU9Yqac38V/NJ6Rs3cf+v1VRvcRP1CVzZX8lVo++KN+D7Zzu74G3fCjeI7lWtXkpeTO2WQ4bK1pkdI7rzFwBLR6b7d8dVWa1UwztazIcXNcyV5LXtOB1Dc9D85AHdS7YqKk+/H17KKMp5bey5+/K8EnqtqwPNmtV3wQsbiOCPYdOriQfnc7/AKKJtsbajbDqHlzObzmSRh3gx0+87HO+3tv6BefVdZZFz15LBuSOwxzY9ubH9Th0P5cHOeij5IZZmsk1mY14GnDKsTcOdg4OG9BjfcqXbOUcdjz73U5JxW62fv5Lz4OaLUfqGoar5wsurPEEDuTHLkZc75IIHxnutZWe+DjG/wAK1GaGAwwSWgGN5i4faxoO567rQlMeDb0ySqWAiIrHcIiIDGvGPic2bzNCqP8AwqxD7BHR0hGzffAP7n2VI0fiC5pMjDG8uiac+W52MHuD1H/tlubfD7hfzLMkultnlsuc6R80z3kk5JIy77Tv1GFnPF/g5Zrc9rhqZ9uLOfpJnDzGflcdnD2ODt1JXNp8mCyixyc8nO3xpS1KN1i5P58wYGti5QHNOOuBsfnOM/GFAGa1fgcY+Sjp24dJnJf8nq4+wUNptSWtfMTqrzaa4N+nkjPO1+QcFmMk+2PVabw74bajqb2WuIpn1YcDlgaQZCO3ZgwB3PwVDzJ5fJnWuTcYL5/pT9Mryz2PouH6Elmy4fzC0Odj1O+zB13PstF4b8MImSC3xLP9VMTzfTsceQH/ACd1d8bD5V70jSNP0aoKum1Y4Ih1DRu49yTuT7le5XUfJrq6SK3nu/0c4IIq0LIa8bIomDDWMaAGjsAF0RFY2BERAEREAREQHH6WA2BYMMZnA5RLyDmA7Z6rsiIAiIgCIiAIiIAiIgCIiAIiIAiIgCIiA5umiacOkYD2LgE8+H+6z/UFWtfAF9wA2LRn3XrhrQOiYTDGSWgklgVNRojQpLk//9k="/>
          <p:cNvSpPr>
            <a:spLocks noChangeAspect="1" noChangeArrowheads="1"/>
          </p:cNvSpPr>
          <p:nvPr/>
        </p:nvSpPr>
        <p:spPr bwMode="auto">
          <a:xfrm>
            <a:off x="155575" y="-411163"/>
            <a:ext cx="857250" cy="857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2" descr="data:image/jpeg;base64,/9j/4AAQSkZJRgABAQAAAQABAAD/2wBDAAkGBwgHBgkIBwgKCgkLDRYPDQwMDRsUFRAWIB0iIiAdHx8kKDQsJCYxJx8fLT0tMTU3Ojo6Iys/RD84QzQ5Ojf/2wBDAQoKCg0MDRoPDxo3JR8lNzc3Nzc3Nzc3Nzc3Nzc3Nzc3Nzc3Nzc3Nzc3Nzc3Nzc3Nzc3Nzc3Nzc3Nzc3Nzc3Nzf/wAARCABaAFoDASIAAhEBAxEB/8QAGgABAAMBAQEAAAAAAAAAAAAAAAUGBwMEAf/EADQQAAEEAQIEBQIEBQUAAAAAAAEAAgMEEQUhBhIxUQcTQWFxFCIjcoGRFTNSU2KSobHR8P/EABkBAQADAQEAAAAAAAAAAAAAAAABAgQDBf/EACQRAAICAQMEAgMAAAAAAAAAAAABAgMREiExBEFRYXHxMqHh/9oADAMBAAIRAxEAPwDcUREAREQBERAEREAREQBERAEREAREQBERAEUHqvEtWk14rtdbmaNo4yACe3Mdgs/1PxW1aOR8MOk1qkrTgid7pCP25VDaRws6iuv8ma4vmVhJ404t1q7FUq6g5kth4jjigjawZPvjmx6k52GVtmlVH0dPr1pbEtmSOMNfNK4l0jvUnPuoUsim+N2dK2R60RFY7hERAEXnv3a2nVJLd2ZkNeMZfI84A9P+VXJ9dsam90WnPbXhHWRx+9w9u3z/ALhcrroUwc5vCRGd9K5JrU9Yqac38V/NJ6Rs3cf+v1VRvcRP1CVzZX8lVo++KN+D7Zzu74G3fCjeI7lWtXkpeTO2WQ4bK1pkdI7rzFwBLR6b7d8dVWa1UwztazIcXNcyV5LXtOB1Dc9D85AHdS7YqKk+/H17KKMp5bey5+/K8EnqtqwPNmtV3wQsbiOCPYdOriQfnc7/AKKJtsbajbDqHlzObzmSRh3gx0+87HO+3tv6BefVdZZFz15LBuSOwxzY9ubH9Th0P5cHOeij5IZZmsk1mY14GnDKsTcOdg4OG9BjfcqXbOUcdjz73U5JxW62fv5Lz4OaLUfqGoar5wsurPEEDuTHLkZc75IIHxnutZWe+DjG/wAK1GaGAwwSWgGN5i4faxoO567rQlMeDb0ySqWAiIrHcIiIDGvGPic2bzNCqP8AwqxD7BHR0hGzffAP7n2VI0fiC5pMjDG8uiac+W52MHuD1H/tlubfD7hfzLMkultnlsuc6R80z3kk5JIy77Tv1GFnPF/g5Zrc9rhqZ9uLOfpJnDzGflcdnD2ODt1JXNp8mCyixyc8nO3xpS1KN1i5P58wYGti5QHNOOuBsfnOM/GFAGa1fgcY+Sjp24dJnJf8nq4+wUNptSWtfMTqrzaa4N+nkjPO1+QcFmMk+2PVabw74bajqb2WuIpn1YcDlgaQZCO3ZgwB3PwVDzJ5fJnWuTcYL5/pT9Mryz2PouH6Elmy4fzC0Odj1O+zB13PstF4b8MImSC3xLP9VMTzfTsceQH/ACd1d8bD5V70jSNP0aoKum1Y4Ih1DRu49yTuT7le5XUfJrq6SK3nu/0c4IIq0LIa8bIomDDWMaAGjsAF0RFY2BERAEREAREQHH6WA2BYMMZnA5RLyDmA7Z6rsiIAiIgCIiAIiIAiIgCIiAIiIAiIgCIiA5umiacOkYD2LgE8+H+6z/UFWtfAF9wA2LRn3XrhrQOiYTDGSWgklgVNRojQpLk//9k="/>
          <p:cNvSpPr>
            <a:spLocks noChangeAspect="1" noChangeArrowheads="1"/>
          </p:cNvSpPr>
          <p:nvPr/>
        </p:nvSpPr>
        <p:spPr bwMode="auto">
          <a:xfrm>
            <a:off x="307975" y="-258763"/>
            <a:ext cx="857250" cy="857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://t0.gstatic.com/images?q=tbn:ANd9GcRbk4RmW2JJi1zgXsOQsAGA8y53POqo72XsVuter-05a69fpYk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703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698585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ождество Христово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Рождество Христово</Template>
  <TotalTime>779</TotalTime>
  <Words>446</Words>
  <Application>Microsoft Office PowerPoint</Application>
  <PresentationFormat>Экран (4:3)</PresentationFormat>
  <Paragraphs>135</Paragraphs>
  <Slides>20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Рождество Христово</vt:lpstr>
      <vt:lpstr>Слайд 1</vt:lpstr>
      <vt:lpstr>Итак, друзья,внимание. Ведь прозвенел звонок Садитесь поудобнее - Начнем скорей урок!</vt:lpstr>
      <vt:lpstr>Слайд 3</vt:lpstr>
      <vt:lpstr>Ярмарка- это базар, который устраивается регулярно, в определенное время  года, на котором бывают различные увеселения</vt:lpstr>
      <vt:lpstr>  </vt:lpstr>
      <vt:lpstr>Назовите лишнюю букву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Работа по учебнику  Стр. 53, упр. №89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Anira</dc:creator>
  <cp:lastModifiedBy>school-n2</cp:lastModifiedBy>
  <cp:revision>151</cp:revision>
  <dcterms:created xsi:type="dcterms:W3CDTF">2012-02-13T17:27:23Z</dcterms:created>
  <dcterms:modified xsi:type="dcterms:W3CDTF">2014-09-30T04:46:46Z</dcterms:modified>
</cp:coreProperties>
</file>