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1"/>
  </p:notesMasterIdLst>
  <p:sldIdLst>
    <p:sldId id="257" r:id="rId2"/>
    <p:sldId id="258" r:id="rId3"/>
    <p:sldId id="260" r:id="rId4"/>
    <p:sldId id="261" r:id="rId5"/>
    <p:sldId id="271" r:id="rId6"/>
    <p:sldId id="263" r:id="rId7"/>
    <p:sldId id="265" r:id="rId8"/>
    <p:sldId id="266" r:id="rId9"/>
    <p:sldId id="268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Rg st="1" end="10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304" autoAdjust="0"/>
    <p:restoredTop sz="91697" autoAdjust="0"/>
  </p:normalViewPr>
  <p:slideViewPr>
    <p:cSldViewPr>
      <p:cViewPr varScale="1">
        <p:scale>
          <a:sx n="98" d="100"/>
          <a:sy n="98" d="100"/>
        </p:scale>
        <p:origin x="-1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744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051D938-51FC-4E4B-8294-EA10987AA676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EA36EE-6478-4C66-BEDB-CA49494CF4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0" dirty="0"/>
              <a:t>МИНИСТЕРСТВО ОБРАЗОВАНИЯ САРАТОВСКОЙ ОБЛАСТИ</a:t>
            </a:r>
          </a:p>
          <a:p>
            <a:r>
              <a:rPr lang="ru-RU" b="0" dirty="0"/>
              <a:t>ГОСУДАРСТВЕННОЕ БЮДЖЕТНОЕ ОБРАЗОВАТЕЛЬНОЕ УЧРЕЖДЕНИЕ</a:t>
            </a:r>
          </a:p>
          <a:p>
            <a:r>
              <a:rPr lang="ru-RU" b="0" dirty="0"/>
              <a:t>САРАТОВСКОЙ ОБЛАСТИ СРЕДНЕГО ПРОФЕССИОНАЛЬНОГО ОБРАЗОВАНИЯ</a:t>
            </a:r>
          </a:p>
          <a:p>
            <a:r>
              <a:rPr lang="ru-RU" b="0" dirty="0"/>
              <a:t>«СЕЛЬСКОХОЗЯЙСТВЕННЫЙ ТЕХНИКУМ ИМ.К.А. ТИМИРЯЗЕВА»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  <a:r>
              <a:rPr lang="ru-RU" b="1" dirty="0" smtClean="0"/>
              <a:t>МИНИ </a:t>
            </a:r>
            <a:r>
              <a:rPr lang="ru-RU" b="1" dirty="0"/>
              <a:t>– ПРОЕКТ</a:t>
            </a:r>
          </a:p>
          <a:p>
            <a:r>
              <a:rPr lang="ru-RU" dirty="0" smtClean="0"/>
              <a:t>На </a:t>
            </a:r>
            <a:r>
              <a:rPr lang="ru-RU" dirty="0"/>
              <a:t>тему </a:t>
            </a:r>
            <a:r>
              <a:rPr lang="ru-RU" dirty="0" smtClean="0"/>
              <a:t>«</a:t>
            </a:r>
            <a:r>
              <a:rPr lang="ru-RU" dirty="0"/>
              <a:t>Сущность, объекты и этапы стандартизации»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  <a:r>
              <a:rPr lang="ru-RU" dirty="0" smtClean="0"/>
              <a:t>Разработал</a:t>
            </a:r>
            <a:r>
              <a:rPr lang="ru-RU" dirty="0"/>
              <a:t>: студент 3 курса </a:t>
            </a:r>
            <a:r>
              <a:rPr lang="ru-RU" dirty="0" smtClean="0"/>
              <a:t>  </a:t>
            </a:r>
            <a:r>
              <a:rPr lang="ru-RU" b="1" dirty="0" err="1" smtClean="0"/>
              <a:t>Фефёлин</a:t>
            </a:r>
            <a:r>
              <a:rPr lang="ru-RU" b="1" dirty="0" smtClean="0"/>
              <a:t> Сергей</a:t>
            </a:r>
            <a:endParaRPr lang="ru-RU" b="1" dirty="0"/>
          </a:p>
          <a:p>
            <a:r>
              <a:rPr lang="ru-RU" dirty="0"/>
              <a:t>Специальность: 190631.51 «ТО и ремонт автомобильного      транспорта»</a:t>
            </a:r>
          </a:p>
          <a:p>
            <a:r>
              <a:rPr lang="ru-RU" dirty="0"/>
              <a:t>Руководитель проекта преподаватель </a:t>
            </a:r>
            <a:r>
              <a:rPr lang="ru-RU" b="1" dirty="0" err="1"/>
              <a:t>Науман</a:t>
            </a:r>
            <a:r>
              <a:rPr lang="ru-RU" b="1" dirty="0"/>
              <a:t> В.Ю.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A36EE-6478-4C66-BEDB-CA49494CF482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Определение термина "стандартизация" прошло длительный эволюционный путь. Представления людей о стандартизации формировалось В процессе развития науки и техники, совершенствовании форм и методов производства. С распространением научно-технических и экономических связей на национальном и международном уровнях происходило уточнение термина "стандартизация" параллельно с развитием самой стандартизации. На разных этапах данный термин отражал достигнутый уровень ее развития. Термин "стандартизация" появился в российском техническом словаре в послереволюционные годы под влиянием зарубежного опыта промышленного производства.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1952 г. Международной организацией по стандартизации (ISO) создан Комитет по изучению научных принципов стандартизации (STACO), который осуществляет разработку и пересмотр определения важнейших терминов в области стандартизации. Начиная с 1962 г., Когда ISO приняла первое определение термина "стандартизация", периодически происходило его уточнения, что отражало развитие стандартизации, обусловлен уровнем развития научно-технического прогресса. Современный термин имеет следующее определение: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A36EE-6478-4C66-BEDB-CA49494CF482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 первый взгляд, приведённое определение кажется сложным, но его можно объяснить по-другому. Стандартизация - это отрасль совместной деятельности ученых, инженеров, экономистов, которая заключается прежде всего в отборе из многочисленных видов продукции (процессов, работ, услуг) одинакового назначения, одного или небольшого количества видов этой продукции (процессов, работ, услуг) с наилучшими качественными показателями и свойствами. Отобранные образцы продукции (процессов работ, услуг) должны соответствовать современным достижениям науки и техники, практического опыта и удовлетворять потребности человека и общества. Стандартизация устанавливает единые, наиболее рациональные для народного хозяйства нормы, параметры, размеры продукции (процессов, работ, услуг), требования к качеству и технологии изготовления, методы контроля и испытаний, правила упаковки маркировки, транспортировки и хранения. Прогрессивные требования к разработке, производства и применения продукции (процессов работ, услуг) устанавливаются на основе научно-технического прогресса и должны определять не только основу современного, но и будущее развитие народного хозяйства. </a:t>
            </a:r>
            <a:endParaRPr lang="ru-RU" sz="1200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A36EE-6478-4C66-BEDB-CA49494CF482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Цель стандартизации — достижение оптимальной степени упорядочения в той или иной области деятельности посредством широкого и многократного использования установленных положений, требований и норм для решения реально существующих, планируемых или потенциальных задач.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A36EE-6478-4C66-BEDB-CA49494CF482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A36EE-6478-4C66-BEDB-CA49494CF482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Можно выделить </a:t>
            </a:r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четыре этапа </a:t>
            </a:r>
            <a:r>
              <a:rPr lang="ru-RU" sz="1200" i="1" u="sng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работ по </a:t>
            </a:r>
            <a:r>
              <a:rPr lang="ru-RU" sz="1200" i="1" u="sng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стандартизаиии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ru-RU" sz="1200" b="1" i="1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отбор объектов стандартизации.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Объектом стандартизации стано­вятся </a:t>
            </a:r>
            <a:r>
              <a:rPr lang="ru-RU" sz="1200" i="1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повторяющиеся объекты,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pPr lvl="0"/>
            <a:r>
              <a:rPr lang="ru-RU" sz="1200" b="1" i="1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моделирование объекта стандартизации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Процессу стандартизации подвергаются не сами объекты как материальные предметы, а </a:t>
            </a:r>
            <a:r>
              <a:rPr lang="ru-RU" sz="1200" i="1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ин­формация о них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отображающая их существенные стороны (при­знаки, свойства), т. е. </a:t>
            </a:r>
            <a:r>
              <a:rPr lang="ru-RU" sz="1200" i="1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абстрактная модель реального объекта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;</a:t>
            </a:r>
          </a:p>
          <a:p>
            <a:pPr lvl="0"/>
            <a:r>
              <a:rPr lang="ru-RU" sz="1200" b="1" i="1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оптимизация модели. </a:t>
            </a:r>
            <a:r>
              <a:rPr lang="ru-RU" sz="1200" i="1" u="sng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Оптимальное решение достигается</a:t>
            </a:r>
            <a:r>
              <a:rPr lang="ru-RU" sz="1200" i="1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  <a:endParaRPr lang="ru-RU" sz="1200" u="none" strike="noStrike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/>
            <a:r>
              <a:rPr lang="ru-RU" sz="1200" i="1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общенаучными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методами;</a:t>
            </a:r>
          </a:p>
          <a:p>
            <a:pPr lvl="0"/>
            <a:r>
              <a:rPr lang="ru-RU" sz="1200" i="1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методами стандартизации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— </a:t>
            </a:r>
            <a:r>
              <a:rPr lang="ru-RU" sz="1200" u="none" strike="noStrike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симплификация</a:t>
            </a:r>
            <a:r>
              <a:rPr lang="ru-RU" sz="1200" u="none" strike="noStrike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типизация и пр.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результате преобразования получается оптимальная модель стандартизируемого объекта;</a:t>
            </a:r>
          </a:p>
          <a:p>
            <a:r>
              <a:rPr lang="ru-RU" sz="1200" b="1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стандартизация модели.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На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заключительном этапе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осуществляется собственно стандартизация - </a:t>
            </a:r>
            <a:r>
              <a:rPr lang="ru-RU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разработка нормативного документа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(НД) на базе унифицированной модели.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EA36EE-6478-4C66-BEDB-CA49494CF482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BC7F1-7ABE-4FC1-9382-26D3823D13B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77DD4-7812-4A0C-82B9-91501107E33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BC7F1-7ABE-4FC1-9382-26D3823D13B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77DD4-7812-4A0C-82B9-91501107E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BC7F1-7ABE-4FC1-9382-26D3823D13B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77DD4-7812-4A0C-82B9-91501107E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BC7F1-7ABE-4FC1-9382-26D3823D13B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77DD4-7812-4A0C-82B9-91501107E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BC7F1-7ABE-4FC1-9382-26D3823D13B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A877DD4-7812-4A0C-82B9-91501107E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BC7F1-7ABE-4FC1-9382-26D3823D13B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77DD4-7812-4A0C-82B9-91501107E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BC7F1-7ABE-4FC1-9382-26D3823D13B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77DD4-7812-4A0C-82B9-91501107E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BC7F1-7ABE-4FC1-9382-26D3823D13B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77DD4-7812-4A0C-82B9-91501107E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BC7F1-7ABE-4FC1-9382-26D3823D13B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77DD4-7812-4A0C-82B9-91501107E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BC7F1-7ABE-4FC1-9382-26D3823D13B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77DD4-7812-4A0C-82B9-91501107E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9BC7F1-7ABE-4FC1-9382-26D3823D13B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877DD4-7812-4A0C-82B9-91501107E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A9BC7F1-7ABE-4FC1-9382-26D3823D13BC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A877DD4-7812-4A0C-82B9-91501107E3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 spd="med"/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3.png"/><Relationship Id="rId7" Type="http://schemas.openxmlformats.org/officeDocument/2006/relationships/image" Target="../media/image1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13" Type="http://schemas.openxmlformats.org/officeDocument/2006/relationships/image" Target="../media/image30.png"/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12" Type="http://schemas.openxmlformats.org/officeDocument/2006/relationships/image" Target="../media/image2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Relationship Id="rId1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ПРЕЗЕНТАЦИЯ К ЗАНЯТИЮ № 11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757230"/>
          </a:xfrm>
        </p:spPr>
        <p:style>
          <a:lnRef idx="0">
            <a:scrgbClr r="0" g="0" b="0"/>
          </a:lnRef>
          <a:fillRef idx="1003">
            <a:schemeClr val="lt2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pPr>
              <a:buNone/>
            </a:pPr>
            <a:r>
              <a:rPr lang="ru-RU" sz="4000" b="1" dirty="0" smtClean="0">
                <a:solidFill>
                  <a:srgbClr val="FF0000"/>
                </a:solidFill>
              </a:rPr>
              <a:t>Тема: </a:t>
            </a:r>
          </a:p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  </a:t>
            </a:r>
            <a:r>
              <a:rPr lang="ru-RU" sz="6000" b="1" dirty="0" smtClean="0">
                <a:solidFill>
                  <a:srgbClr val="FF0000"/>
                </a:solidFill>
              </a:rPr>
              <a:t>Основные понятия стандартизации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23555" y="3857628"/>
            <a:ext cx="9120445" cy="2739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</a:tabLst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Вопрос: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970213" algn="ctr"/>
              </a:tabLst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Сущность, объекты и этапы стандартизации</a:t>
            </a:r>
            <a:endParaRPr kumimoji="0" lang="ru-RU" sz="8000" b="1" i="0" u="none" strike="noStrike" cap="none" normalizeH="0" baseline="0" dirty="0" smtClean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 advTm="7593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92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92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/>
              <a:t>Стандартизация </a:t>
            </a:r>
            <a:r>
              <a:rPr lang="ru-RU" sz="6000" i="1" dirty="0" smtClean="0"/>
              <a:t>—</a:t>
            </a:r>
            <a:r>
              <a:rPr lang="ru-RU" sz="6000" dirty="0" smtClean="0"/>
              <a:t> 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noFill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lnSpcReduction="10000"/>
          </a:bodyPr>
          <a:lstStyle/>
          <a:p>
            <a:pPr>
              <a:buNone/>
            </a:pPr>
            <a:r>
              <a:rPr lang="ru-RU" i="1" dirty="0" smtClean="0"/>
              <a:t>    </a:t>
            </a:r>
            <a:r>
              <a:rPr lang="ru-RU" sz="3600" b="1" i="1" dirty="0" smtClean="0"/>
              <a:t>деятельность </a:t>
            </a:r>
            <a:r>
              <a:rPr lang="ru-RU" sz="3600" b="1" i="1" dirty="0"/>
              <a:t>по установлению правил и </a:t>
            </a:r>
            <a:r>
              <a:rPr lang="ru-RU" sz="3600" b="1" i="1" dirty="0" smtClean="0"/>
              <a:t>характеристик </a:t>
            </a:r>
            <a:r>
              <a:rPr lang="ru-RU" sz="3600" b="1" i="1" dirty="0"/>
              <a:t>в целях добровольного многократного использования, направленная на достижение упорядоченности в сферах </a:t>
            </a:r>
            <a:r>
              <a:rPr lang="ru-RU" sz="3600" b="1" i="1" dirty="0" smtClean="0"/>
              <a:t>производства </a:t>
            </a:r>
            <a:r>
              <a:rPr lang="ru-RU" sz="3600" b="1" i="1" dirty="0"/>
              <a:t>и обращения продукции и повышения конкурентоспособности продукции, работ и услуг.</a:t>
            </a:r>
          </a:p>
        </p:txBody>
      </p:sp>
    </p:spTree>
    <p:custDataLst>
      <p:tags r:id="rId1"/>
    </p:custDataLst>
  </p:cSld>
  <p:clrMapOvr>
    <a:masterClrMapping/>
  </p:clrMapOvr>
  <p:transition spd="med" advTm="865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Этот термин  можно объяснить и по-другому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1357298"/>
            <a:ext cx="778674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Стандартизация -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2071678"/>
            <a:ext cx="814393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dirty="0" smtClean="0"/>
              <a:t>- это отрасль совместной деятельности ученых, инженеров, экономистов, которая заключается прежде всего </a:t>
            </a:r>
            <a:r>
              <a:rPr lang="ru-RU" sz="3200" b="1" dirty="0" smtClean="0">
                <a:solidFill>
                  <a:srgbClr val="FFFF00"/>
                </a:solidFill>
              </a:rPr>
              <a:t>в отборе </a:t>
            </a:r>
            <a:r>
              <a:rPr lang="ru-RU" sz="3200" dirty="0" smtClean="0"/>
              <a:t>из многочисленных видов продукции одинакового назначения, </a:t>
            </a:r>
            <a:r>
              <a:rPr lang="ru-RU" sz="3200" b="1" dirty="0" smtClean="0">
                <a:solidFill>
                  <a:srgbClr val="FFFF00"/>
                </a:solidFill>
              </a:rPr>
              <a:t>одного или небольшого количества видов </a:t>
            </a:r>
            <a:r>
              <a:rPr lang="ru-RU" sz="3200" dirty="0" smtClean="0"/>
              <a:t>этой продукции с </a:t>
            </a:r>
            <a:r>
              <a:rPr lang="ru-RU" sz="3200" b="1" dirty="0" smtClean="0">
                <a:solidFill>
                  <a:srgbClr val="FFFF00"/>
                </a:solidFill>
              </a:rPr>
              <a:t>наилучшими качественными показателями и свойствами. </a:t>
            </a:r>
            <a:endParaRPr lang="ru-RU" sz="3200" b="1" dirty="0">
              <a:solidFill>
                <a:srgbClr val="FFFF00"/>
              </a:solidFill>
            </a:endParaRPr>
          </a:p>
        </p:txBody>
      </p:sp>
    </p:spTree>
    <p:custDataLst>
      <p:tags r:id="rId1"/>
    </p:custDataLst>
  </p:cSld>
  <p:clrMapOvr>
    <a:masterClrMapping/>
  </p:clrMapOvr>
  <p:transition spd="med" advTm="525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Цель стандартизации 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1472862"/>
            <a:ext cx="9144000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— достижение оптимальной степени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упорядочевания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в той или иной области деятельности посредством широкого и многократного использования установленных положений, требований и норм для решения реально существующих, планируемых или потенциальных задач. 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1809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custDataLst>
      <p:tags r:id="rId1"/>
    </p:custDataLst>
  </p:cSld>
  <p:clrMapOvr>
    <a:masterClrMapping/>
  </p:clrMapOvr>
  <p:transition spd="med" advTm="7031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6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214290"/>
            <a:ext cx="6899262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5" y="1000107"/>
            <a:ext cx="7118586" cy="122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2500298" y="2428868"/>
            <a:ext cx="2911503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Продукция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60000"/>
                  <a:lumOff val="40000"/>
                </a:schemeClr>
              </a:solidFill>
              <a:effectLst/>
              <a:latin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2928926" y="3357562"/>
            <a:ext cx="415062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Процессы работы</a:t>
            </a: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</a:endParaRPr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3929058" y="4286256"/>
            <a:ext cx="14856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Услуги</a:t>
            </a:r>
            <a:endParaRPr kumimoji="0" lang="ru-RU" sz="4400" b="1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9" dur="2000" fill="hold"/>
                                        <p:tgtEl>
                                          <p:spTgt spid="103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1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103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5" dur="2000" fill="hold"/>
                                        <p:tgtEl>
                                          <p:spTgt spid="103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4" grpId="0"/>
      <p:bldP spid="1034" grpId="1"/>
      <p:bldP spid="1035" grpId="0"/>
      <p:bldP spid="1035" grpId="1"/>
      <p:bldP spid="1036" grpId="0"/>
      <p:bldP spid="1036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 rot="5400000">
            <a:off x="1500150" y="-1000140"/>
            <a:ext cx="6286544" cy="9001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71736" y="928670"/>
            <a:ext cx="3286148" cy="86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488" y="1714488"/>
            <a:ext cx="2786082" cy="1092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8662" y="2714620"/>
            <a:ext cx="6715172" cy="41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596" y="3429000"/>
            <a:ext cx="1399954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1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643174" y="3214686"/>
            <a:ext cx="1343022" cy="10289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4071934" y="3143248"/>
            <a:ext cx="1219204" cy="1075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3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643570" y="3143248"/>
            <a:ext cx="278608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866880" y="152400"/>
            <a:ext cx="5280580" cy="62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 advTm="601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1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2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3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 rot="5400000">
            <a:off x="1321569" y="-1321571"/>
            <a:ext cx="6500860" cy="9144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60" y="1000108"/>
            <a:ext cx="4195784" cy="904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1857364"/>
            <a:ext cx="5500726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5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57421" y="2643182"/>
            <a:ext cx="2993589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6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429256" y="2571744"/>
            <a:ext cx="3714744" cy="2313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866880" y="152400"/>
            <a:ext cx="5280580" cy="62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14282" y="2571744"/>
            <a:ext cx="1714512" cy="383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0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512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2000" fill="hold"/>
                                        <p:tgtEl>
                                          <p:spTgt spid="2560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" dur="2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8" dur="2000" fill="hold"/>
                                        <p:tgtEl>
                                          <p:spTgt spid="2560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 cstate="print"/>
          <a:stretch>
            <a:fillRect/>
          </a:stretch>
        </p:blipFill>
        <p:spPr bwMode="auto">
          <a:xfrm rot="5400000">
            <a:off x="1143000" y="-1143000"/>
            <a:ext cx="6858000" cy="914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56" y="0"/>
            <a:ext cx="6503409" cy="7683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643042" y="1000108"/>
            <a:ext cx="6429420" cy="52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71604" y="1928802"/>
            <a:ext cx="5891332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0" dur="2000" fill="hold"/>
                                        <p:tgtEl>
                                          <p:spTgt spid="2662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642918"/>
            <a:ext cx="1571636" cy="652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571472" y="0"/>
            <a:ext cx="807249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/>
              <a:t>Этапы работ по стандартизации</a:t>
            </a:r>
            <a:endParaRPr lang="ru-RU" sz="2400" b="1" dirty="0"/>
          </a:p>
        </p:txBody>
      </p:sp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571481"/>
            <a:ext cx="2000264" cy="21372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86182" y="571480"/>
            <a:ext cx="2171700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86182" y="1071546"/>
            <a:ext cx="16954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3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42910" y="2571744"/>
            <a:ext cx="1474109" cy="742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4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071670" y="2786058"/>
            <a:ext cx="2857520" cy="1706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5" name="Picture 9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324350" y="2071678"/>
            <a:ext cx="481965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6" name="Picture 10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000100" y="4500570"/>
            <a:ext cx="2200278" cy="251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7" name="Picture 11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214678" y="4429132"/>
            <a:ext cx="1714512" cy="1660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8" name="Picture 1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643042" y="6143644"/>
            <a:ext cx="3229593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10" name="Picture 14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000628" y="4071942"/>
            <a:ext cx="1357322" cy="22622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11" name="Picture 15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6215074" y="5500702"/>
            <a:ext cx="1819275" cy="17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500"/>
                            </p:stCondLst>
                            <p:childTnLst>
                              <p:par>
                                <p:cTn id="15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6500"/>
                            </p:stCondLst>
                            <p:childTnLst>
                              <p:par>
                                <p:cTn id="22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3" dur="20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8500"/>
                            </p:stCondLst>
                            <p:childTnLst>
                              <p:par>
                                <p:cTn id="2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500"/>
                            </p:stCondLst>
                            <p:childTnLst>
                              <p:par>
                                <p:cTn id="2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2970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2500"/>
                            </p:stCondLst>
                            <p:childTnLst>
                              <p:par>
                                <p:cTn id="3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4500"/>
                            </p:stCondLst>
                            <p:childTnLst>
                              <p:par>
                                <p:cTn id="36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7" dur="2000" fill="hold"/>
                                        <p:tgtEl>
                                          <p:spTgt spid="2970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5" dur="2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2500"/>
                            </p:stCondLst>
                            <p:childTnLst>
                              <p:par>
                                <p:cTn id="4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5" dur="2000" fill="hold"/>
                                        <p:tgtEl>
                                          <p:spTgt spid="2970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"/>
                            </p:stCondLst>
                            <p:childTnLst>
                              <p:par>
                                <p:cTn id="6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000"/>
                            </p:stCondLst>
                            <p:childTnLst>
                              <p:par>
                                <p:cTn id="73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4" dur="2000" fill="hold"/>
                                        <p:tgtEl>
                                          <p:spTgt spid="2970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500"/>
                            </p:stCondLst>
                            <p:childTnLst>
                              <p:par>
                                <p:cTn id="81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2" dur="2000" fill="hold"/>
                                        <p:tgtEl>
                                          <p:spTgt spid="2970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0" dur="20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2500"/>
                            </p:stCondLst>
                            <p:childTnLst>
                              <p:par>
                                <p:cTn id="92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3" dur="2000" fill="hold"/>
                                        <p:tgtEl>
                                          <p:spTgt spid="297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4500"/>
                            </p:stCondLst>
                            <p:childTnLst>
                              <p:par>
                                <p:cTn id="9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4500"/>
                            </p:stCondLst>
                            <p:childTnLst>
                              <p:par>
                                <p:cTn id="98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9" dur="20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500"/>
                            </p:stCondLst>
                            <p:childTnLst>
                              <p:par>
                                <p:cTn id="101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2" dur="2000" fill="hold"/>
                                        <p:tgtEl>
                                          <p:spTgt spid="297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|2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507</TotalTime>
  <Words>629</Words>
  <Application>Microsoft Office PowerPoint</Application>
  <PresentationFormat>Экран (4:3)</PresentationFormat>
  <Paragraphs>45</Paragraphs>
  <Slides>9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ПРЕЗЕНТАЦИЯ К ЗАНЯТИЮ № 11</vt:lpstr>
      <vt:lpstr>Стандартизация — </vt:lpstr>
      <vt:lpstr>Этот термин  можно объяснить и по-другому</vt:lpstr>
      <vt:lpstr>Цель стандартизации 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«ПРЕЗЕНТАЦИЯ К ЗАНЯТИЮ № 11</dc:title>
  <dc:creator>UserXP</dc:creator>
  <cp:lastModifiedBy>UserXP</cp:lastModifiedBy>
  <cp:revision>66</cp:revision>
  <dcterms:created xsi:type="dcterms:W3CDTF">2015-01-24T16:26:48Z</dcterms:created>
  <dcterms:modified xsi:type="dcterms:W3CDTF">2015-01-27T06:49:53Z</dcterms:modified>
</cp:coreProperties>
</file>