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sldIdLst>
    <p:sldId id="256" r:id="rId3"/>
    <p:sldId id="272" r:id="rId4"/>
    <p:sldId id="257" r:id="rId5"/>
    <p:sldId id="258" r:id="rId6"/>
    <p:sldId id="259" r:id="rId7"/>
    <p:sldId id="260" r:id="rId8"/>
    <p:sldId id="273" r:id="rId9"/>
    <p:sldId id="274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55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219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01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792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643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792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554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113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9226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9978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530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653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0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1878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810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585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631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836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640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311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1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32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350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EF08B2CC-FAD5-4DAF-8F54-858A670B0C37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C98B812C-A017-45CC-ADEA-5E37B6B9A1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00337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РЕСУРСЫ МИРОВОГО ОКЕАНА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32240" y="4362368"/>
            <a:ext cx="2088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bg1"/>
                </a:solidFill>
                <a:latin typeface="Franklin Gothic Medium Cond" pitchFamily="34" charset="0"/>
              </a:rPr>
              <a:t>Подготовила:</a:t>
            </a:r>
          </a:p>
          <a:p>
            <a:r>
              <a:rPr lang="ru-RU" i="1" dirty="0" err="1">
                <a:solidFill>
                  <a:schemeClr val="bg1"/>
                </a:solidFill>
                <a:latin typeface="Franklin Gothic Medium Cond" pitchFamily="34" charset="0"/>
              </a:rPr>
              <a:t>Броницкая</a:t>
            </a:r>
            <a:r>
              <a:rPr lang="ru-RU" i="1" dirty="0">
                <a:solidFill>
                  <a:schemeClr val="bg1"/>
                </a:solidFill>
                <a:latin typeface="Franklin Gothic Medium Cond" pitchFamily="34" charset="0"/>
              </a:rPr>
              <a:t> Юлия</a:t>
            </a:r>
          </a:p>
          <a:p>
            <a:r>
              <a:rPr lang="ru-RU" i="1" dirty="0">
                <a:solidFill>
                  <a:schemeClr val="bg1"/>
                </a:solidFill>
                <a:latin typeface="Franklin Gothic Medium Cond" pitchFamily="34" charset="0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Franklin Gothic Medium Cond" pitchFamily="34" charset="0"/>
              </a:rPr>
              <a:t>10 «Б</a:t>
            </a:r>
            <a:r>
              <a:rPr lang="ru-RU" i="1" dirty="0">
                <a:solidFill>
                  <a:schemeClr val="bg1"/>
                </a:solidFill>
                <a:latin typeface="Franklin Gothic Medium Cond" pitchFamily="34" charset="0"/>
              </a:rPr>
              <a:t>» класс</a:t>
            </a:r>
          </a:p>
        </p:txBody>
      </p:sp>
    </p:spTree>
    <p:extLst>
      <p:ext uri="{BB962C8B-B14F-4D97-AF65-F5344CB8AC3E}">
        <p14:creationId xmlns:p14="http://schemas.microsoft.com/office/powerpoint/2010/main" val="39084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424457"/>
              </p:ext>
            </p:extLst>
          </p:nvPr>
        </p:nvGraphicFramePr>
        <p:xfrm>
          <a:off x="4716016" y="260648"/>
          <a:ext cx="4042792" cy="4457700"/>
        </p:xfrm>
        <a:graphic>
          <a:graphicData uri="http://schemas.openxmlformats.org/drawingml/2006/table">
            <a:tbl>
              <a:tblPr/>
              <a:tblGrid>
                <a:gridCol w="4042792"/>
              </a:tblGrid>
              <a:tr h="402958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Мировой океан обладает </a:t>
                      </a:r>
                      <a:r>
                        <a:rPr lang="ru-RU" sz="14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энергетическими</a:t>
                      </a: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</a:t>
                      </a:r>
                      <a:r>
                        <a:rPr lang="ru-RU" sz="14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есурсами. Эти </a:t>
                      </a:r>
                      <a:r>
                        <a:rPr lang="ru-RU" sz="14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ресурсы Океана заключаются в суточных приливно-отливных движениях, в энергии морских волн и температурного градиента. Потенциал их огромен. Суммарная мощность приливов на нашей планете оценивается учеными от 1 до 6 млрд. </a:t>
                      </a:r>
                      <a:r>
                        <a:rPr lang="ru-RU" sz="14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кВт. </a:t>
                      </a:r>
                      <a:r>
                        <a:rPr lang="ru-RU" sz="14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Самыми большими ресурсами приливной энергии обладают Россия, Франция, Канада, Великобритания, Аргентина, США</a:t>
                      </a:r>
                      <a:r>
                        <a:rPr lang="ru-RU" sz="14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r>
                        <a:rPr lang="ru-RU" sz="14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Почти три четверти солнечной энергии, поступающей на Землю, приходится на океаны, поэтому океан является идеальным гигантским накопителем тепла. Получение энергии, основанное на использовании разности температур поверхностных и глубинных слоев океана, могло бы проводиться на крупных плавучих электростанциях. В настоящее время разработка таких систем находится в экспериментальной стадии.</a:t>
                      </a:r>
                    </a:p>
                  </a:txBody>
                  <a:tcPr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9218" name="Picture 2" descr="http://www.volnazynami.narod.ru/ph017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836712"/>
            <a:ext cx="4169605" cy="2736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01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987051"/>
            <a:ext cx="55811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  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опасны загрязнения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нефтью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нефтепродуктами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радиоактивными </a:t>
            </a: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веществами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отходами</a:t>
            </a:r>
            <a:r>
              <a:rPr lang="ru-RU" sz="1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промышленными и бытовыми сточными </a:t>
            </a: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выбросами </a:t>
            </a:r>
            <a:r>
              <a:rPr lang="ru-RU" sz="1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удобрений (пестицидов</a:t>
            </a: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i="1" dirty="0"/>
              <a:t> </a:t>
            </a:r>
            <a:r>
              <a:rPr lang="ru-RU" dirty="0"/>
              <a:t>     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13666" y="332657"/>
            <a:ext cx="77187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сегодняшний день Мировой океан находится под угрозой. Проблема, связанная с загрязнением вод Мирового океана, одна из самых важных проблем, стоящих перед человечеством.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42" name="Picture 2" descr="http://ecotechblog.ru/wp-content/uploads/2011/04/eco0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146" y="3573016"/>
            <a:ext cx="5284180" cy="30963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39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064" y="628190"/>
            <a:ext cx="35821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Загрязнение вод Мирового океана приняло за последние 10 лет катастрофические размеры. Этому во многом способствовало широко распространенное мнение о неограниченных возможностях вод Мирового океана к самоочищению. Многие это понимали так, что любые отходы и отбросы в любом количестве в водах океана подвергаются биологической переработке без вредных последствий для самих вод. Независимо от вида загрязнения, идет ли речь о загрязнении почвы, атмосферы или воды, все сводится в итоге к загрязнению вод Мирового океана, куда в конце концов попадают все отравляющие вещества.</a:t>
            </a:r>
          </a:p>
        </p:txBody>
      </p:sp>
      <p:pic>
        <p:nvPicPr>
          <p:cNvPr id="11266" name="Picture 2" descr="http://traveltimeonline.com/wp-content/uploads/2012/08/mirovoy-okean.zagryazneniee%60kologiya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36193"/>
            <a:ext cx="4570519" cy="3215984"/>
          </a:xfrm>
          <a:prstGeom prst="snip2DiagRect">
            <a:avLst>
              <a:gd name="adj1" fmla="val 2915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2067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260648"/>
            <a:ext cx="43742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подсчетам в Мировой океан ежегодно попадает 6-15 млн. т нефти и нефтепродуктов. Здесь прежде всего необходимо отметить потери, связанные с ее транспортировкой танкерами. После разгрузки нефти, чтобы придать танкеру необходимую устойчивость, его танки заполняют балластной водой, слив балластной воды с остатками нефти до последнего времени осуществлялся чаще всего в открытое море. </a:t>
            </a:r>
          </a:p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Нефтяными пленками охвачены: огромные акватории Атлантического и Тихого океанов; полностью покрыты Южно-Китайское и Желтое моря, зона Панамского канала, обширная зона вдоль берегов Северной Америки (шириной до 500-600 км), акватория между Гавайскими островами и Сан-Франциско в северной части Тихого океана и многие другие районы. Подсчитано, что даже 15 млн. т нефти достаточно чтобы покрыть нефтяной пленкой Атлантический и Северный Ледовитый океаны. Нефтяная пленка уменьшает проникновение солнечных лучей, что губительно влияет на процессы фотосинтеза фитопланктона, основной кормовой базы большинства живых организмов морей и океанов. Достаточно 1 л нефти чтобы лишить кислорода 400 тыс. л морской воды.</a:t>
            </a:r>
          </a:p>
        </p:txBody>
      </p:sp>
      <p:pic>
        <p:nvPicPr>
          <p:cNvPr id="12290" name="Picture 2" descr="http://beta.inosmi.ru/images/16014/13/16014137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3947684" cy="2952328"/>
          </a:xfrm>
          <a:prstGeom prst="snip2DiagRect">
            <a:avLst>
              <a:gd name="adj1" fmla="val 2915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281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548680"/>
            <a:ext cx="423021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Значительный вред наносит использование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детергентов -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синтетических моющих средств. Все детергенты обычно образуют стойкую пену при внесении в воду сравнительно небольшого количества вещества. Способность к пенообразованию детергенты не теряют даже при прохождении очистных сооружений. Поэтому водоемы, куда попадают детергенты бывают покрыты клубами пены. Детергенты очень токсичны, устойчивы к процессам биологического разложения, не оседают и не уничтожаются при разбавлении чистой водой.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вид загрязнения связан прежде всего с применением пестицидов - химических препаратов, используемых для уничтожения вредных организмов и растений.</a:t>
            </a:r>
          </a:p>
        </p:txBody>
      </p:sp>
      <p:pic>
        <p:nvPicPr>
          <p:cNvPr id="13314" name="Picture 2" descr="http://img0.liveinternet.ru/images/attach/c/7/95/502/95502126_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58296"/>
            <a:ext cx="4176464" cy="31356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2780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 фосфатов и нитратов также губительно сказывается на море. Нарицательным стало название Японского города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Минимате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 результате сброса насыщенных ртутью сточных вод было отравлено свыше 600 тыс. человек, 79 из них погибло.</a:t>
            </a:r>
          </a:p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Велика также степень загрязнения предметами массового потребления (банки, бутылки и т. д. ).</a:t>
            </a:r>
          </a:p>
        </p:txBody>
      </p:sp>
      <p:pic>
        <p:nvPicPr>
          <p:cNvPr id="14338" name="Picture 2" descr="http://fototelegraf.ru/wp-content/uploads/2010/06/oil_day60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58" y="1556792"/>
            <a:ext cx="5280796" cy="33663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202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88640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Особое влияние оказывает и сбросе радиоактивных вод и веществ с предприятий атомной промышленности и АЭС.</a:t>
            </a:r>
          </a:p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Радиоактивные осадки могут попасть в воды в результате аварий судов, работающих на атомных двигателях, а также сброса радиоактивных отходов судовых реакторов.</a:t>
            </a:r>
          </a:p>
        </p:txBody>
      </p:sp>
      <p:pic>
        <p:nvPicPr>
          <p:cNvPr id="15362" name="Picture 2" descr="http://ovode.ru/wp-content/uploads/images/163086c30e280d4309018e3f8489436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004" y="1628800"/>
            <a:ext cx="6096000" cy="4057650"/>
          </a:xfrm>
          <a:prstGeom prst="snip2DiagRect">
            <a:avLst>
              <a:gd name="adj1" fmla="val 2915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336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95637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ряде случаев борьба с загрязнениями, несмотря на колоссальные достижения современной науки, ликвидация определенных видов химических, а также радиоактивных загрязнений в настоящее время невозможна.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очистки вод Мирового океана:</a:t>
            </a:r>
          </a:p>
          <a:p>
            <a:pPr indent="-285750" algn="just">
              <a:buFont typeface="Wingdings" pitchFamily="2" charset="2"/>
              <a:buChar char="v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локализация участка (с помощью плавающих ограждений -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боннов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indent="-285750" algn="just">
              <a:buFont typeface="Wingdings" pitchFamily="2" charset="2"/>
              <a:buChar char="v"/>
            </a:pP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85750" algn="just">
              <a:buFont typeface="Wingdings" pitchFamily="2" charset="2"/>
              <a:buChar char="v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сжигание на локализованных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участках</a:t>
            </a:r>
          </a:p>
          <a:p>
            <a:pPr indent="-285750" algn="just">
              <a:buFont typeface="Wingdings" pitchFamily="2" charset="2"/>
              <a:buChar char="v"/>
            </a:pP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85750" algn="just">
              <a:buFont typeface="Wingdings" pitchFamily="2" charset="2"/>
              <a:buChar char="v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удаление с помощью песка, обработанного особым составом, благодаря этому нефть зернам песка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и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опускается на дно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285750" algn="just">
              <a:buFont typeface="Wingdings" pitchFamily="2" charset="2"/>
              <a:buChar char="v"/>
            </a:pP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85750" algn="just">
              <a:buFont typeface="Wingdings" pitchFamily="2" charset="2"/>
              <a:buChar char="v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поглощение нефти соломой, опилками, эмульсиями,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диспергаторами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 помощью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гипса</a:t>
            </a:r>
          </a:p>
          <a:p>
            <a:pPr indent="-285750" algn="just">
              <a:buFont typeface="Wingdings" pitchFamily="2" charset="2"/>
              <a:buChar char="v"/>
            </a:pP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85750" algn="just">
              <a:buFont typeface="Wingdings" pitchFamily="2" charset="2"/>
              <a:buChar char="v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препарата “ДН-75”, очищающего поверхность моря от нефтяных загрязнений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85750"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микроорганизмов, которые способны разлагать углеводороды вплоть до углекислоты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и  воды.</a:t>
            </a:r>
          </a:p>
          <a:p>
            <a:pPr indent="-285750" algn="just">
              <a:buFont typeface="Wingdings" pitchFamily="2" charset="2"/>
              <a:buChar char="v"/>
            </a:pP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85750" algn="just">
              <a:buFont typeface="Wingdings" pitchFamily="2" charset="2"/>
              <a:buChar char="v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специальных судов, оснащенных установками для сбора нефти с поверхности моря.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265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6208" y="116632"/>
            <a:ext cx="77922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сегодняшний день ведется активная борьба с загрязнением вод. Однако, количество загрязненных участков только растет!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Война с загрязнениями будет проиграна до тех пор, пока человек не поймет всю важность и необратимость своих поступков, ведь мы уже никогда не сможем вернуть природе ее первоначальное «здоровье».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oculus.ru/image/blogs/63/docs/4442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657850" cy="4248151"/>
          </a:xfrm>
          <a:prstGeom prst="snip2DiagRect">
            <a:avLst>
              <a:gd name="adj1" fmla="val 2915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6768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2656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Ресурсы Мирового океана: кладовая богатств. По мере того как ресурсы планеты все с большим трудом удовлетворяют потребности растущего населения, океан приобретает особое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значение.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Он служит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источником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энергетических, химических и минеральных ресурсов, которые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частично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используются человеком</a:t>
            </a:r>
          </a:p>
        </p:txBody>
      </p:sp>
      <p:pic>
        <p:nvPicPr>
          <p:cNvPr id="1026" name="Picture 2" descr="http://o-planete.ru/wp-content/uploads/2012/12/%D0%BE%D0%BA%D0%B5%D0%B0%D0%BD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769" y="1412776"/>
            <a:ext cx="4512501" cy="33843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94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2492896"/>
            <a:ext cx="43924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Мировой океан - огромный природный резервуар, заполненный водой, которая представляет собой сложный раствор различных химических элементов и соединений. В каждом кубическом километре морской воды растворено 35 млн. тонн твердых веществ. В их числе поваренная соль, магний, сера, бром, алюминий, медь, уран, серебро, золото и т.п. </a:t>
            </a:r>
          </a:p>
        </p:txBody>
      </p:sp>
      <p:pic>
        <p:nvPicPr>
          <p:cNvPr id="2050" name="Picture 2" descr="http://oformi.net/uploads/gallery/main/41/koto-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6" t="6387" b="20939"/>
          <a:stretch/>
        </p:blipFill>
        <p:spPr bwMode="auto">
          <a:xfrm>
            <a:off x="468909" y="411354"/>
            <a:ext cx="3654989" cy="28722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013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548680"/>
            <a:ext cx="35821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Мировой океан имеет огромное количество  биологических ресурсов. Биомасса Океана насчитывает 150 тыс. видов животных и 10 тыс. водорослей. Живой мир Океана - это огромные пищевые ресурсы, которые могут быть неистощимыми при правильном и бережном их использовании. Однако, вследствие неумеренной охоты и растущего населения Земли, всё больше нуждающегося в морской продукции,</a:t>
            </a:r>
          </a:p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почти исчезли из океанских вод многие сорта рыб, китов, ластоногих, и неизвестно, восстановится ли когда-нибудь их поголовье. В конце ХХ века наиболее продуктивными акваториями считаются Норвежское, Берингово, Охотское, Японское моря.</a:t>
            </a:r>
          </a:p>
        </p:txBody>
      </p:sp>
      <p:pic>
        <p:nvPicPr>
          <p:cNvPr id="3074" name="Picture 2" descr="http://s2.goodfon.ru/image/40922-1920x12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3917235" cy="2448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8616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88024" y="375219"/>
            <a:ext cx="3816424" cy="4395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недрах Мирового океана, в ходе геологического развития нашей планеты, сформировались залежи нефти, природного газа и каменного угля которые являются важнейшими видами современного топлива. Наличие больших по размерам осадочных толщ является необходимым геологическое условие создания нефти и газа в недрах Земли. Они формируют крупные нефтегазоносные осадочные бассейны, которые представляют собой целостные автономные системы, где протекают процессы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нефтегазообразования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нефтегазонакопления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Морские месторождения нефти и газа располагаются в пределах этих бассейнов, большая часть площади которых находится в подводных недрах океанов и морей.</a:t>
            </a:r>
          </a:p>
          <a:p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upload.wikimedia.org/wikipedia/commons/5/59/North_Sea_oil_platfor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4056937" cy="30427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3211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6145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сегодняшний день ведется добыча многих ресурсов со дна Мирового океана, особенно важна добыча каменного угля, которая ведется шахтным способом (действуют около 70 шахт). Из недр моря извлекается примерно 2% мировой добычи каменного угля. Наиболее значительные морские угольные разработки ведут Япония(30%) и Великобритания( 10%). Значительное количество каменного угля дают подводные бассейны у побережья Китая, Канады, США, Австралии, Ирландии, Турции.</a:t>
            </a:r>
          </a:p>
        </p:txBody>
      </p:sp>
      <p:pic>
        <p:nvPicPr>
          <p:cNvPr id="5124" name="Picture 4" descr="http://ff1.mosfont.ru/photo/00/01/70/17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" b="4289"/>
          <a:stretch/>
        </p:blipFill>
        <p:spPr bwMode="auto">
          <a:xfrm>
            <a:off x="1917403" y="1844823"/>
            <a:ext cx="5434953" cy="39560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5575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548680"/>
            <a:ext cx="3995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Хорошо развита добыча из подводных шахт железной руды, которая ведется в Японии, в Австралии, в Канаде в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Гудзоновом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заливе и на острове Ньюфаундленд(здесь для извлечения руды сооружен искусственный остров), а также в Финляндии, у входа в Финский залив.</a:t>
            </a:r>
          </a:p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Значительно реже встречаются подводные шахты, где разрабатываются руды меди и никеля, олова и ртути. В Канаде, в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Гудзоновом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заливе, близ г.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Черчилл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добывается медь и никель, в Великобритании, на полуострове Корнуолл, - медь, никель, и олово.</a:t>
            </a:r>
          </a:p>
        </p:txBody>
      </p:sp>
      <p:pic>
        <p:nvPicPr>
          <p:cNvPr id="6146" name="Picture 2" descr="http://oko-planet.su/uploads/posts/2012-11/1353797823_tank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41" y="742059"/>
            <a:ext cx="4032448" cy="24842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522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9477" y="404664"/>
            <a:ext cx="828091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Среди глубоководных твердых полезных ископаемых, обнаруженных на морском дне, прежде всего необходимо отметить железо-марганцевые конкреции. Они представляют собой минералы, образующиеся в результате осаждения гидроокислов марганца, железа и других минеральных солей из морской воды. При этом они обычно концентрируются около какого-нибудь небольшого ядра вроде обломка камня или зуба акулы.</a:t>
            </a:r>
          </a:p>
        </p:txBody>
      </p:sp>
      <p:pic>
        <p:nvPicPr>
          <p:cNvPr id="7170" name="Picture 2" descr="http://zonawar.ru/images/flot/suda_obespeshenij/Henry_Kaise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22"/>
          <a:stretch/>
        </p:blipFill>
        <p:spPr bwMode="auto">
          <a:xfrm>
            <a:off x="428667" y="1844824"/>
            <a:ext cx="8096250" cy="34970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185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1625" y="421624"/>
            <a:ext cx="4302224" cy="4536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прибрежной зоне шельфов и на пляжах в условиях интенсивного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перемыва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осадков волнами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формируются морские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россыпи золота, 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платины,алмазов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 касситерита, циркона, монацита, рутила, ильменита, титаномагнетита . Наибольшее значение имеют оловоносные россыпи у берегов Индонезии, Таиланда и Малайзии, золотоносные россыпи у Аляски и Тихоокеанского побережья Северной Америки, алмазосодержащие гравийные отложения у берегов Юго-Западной Африки в Намибии,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редкометалльные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прибрежные россыпи на пляжах у берегов Австралии, Индии, Бразилии. Железо-марганцевые конкреции представляют собой стяжения слабо окристаллизованных или аморфных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оксигидратов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 которых сорбированы цветные металлы. Поэтому они перспективны как комплексные руды 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Ni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Со и других металлов. 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solareclipse.org.ru/cosmos/wp-content/uploads/2011/11/419957236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4104456" cy="32835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6997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</TotalTime>
  <Words>1170</Words>
  <Application>Microsoft Office PowerPoint</Application>
  <PresentationFormat>Экран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Рати</dc:creator>
  <cp:lastModifiedBy>Рати</cp:lastModifiedBy>
  <cp:revision>23</cp:revision>
  <dcterms:created xsi:type="dcterms:W3CDTF">2013-10-14T14:42:32Z</dcterms:created>
  <dcterms:modified xsi:type="dcterms:W3CDTF">2013-10-15T16:58:26Z</dcterms:modified>
</cp:coreProperties>
</file>