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62" r:id="rId6"/>
    <p:sldId id="265" r:id="rId7"/>
    <p:sldId id="261" r:id="rId8"/>
    <p:sldId id="259" r:id="rId9"/>
    <p:sldId id="268" r:id="rId10"/>
    <p:sldId id="266" r:id="rId11"/>
    <p:sldId id="260" r:id="rId12"/>
    <p:sldId id="264" r:id="rId13"/>
    <p:sldId id="267" r:id="rId14"/>
    <p:sldId id="269" r:id="rId15"/>
    <p:sldId id="270" r:id="rId16"/>
  </p:sldIdLst>
  <p:sldSz cx="9144000" cy="6858000" type="screen4x3"/>
  <p:notesSz cx="6858000" cy="9144000"/>
  <p:custDataLst>
    <p:tags r:id="rId17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CC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3594" autoAdjust="0"/>
  </p:normalViewPr>
  <p:slideViewPr>
    <p:cSldViewPr>
      <p:cViewPr varScale="1">
        <p:scale>
          <a:sx n="69" d="100"/>
          <a:sy n="69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FEC16-40EB-4B9A-880B-9D9007FD25AF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8A0EC-E1D6-4432-BF50-C40F343FF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71251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FEC16-40EB-4B9A-880B-9D9007FD25AF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8A0EC-E1D6-4432-BF50-C40F343FF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1148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FEC16-40EB-4B9A-880B-9D9007FD25AF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8A0EC-E1D6-4432-BF50-C40F343FF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0332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FEC16-40EB-4B9A-880B-9D9007FD25AF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8A0EC-E1D6-4432-BF50-C40F343FF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99587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FEC16-40EB-4B9A-880B-9D9007FD25AF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8A0EC-E1D6-4432-BF50-C40F343FF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195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FEC16-40EB-4B9A-880B-9D9007FD25AF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8A0EC-E1D6-4432-BF50-C40F343FF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5564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FEC16-40EB-4B9A-880B-9D9007FD25AF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8A0EC-E1D6-4432-BF50-C40F343FF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2648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FEC16-40EB-4B9A-880B-9D9007FD25AF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8A0EC-E1D6-4432-BF50-C40F343FF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9375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FEC16-40EB-4B9A-880B-9D9007FD25AF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8A0EC-E1D6-4432-BF50-C40F343FF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2588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FEC16-40EB-4B9A-880B-9D9007FD25AF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8A0EC-E1D6-4432-BF50-C40F343FF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66501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DFEC16-40EB-4B9A-880B-9D9007FD25AF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98A0EC-E1D6-4432-BF50-C40F343FF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90645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DFEC16-40EB-4B9A-880B-9D9007FD25AF}" type="datetimeFigureOut">
              <a:rPr lang="ru-RU" smtClean="0"/>
              <a:t>11.01.2015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98A0EC-E1D6-4432-BF50-C40F343FFC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156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ovelylanguage.ru/for-kids/english-songs/197-the-wheels-on-the-bus" TargetMode="Externa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72" y="3789040"/>
            <a:ext cx="7772400" cy="1470025"/>
          </a:xfrm>
        </p:spPr>
        <p:txBody>
          <a:bodyPr/>
          <a:lstStyle/>
          <a:p>
            <a:r>
              <a:rPr lang="ru-RU" sz="2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(Внеурочная деятельность в рамках ФГОС)</a:t>
            </a:r>
            <a:endParaRPr lang="ru-RU" sz="2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240" y="1400149"/>
            <a:ext cx="5668538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ЗАБАВНЫЙ АНГЛИЙСКИЙ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15616" y="404664"/>
            <a:ext cx="65932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Муниципальное бюджетное общеобразовательное учреждение 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«</a:t>
            </a:r>
            <a:r>
              <a:rPr lang="ru-RU" dirty="0" err="1" smtClean="0">
                <a:solidFill>
                  <a:srgbClr val="7030A0"/>
                </a:solidFill>
              </a:rPr>
              <a:t>Бурлинская</a:t>
            </a:r>
            <a:r>
              <a:rPr lang="ru-RU" dirty="0" smtClean="0">
                <a:solidFill>
                  <a:srgbClr val="7030A0"/>
                </a:solidFill>
              </a:rPr>
              <a:t> средняя (полная) общеобразовательная школа»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60478" y="2636912"/>
            <a:ext cx="196598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 кла</a:t>
            </a: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сс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71566" y="5013176"/>
            <a:ext cx="58841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Учитель: </a:t>
            </a:r>
            <a:r>
              <a:rPr lang="ru-RU" sz="2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Швайко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Людмила Александровна</a:t>
            </a: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97509" y="6156012"/>
            <a:ext cx="780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2014г.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194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00200"/>
            <a:ext cx="8784976" cy="4525963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Работа над проектом «Зачем мы изучаем английский язык»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75111" y="548680"/>
            <a:ext cx="6388672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9189" y="2276872"/>
            <a:ext cx="3620515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89027" y="5736006"/>
            <a:ext cx="75608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разрабатывает </a:t>
            </a:r>
            <a:r>
              <a:rPr lang="ru-RU" sz="2000" b="1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Иванищенко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Илона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–ученица 3В класса</a:t>
            </a: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Иван\Desktop\DCIM\108SSCAM\S630035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420888"/>
            <a:ext cx="4608512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377190" y="332656"/>
            <a:ext cx="6462795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УПРАЖНЕНИЙ</a:t>
            </a:r>
          </a:p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 РЕЛАКСАЦИЮ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2458794"/>
            <a:ext cx="30976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i="1" dirty="0">
                <a:solidFill>
                  <a:srgbClr val="7030A0"/>
                </a:solidFill>
              </a:rPr>
              <a:t>Hands up, hands down,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en-US" i="1" dirty="0">
                <a:solidFill>
                  <a:srgbClr val="7030A0"/>
                </a:solidFill>
              </a:rPr>
              <a:t>Hands on hips, sit down.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en-US" i="1" dirty="0">
                <a:solidFill>
                  <a:srgbClr val="7030A0"/>
                </a:solidFill>
              </a:rPr>
              <a:t>Stand up. Hands to the sides: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en-US" i="1" dirty="0">
                <a:solidFill>
                  <a:srgbClr val="7030A0"/>
                </a:solidFill>
              </a:rPr>
              <a:t>Bend left, bend right.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en-US" i="1" dirty="0">
                <a:solidFill>
                  <a:srgbClr val="7030A0"/>
                </a:solidFill>
              </a:rPr>
              <a:t>Hands on hips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en-US" i="1" dirty="0">
                <a:solidFill>
                  <a:srgbClr val="7030A0"/>
                </a:solidFill>
              </a:rPr>
              <a:t>One, two, three – hop!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en-US" i="1" dirty="0">
                <a:solidFill>
                  <a:srgbClr val="7030A0"/>
                </a:solidFill>
              </a:rPr>
              <a:t>One, two, three – stop!</a:t>
            </a:r>
            <a:endParaRPr lang="ru-RU" dirty="0">
              <a:solidFill>
                <a:srgbClr val="7030A0"/>
              </a:solidFill>
            </a:endParaRPr>
          </a:p>
          <a:p>
            <a:r>
              <a:rPr lang="en-US" i="1" dirty="0">
                <a:solidFill>
                  <a:srgbClr val="7030A0"/>
                </a:solidFill>
              </a:rPr>
              <a:t>Stand still!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53830" y="5219908"/>
            <a:ext cx="40927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Упражнение проводит Оксана </a:t>
            </a:r>
            <a:r>
              <a:rPr lang="ru-RU" dirty="0" err="1" smtClean="0">
                <a:solidFill>
                  <a:srgbClr val="7030A0"/>
                </a:solidFill>
              </a:rPr>
              <a:t>Невейко</a:t>
            </a:r>
            <a:r>
              <a:rPr lang="ru-RU" dirty="0" smtClean="0">
                <a:solidFill>
                  <a:srgbClr val="7030A0"/>
                </a:solidFill>
              </a:rPr>
              <a:t> 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15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44479"/>
            <a:ext cx="4824536" cy="2160240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Hello –hello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!»;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It’s a dog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endParaRPr lang="en-US" sz="2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Twinkle </a:t>
            </a:r>
            <a:r>
              <a:rPr lang="en-US" sz="2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Twinkle</a:t>
            </a:r>
            <a:r>
              <a:rPr lang="en-US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Little Star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endParaRPr lang="en-US" sz="2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Wheels on the Bus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»;</a:t>
            </a:r>
            <a:endParaRPr lang="en-US" sz="24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en-US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More We Are Together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endParaRPr lang="ru-RU" dirty="0" smtClean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887371" y="260648"/>
            <a:ext cx="5436681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Разучили</a:t>
            </a:r>
          </a:p>
          <a:p>
            <a:pPr algn="ctr"/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английские песенки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906" y="3676667"/>
            <a:ext cx="2774384" cy="2080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1484784"/>
            <a:ext cx="2536029" cy="19020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013" y="3862285"/>
            <a:ext cx="3304021" cy="1857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6037" y="2708920"/>
            <a:ext cx="2897683" cy="1629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0906" y="5921045"/>
            <a:ext cx="849054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6"/>
              </a:rPr>
              <a:t>http://</a:t>
            </a:r>
            <a:r>
              <a:rPr lang="en-US" dirty="0" smtClean="0">
                <a:hlinkClick r:id="rId6"/>
              </a:rPr>
              <a:t>www.lovelylanguage.ru/for-kids/english-songs/197-the-wheels-on-the-bus</a:t>
            </a:r>
            <a:endParaRPr lang="ru-RU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9413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2420888"/>
            <a:ext cx="8229600" cy="3417243"/>
          </a:xfrm>
        </p:spPr>
        <p:txBody>
          <a:bodyPr>
            <a:normAutofit/>
          </a:bodyPr>
          <a:lstStyle/>
          <a:p>
            <a:r>
              <a:rPr lang="ru-RU" sz="2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учёт </a:t>
            </a:r>
            <a:r>
              <a:rPr lang="ru-RU" sz="2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возрастных особенностей;</a:t>
            </a:r>
          </a:p>
          <a:p>
            <a:r>
              <a:rPr lang="ru-RU" sz="2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сочетание </a:t>
            </a:r>
            <a:r>
              <a:rPr lang="ru-RU" sz="2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индивидуальных и коллективных форм работы;</a:t>
            </a:r>
          </a:p>
          <a:p>
            <a:r>
              <a:rPr lang="ru-RU" sz="2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связь </a:t>
            </a:r>
            <a:r>
              <a:rPr lang="ru-RU" sz="2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теории с практикой;</a:t>
            </a:r>
          </a:p>
          <a:p>
            <a:r>
              <a:rPr lang="ru-RU" sz="2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доступность </a:t>
            </a:r>
            <a:r>
              <a:rPr lang="ru-RU" sz="2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наглядность;</a:t>
            </a:r>
          </a:p>
          <a:p>
            <a:r>
              <a:rPr lang="ru-RU" sz="2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включение </a:t>
            </a:r>
            <a:r>
              <a:rPr lang="ru-RU" sz="26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активную жизненную позицию;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03648" y="260648"/>
            <a:ext cx="684854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Учёт основных принципов</a:t>
            </a:r>
          </a:p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организации </a:t>
            </a:r>
          </a:p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внеурочной деятельности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6149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F:\DCIM\108SSCAM\S63006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5686" y="1551403"/>
            <a:ext cx="2016224" cy="3584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F:\DCIM\108SSCAM\S63006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661" y="1538292"/>
            <a:ext cx="2016224" cy="3584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F:\DCIM\108SSCAM\S63006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99228" y="1555951"/>
            <a:ext cx="2013666" cy="3579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668661" y="260648"/>
            <a:ext cx="7790274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Стикеры</a:t>
            </a: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для стимулирования  </a:t>
            </a:r>
          </a:p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Активности учащихся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5895" y="5641046"/>
            <a:ext cx="8418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Самые активные учащиеся: 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Голубев Данил, </a:t>
            </a:r>
            <a:r>
              <a:rPr lang="ru-RU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Иванищенко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Илона, </a:t>
            </a:r>
            <a:r>
              <a:rPr lang="ru-RU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Невейко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Окса</a:t>
            </a:r>
            <a:r>
              <a:rPr lang="ru-RU" dirty="0" smtClean="0">
                <a:solidFill>
                  <a:srgbClr val="7030A0"/>
                </a:solidFill>
              </a:rPr>
              <a:t>на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549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32497" y="2708920"/>
            <a:ext cx="787901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 за внимание!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548680"/>
            <a:ext cx="7755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Муниципальное бюджетное общеобразовательное учреждение </a:t>
            </a:r>
          </a:p>
          <a:p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«</a:t>
            </a:r>
            <a:r>
              <a:rPr lang="ru-RU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Бурлинская</a:t>
            </a:r>
            <a:r>
              <a:rPr lang="ru-RU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средняя (полная) общеобразовательная школа»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11960" y="5949280"/>
            <a:ext cx="780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2014г.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286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2417" y="2060848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ru-RU" sz="2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Акпанов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Вася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Березняк Никита 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Ващенко Павел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Голубев Данил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Заброда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Даша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Зубко Коля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7. </a:t>
            </a:r>
            <a:r>
              <a:rPr lang="ru-RU" sz="2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Иванищенко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Илона                              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8. Ковалевская Виктория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9. Кузьмина Даша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860032" y="2060848"/>
            <a:ext cx="4038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10. Лысенко Никита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 Марковский Слава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12. </a:t>
            </a:r>
            <a:r>
              <a:rPr lang="ru-RU" sz="2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Невейко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Оксана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13. </a:t>
            </a:r>
            <a:r>
              <a:rPr lang="ru-RU" sz="2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Прудкий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Женя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14. Птица Даниил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15. </a:t>
            </a:r>
            <a:r>
              <a:rPr lang="ru-RU" sz="2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Скега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Данил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16. </a:t>
            </a:r>
            <a:r>
              <a:rPr lang="ru-RU" sz="2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Удовицкая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Даша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17. Устименко Юля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18.Файзиева </a:t>
            </a:r>
            <a:r>
              <a:rPr lang="ru-RU" sz="2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Азиза</a:t>
            </a: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89646" y="188640"/>
            <a:ext cx="6776021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</a:t>
            </a:r>
          </a:p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ВНЕУРОЧНОЙ ДЕЯТЕЛЬНОСТИ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8436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интеллектуального развития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личности </a:t>
            </a:r>
            <a:r>
              <a:rPr lang="ru-RU" sz="20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00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формирования </a:t>
            </a:r>
            <a:r>
              <a:rPr lang="ru-RU" sz="200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коммуникативных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навыков через диалогическую, игровую и проектную деятельность посредством английского языка</a:t>
            </a: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36348" y="404664"/>
            <a:ext cx="4271297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программы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Иван\Desktop\DCIM\108SSCAM\S63003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543" y="3284984"/>
            <a:ext cx="4828028" cy="27157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719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769087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приобщению младших школьников к новому для них языковому миру и осознанию ими иностранного языка как инструмента познания мира и средства общения;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Развивать мотивацию к дальнейшему овладению английским языком и культурой;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у детей готовность к общению на иностранном языке (</a:t>
            </a:r>
            <a:r>
              <a:rPr lang="ru-RU" sz="2000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коммуникативные навыки и </a:t>
            </a:r>
            <a:r>
              <a:rPr lang="ru-RU" sz="20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умения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);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воспитанию толерантности и уважения к другой культуре;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воспитанию личностных качеств (умение работать в сотрудничестве с другими; коммуникабельность, уважение к себе и другим, личная и взаимная ответственность);</a:t>
            </a:r>
          </a:p>
          <a:p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Прививать навыки самостоятельной работы по дальнейшем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 </a:t>
            </a: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овладению иностранным языком.</a:t>
            </a: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315498" y="404664"/>
            <a:ext cx="475617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программы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012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2376" y="1340768"/>
            <a:ext cx="8219256" cy="1108719"/>
          </a:xfrm>
        </p:spPr>
        <p:txBody>
          <a:bodyPr>
            <a:normAutofit fontScale="25000" lnSpcReduction="20000"/>
          </a:bodyPr>
          <a:lstStyle/>
          <a:p>
            <a:r>
              <a:rPr lang="ru-RU" sz="9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Индивидуальная</a:t>
            </a:r>
          </a:p>
          <a:p>
            <a:r>
              <a:rPr lang="ru-RU" sz="9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 -ведущая</a:t>
            </a:r>
          </a:p>
          <a:p>
            <a:r>
              <a:rPr lang="ru-RU" sz="96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Массовая</a:t>
            </a:r>
          </a:p>
          <a:p>
            <a:pPr marL="0" indent="0">
              <a:buNone/>
            </a:pPr>
            <a:endParaRPr lang="ru-RU" sz="96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 smtClean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</a:t>
            </a:r>
            <a:endParaRPr lang="ru-RU" sz="20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40202" y="332656"/>
            <a:ext cx="7064305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ФОРМЫ ПРОВЕДЕНИЯ ЗАНЯТИЙ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36886" y="2492896"/>
            <a:ext cx="507023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ВИДЫ ДЕЯТЕЛЬНОСТИ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0052" y="3244573"/>
            <a:ext cx="8781507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Изобразительная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Постановка драматических сценок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Прослушивание песен и стихов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Разучивание песен и стихов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Проектная деятельность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Выполнение упражнений на релаксацию,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концентрацию внимания, развитие воображения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439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96751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Разучивание ролей сказки «Теремок»;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Разучивание стихов и участие в фонетическом конкурсе в рамках «Недели иностранных языков»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06919" y="332656"/>
            <a:ext cx="8130174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Индивидуальная </a:t>
            </a:r>
          </a:p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работа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299892" y="2967335"/>
            <a:ext cx="6544227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</a:t>
            </a:r>
          </a:p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фонетического конкурса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979712" y="4365104"/>
            <a:ext cx="539820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1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2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Акпанов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Вася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Березняк Никита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Марковский Слава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sz="2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Скега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Данил</a:t>
            </a:r>
          </a:p>
          <a:p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sz="2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Удовицкая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Даша – </a:t>
            </a:r>
            <a:r>
              <a:rPr lang="ru-RU" sz="24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Диплом 3 место 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343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9552" y="332656"/>
            <a:ext cx="8329855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ИГРОВАЯ </a:t>
            </a:r>
          </a:p>
          <a:p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ДЕЯТЕЛЬНОСТЬ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88660" y="3861048"/>
            <a:ext cx="4480747" cy="25202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26704" y="1412776"/>
            <a:ext cx="9260677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Дидактическая игра «Отгадай и назови» (названия животных);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Лексическая игра «Я знаю больше английских слов»;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Подвижная игра «</a:t>
            </a:r>
            <a:r>
              <a:rPr lang="en-US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 lives in the house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en-US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«Кто в домике живёт?»;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Фонетическая игра «Рыбки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»-упражнения на артикуляцию звуков; </a:t>
            </a: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Фонетическая игра «Пчёлы» (отработка звуков);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Фонетическая игра «</a:t>
            </a:r>
            <a:r>
              <a:rPr lang="ru-RU" sz="2400" dirty="0" err="1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Повторюшки</a:t>
            </a: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(отработка звуков);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Лексическая игра «Рифмы»</a:t>
            </a:r>
            <a:endParaRPr lang="ru-RU" sz="2400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4036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Иван\Desktop\DCIM\108SSCAM\S630035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252" y="2060848"/>
            <a:ext cx="3584399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Иван\Desktop\DCIM\108SSCAM\S630035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8750" y="2060848"/>
            <a:ext cx="3584398" cy="2016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802788" y="260648"/>
            <a:ext cx="7848872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ИЗОБРАЗИТЕЛЬНАЯ</a:t>
            </a:r>
          </a:p>
          <a:p>
            <a:pPr algn="ctr"/>
            <a:r>
              <a:rPr lang="ru-RU" sz="3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ДЕЯТЕЛЬНОСТЬ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11252" y="4660131"/>
            <a:ext cx="84001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Рисунки представляли на выставке в рамках «Недели иностранных языков»</a:t>
            </a:r>
          </a:p>
          <a:p>
            <a:r>
              <a:rPr lang="ru-RU" dirty="0">
                <a:solidFill>
                  <a:srgbClr val="7030A0"/>
                </a:solidFill>
              </a:rPr>
              <a:t> </a:t>
            </a:r>
            <a:r>
              <a:rPr lang="ru-RU" dirty="0" smtClean="0">
                <a:solidFill>
                  <a:srgbClr val="7030A0"/>
                </a:solidFill>
              </a:rPr>
              <a:t>(места не присуждались)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0857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>
                <a:solidFill>
                  <a:srgbClr val="7030A0"/>
                </a:solidFill>
              </a:rPr>
              <a:t>КВН «</a:t>
            </a:r>
            <a:r>
              <a:rPr lang="en-US" dirty="0" smtClean="0">
                <a:solidFill>
                  <a:srgbClr val="7030A0"/>
                </a:solidFill>
              </a:rPr>
              <a:t>Are You </a:t>
            </a:r>
            <a:r>
              <a:rPr lang="en-US" dirty="0">
                <a:solidFill>
                  <a:srgbClr val="7030A0"/>
                </a:solidFill>
              </a:rPr>
              <a:t>G</a:t>
            </a:r>
            <a:r>
              <a:rPr lang="en-US" dirty="0" smtClean="0">
                <a:solidFill>
                  <a:srgbClr val="7030A0"/>
                </a:solidFill>
              </a:rPr>
              <a:t>ood at English?</a:t>
            </a:r>
            <a:r>
              <a:rPr lang="ru-RU" dirty="0" smtClean="0">
                <a:solidFill>
                  <a:srgbClr val="7030A0"/>
                </a:solidFill>
              </a:rPr>
              <a:t>» – «Ты преуспеваешь в Английском?»;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Встречаем лесных гостей. Отгадай загадку о них;</a:t>
            </a:r>
          </a:p>
          <a:p>
            <a:pPr algn="just"/>
            <a:r>
              <a:rPr lang="ru-RU" dirty="0" err="1" smtClean="0">
                <a:solidFill>
                  <a:srgbClr val="7030A0"/>
                </a:solidFill>
              </a:rPr>
              <a:t>Инсценирование</a:t>
            </a:r>
            <a:r>
              <a:rPr lang="ru-RU" dirty="0" smtClean="0">
                <a:solidFill>
                  <a:srgbClr val="7030A0"/>
                </a:solidFill>
              </a:rPr>
              <a:t> сказки «Теремок»;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Разучивание и исполнение детских английских песенок;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Урок – забавный английский с Микки Маусом;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Игры;</a:t>
            </a:r>
          </a:p>
          <a:p>
            <a:pPr algn="just"/>
            <a:r>
              <a:rPr lang="ru-RU" dirty="0" smtClean="0">
                <a:solidFill>
                  <a:srgbClr val="7030A0"/>
                </a:solidFill>
              </a:rPr>
              <a:t>Урок подведение итогов. Самый активный участник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79712" y="404664"/>
            <a:ext cx="4519571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Групповая работа</a:t>
            </a:r>
            <a:endParaRPr lang="ru-RU" sz="32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182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2e84a78ec89a523c1598feeeec51977b2fe8b42a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508</TotalTime>
  <Words>643</Words>
  <Application>Microsoft Office PowerPoint</Application>
  <PresentationFormat>Экран (4:3)</PresentationFormat>
  <Paragraphs>123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(Внеурочная деятельность в рамках ФГОС)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ВНЕУРОЧНАЯ ДЕЯТЕЛЬНОСТЬ В УСЛОВИЯХ ФГОС</dc:title>
  <dc:creator>Людмила</dc:creator>
  <cp:lastModifiedBy>Людмила</cp:lastModifiedBy>
  <cp:revision>33</cp:revision>
  <dcterms:created xsi:type="dcterms:W3CDTF">2014-06-08T09:13:55Z</dcterms:created>
  <dcterms:modified xsi:type="dcterms:W3CDTF">2015-01-11T14:08:31Z</dcterms:modified>
</cp:coreProperties>
</file>