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9" r:id="rId2"/>
    <p:sldId id="273" r:id="rId3"/>
    <p:sldId id="261" r:id="rId4"/>
    <p:sldId id="260" r:id="rId5"/>
    <p:sldId id="257" r:id="rId6"/>
    <p:sldId id="263" r:id="rId7"/>
    <p:sldId id="265" r:id="rId8"/>
    <p:sldId id="266" r:id="rId9"/>
    <p:sldId id="267" r:id="rId10"/>
    <p:sldId id="268" r:id="rId11"/>
    <p:sldId id="271" r:id="rId12"/>
    <p:sldId id="269" r:id="rId13"/>
    <p:sldId id="27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4AF4"/>
    <a:srgbClr val="E6048B"/>
    <a:srgbClr val="4F6848"/>
    <a:srgbClr val="BD5641"/>
    <a:srgbClr val="84602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560" autoAdjust="0"/>
    <p:restoredTop sz="94660"/>
  </p:normalViewPr>
  <p:slideViewPr>
    <p:cSldViewPr>
      <p:cViewPr varScale="1">
        <p:scale>
          <a:sx n="90" d="100"/>
          <a:sy n="90" d="100"/>
        </p:scale>
        <p:origin x="-141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Титульный слайд">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688D26-5668-4689-809B-2B580A9FFAA3}" type="datetimeFigureOut">
              <a:rPr lang="ru-RU" smtClean="0"/>
              <a:pPr/>
              <a:t>27.01.2015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F061E92-56D4-44D8-826A-533C23750D4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688D26-5668-4689-809B-2B580A9FFAA3}" type="datetimeFigureOut">
              <a:rPr lang="ru-RU" smtClean="0"/>
              <a:pPr/>
              <a:t>27.01.2015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061E92-56D4-44D8-826A-533C23750D4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42984"/>
            <a:ext cx="8729634" cy="1143000"/>
          </a:xfrm>
        </p:spPr>
        <p:txBody>
          <a:bodyPr>
            <a:noAutofit/>
          </a:bodyPr>
          <a:lstStyle/>
          <a:p>
            <a:r>
              <a:rPr lang="ru-RU" sz="6600" b="1" dirty="0" smtClean="0">
                <a:ln>
                  <a:solidFill>
                    <a:schemeClr val="accent3">
                      <a:lumMod val="75000"/>
                    </a:schemeClr>
                  </a:solidFill>
                </a:ln>
                <a:solidFill>
                  <a:schemeClr val="accent3">
                    <a:lumMod val="60000"/>
                    <a:lumOff val="40000"/>
                  </a:schemeClr>
                </a:solidFill>
              </a:rPr>
              <a:t>Симметрия </a:t>
            </a:r>
            <a:r>
              <a:rPr lang="ru-RU" sz="6600" b="1" dirty="0" smtClean="0">
                <a:ln>
                  <a:solidFill>
                    <a:schemeClr val="accent3">
                      <a:lumMod val="75000"/>
                    </a:schemeClr>
                  </a:solidFill>
                </a:ln>
                <a:solidFill>
                  <a:schemeClr val="accent3">
                    <a:lumMod val="60000"/>
                    <a:lumOff val="40000"/>
                  </a:schemeClr>
                </a:solidFill>
              </a:rPr>
              <a:t>вокруг нас</a:t>
            </a:r>
            <a:endParaRPr lang="ru-RU" sz="6600" dirty="0">
              <a:ln>
                <a:solidFill>
                  <a:schemeClr val="accent3">
                    <a:lumMod val="75000"/>
                  </a:schemeClr>
                </a:solidFill>
              </a:ln>
              <a:solidFill>
                <a:schemeClr val="accent3">
                  <a:lumMod val="60000"/>
                  <a:lumOff val="40000"/>
                </a:schemeClr>
              </a:solidFill>
            </a:endParaRPr>
          </a:p>
        </p:txBody>
      </p:sp>
      <p:pic>
        <p:nvPicPr>
          <p:cNvPr id="4" name="Picture 6" descr="album_0208175039_3220[1]"/>
          <p:cNvPicPr>
            <a:picLocks noGrp="1" noChangeAspect="1" noChangeArrowheads="1" noCrop="1"/>
          </p:cNvPicPr>
          <p:nvPr>
            <p:ph idx="1"/>
          </p:nvPr>
        </p:nvPicPr>
        <p:blipFill>
          <a:blip r:embed="rId2" cstate="print"/>
          <a:srcRect/>
          <a:stretch>
            <a:fillRect/>
          </a:stretch>
        </p:blipFill>
        <p:spPr bwMode="auto">
          <a:xfrm>
            <a:off x="-1" y="2348880"/>
            <a:ext cx="3128295" cy="3672408"/>
          </a:xfrm>
          <a:prstGeom prst="rect">
            <a:avLst/>
          </a:prstGeom>
          <a:noFill/>
          <a:ln w="9525">
            <a:noFill/>
            <a:miter lim="800000"/>
            <a:headEnd/>
            <a:tailEnd/>
          </a:ln>
        </p:spPr>
      </p:pic>
      <p:sp>
        <p:nvSpPr>
          <p:cNvPr id="5" name="Прямоугольник 4"/>
          <p:cNvSpPr/>
          <p:nvPr/>
        </p:nvSpPr>
        <p:spPr>
          <a:xfrm>
            <a:off x="3286116" y="3857628"/>
            <a:ext cx="5857884" cy="1631216"/>
          </a:xfrm>
          <a:prstGeom prst="rect">
            <a:avLst/>
          </a:prstGeom>
        </p:spPr>
        <p:txBody>
          <a:bodyPr wrap="square">
            <a:spAutoFit/>
          </a:bodyPr>
          <a:lstStyle/>
          <a:p>
            <a:pPr algn="ctr">
              <a:buNone/>
              <a:defRPr/>
            </a:pPr>
            <a:r>
              <a:rPr lang="ru-RU" sz="2500" b="1" i="1" dirty="0" smtClean="0">
                <a:solidFill>
                  <a:schemeClr val="accent3">
                    <a:lumMod val="50000"/>
                  </a:schemeClr>
                </a:solidFill>
              </a:rPr>
              <a:t>Автор проекта: </a:t>
            </a:r>
            <a:r>
              <a:rPr lang="ru-RU" sz="2500" b="1" i="1" dirty="0" err="1" smtClean="0">
                <a:solidFill>
                  <a:schemeClr val="accent3">
                    <a:lumMod val="50000"/>
                  </a:schemeClr>
                </a:solidFill>
              </a:rPr>
              <a:t>Кандыкова</a:t>
            </a:r>
            <a:r>
              <a:rPr lang="ru-RU" sz="2500" b="1" i="1" dirty="0" smtClean="0">
                <a:solidFill>
                  <a:schemeClr val="accent3">
                    <a:lumMod val="50000"/>
                  </a:schemeClr>
                </a:solidFill>
              </a:rPr>
              <a:t> С.Н.</a:t>
            </a:r>
          </a:p>
          <a:p>
            <a:pPr algn="ctr">
              <a:buNone/>
              <a:defRPr/>
            </a:pPr>
            <a:r>
              <a:rPr lang="ru-RU" sz="2500" b="1" i="1" dirty="0" smtClean="0">
                <a:solidFill>
                  <a:schemeClr val="accent3">
                    <a:lumMod val="50000"/>
                  </a:schemeClr>
                </a:solidFill>
              </a:rPr>
              <a:t>ученица </a:t>
            </a:r>
            <a:r>
              <a:rPr lang="ru-RU" sz="2500" b="1" i="1" dirty="0" smtClean="0">
                <a:solidFill>
                  <a:schemeClr val="accent3">
                    <a:lumMod val="50000"/>
                  </a:schemeClr>
                </a:solidFill>
              </a:rPr>
              <a:t>6 «А» </a:t>
            </a:r>
            <a:r>
              <a:rPr lang="ru-RU" sz="2500" b="1" i="1" dirty="0" smtClean="0">
                <a:solidFill>
                  <a:schemeClr val="accent3">
                    <a:lumMod val="50000"/>
                  </a:schemeClr>
                </a:solidFill>
              </a:rPr>
              <a:t>класса                                 </a:t>
            </a:r>
            <a:r>
              <a:rPr lang="ru-RU" sz="2500" b="1" i="1" dirty="0" smtClean="0">
                <a:solidFill>
                  <a:schemeClr val="accent3">
                    <a:lumMod val="50000"/>
                  </a:schemeClr>
                </a:solidFill>
              </a:rPr>
              <a:t>МОУ </a:t>
            </a:r>
            <a:r>
              <a:rPr lang="ru-RU" sz="2500" b="1" i="1" dirty="0" smtClean="0">
                <a:solidFill>
                  <a:schemeClr val="accent3">
                    <a:lumMod val="50000"/>
                  </a:schemeClr>
                </a:solidFill>
              </a:rPr>
              <a:t>г. Астрахани «СОШ </a:t>
            </a:r>
            <a:r>
              <a:rPr lang="ru-RU" sz="2500" b="1" i="1" dirty="0" smtClean="0">
                <a:solidFill>
                  <a:schemeClr val="accent3">
                    <a:lumMod val="50000"/>
                  </a:schemeClr>
                </a:solidFill>
              </a:rPr>
              <a:t>№</a:t>
            </a:r>
            <a:r>
              <a:rPr lang="ru-RU" sz="2500" b="1" i="1" dirty="0" smtClean="0">
                <a:solidFill>
                  <a:schemeClr val="accent3">
                    <a:lumMod val="50000"/>
                  </a:schemeClr>
                </a:solidFill>
              </a:rPr>
              <a:t>57»</a:t>
            </a:r>
            <a:endParaRPr lang="ru-RU" sz="2500" b="1" i="1" dirty="0" smtClean="0">
              <a:solidFill>
                <a:schemeClr val="accent3">
                  <a:lumMod val="50000"/>
                </a:schemeClr>
              </a:solidFill>
            </a:endParaRPr>
          </a:p>
          <a:p>
            <a:pPr algn="ctr">
              <a:buNone/>
              <a:defRPr/>
            </a:pPr>
            <a:r>
              <a:rPr lang="ru-RU" sz="2500" b="1" i="1" dirty="0" smtClean="0">
                <a:solidFill>
                  <a:schemeClr val="accent3">
                    <a:lumMod val="50000"/>
                  </a:schemeClr>
                </a:solidFill>
              </a:rPr>
              <a:t>учитель </a:t>
            </a:r>
            <a:r>
              <a:rPr lang="ru-RU" sz="2500" b="1" i="1" dirty="0" err="1" smtClean="0">
                <a:solidFill>
                  <a:schemeClr val="accent3">
                    <a:lumMod val="50000"/>
                  </a:schemeClr>
                </a:solidFill>
              </a:rPr>
              <a:t>Переяслова</a:t>
            </a:r>
            <a:r>
              <a:rPr lang="ru-RU" sz="2500" b="1" i="1" dirty="0" smtClean="0">
                <a:solidFill>
                  <a:schemeClr val="accent3">
                    <a:lumMod val="50000"/>
                  </a:schemeClr>
                </a:solidFill>
              </a:rPr>
              <a:t> Н.В.</a:t>
            </a:r>
            <a:endParaRPr lang="ru-RU" sz="2500" b="1" i="1" dirty="0" smtClean="0">
              <a:solidFill>
                <a:schemeClr val="accent3">
                  <a:lumMod val="50000"/>
                </a:schemeClr>
              </a:solidFill>
            </a:endParaRPr>
          </a:p>
        </p:txBody>
      </p:sp>
    </p:spTree>
  </p:cSld>
  <p:clrMapOvr>
    <a:masterClrMapping/>
  </p:clrMapOvr>
  <p:transition>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9F4AF4"/>
                </a:solidFill>
              </a:rPr>
              <a:t>     Как отражает зеркало</a:t>
            </a:r>
            <a:endParaRPr lang="ru-RU" b="1" dirty="0">
              <a:solidFill>
                <a:srgbClr val="9F4AF4"/>
              </a:solidFill>
            </a:endParaRPr>
          </a:p>
        </p:txBody>
      </p:sp>
      <p:sp>
        <p:nvSpPr>
          <p:cNvPr id="3" name="Содержимое 2"/>
          <p:cNvSpPr>
            <a:spLocks noGrp="1"/>
          </p:cNvSpPr>
          <p:nvPr>
            <p:ph idx="1"/>
          </p:nvPr>
        </p:nvSpPr>
        <p:spPr>
          <a:xfrm>
            <a:off x="457200" y="1935480"/>
            <a:ext cx="3034680" cy="4733880"/>
          </a:xfrm>
        </p:spPr>
        <p:txBody>
          <a:bodyPr>
            <a:normAutofit fontScale="25000" lnSpcReduction="20000"/>
          </a:bodyPr>
          <a:lstStyle/>
          <a:p>
            <a:pPr marL="0" indent="0">
              <a:buNone/>
            </a:pPr>
            <a:r>
              <a:rPr lang="ru-RU" sz="6400" dirty="0" smtClean="0"/>
              <a:t>Конечно, все мы знаем, как отражает зеркало, но, если только потребуется описать это точно, несомненно возникнут трудности. Каждый ребенок, исполненный удивления перед окружающим миром, непременно заинтересуется, каким образом зеркало отражает его. Но взрослые обычно отвечают в подобных случаях: «Не задавай глупых вопросов!» Человек сникает, начинает стесняться, удивление его постепенно затухает, и он старается больше не проявлять его до конца жизни .</a:t>
            </a:r>
          </a:p>
          <a:p>
            <a:endParaRPr lang="ru-RU" dirty="0"/>
          </a:p>
        </p:txBody>
      </p:sp>
      <p:sp>
        <p:nvSpPr>
          <p:cNvPr id="4" name="Прямоугольник 3"/>
          <p:cNvSpPr/>
          <p:nvPr/>
        </p:nvSpPr>
        <p:spPr>
          <a:xfrm>
            <a:off x="3635896" y="1988840"/>
            <a:ext cx="3384376" cy="3865032"/>
          </a:xfrm>
          <a:prstGeom prst="rect">
            <a:avLst/>
          </a:prstGeom>
        </p:spPr>
        <p:txBody>
          <a:bodyPr wrap="square">
            <a:spAutoFit/>
          </a:bodyPr>
          <a:lstStyle/>
          <a:p>
            <a:pPr>
              <a:lnSpc>
                <a:spcPct val="80000"/>
              </a:lnSpc>
            </a:pPr>
            <a:r>
              <a:rPr lang="ru-RU" sz="1600" dirty="0" smtClean="0"/>
              <a:t>Но вспомним о словах </a:t>
            </a:r>
            <a:r>
              <a:rPr lang="ru-RU" dirty="0" smtClean="0"/>
              <a:t>Бертольда Бреста: «Глупых вопросов не быва­ет, бывают только глупые ответы».</a:t>
            </a:r>
          </a:p>
          <a:p>
            <a:pPr>
              <a:lnSpc>
                <a:spcPct val="80000"/>
              </a:lnSpc>
            </a:pPr>
            <a:r>
              <a:rPr lang="ru-RU" dirty="0" smtClean="0"/>
              <a:t>Закон отражения </a:t>
            </a:r>
            <a:r>
              <a:rPr lang="ru-RU" dirty="0" err="1" smtClean="0"/>
              <a:t>Снеллиуса</a:t>
            </a:r>
            <a:r>
              <a:rPr lang="ru-RU" dirty="0" smtClean="0"/>
              <a:t> объясняет явление зеркального отражения.</a:t>
            </a:r>
          </a:p>
          <a:p>
            <a:pPr>
              <a:lnSpc>
                <a:spcPct val="80000"/>
              </a:lnSpc>
            </a:pPr>
            <a:r>
              <a:rPr lang="ru-RU" dirty="0" smtClean="0"/>
              <a:t>Каждой точке предмета соответствует её отражение в зеркале, и потому в нём наш правый глаз перемещается на левую сторону. Вследствие этого переноса точек предметы, расположенные дальше, в зеркале тоже кажутся уменьшенными в соответствии с законами перспективы</a:t>
            </a:r>
            <a:r>
              <a:rPr lang="ru-RU" sz="1600" dirty="0" smtClean="0"/>
              <a:t>...</a:t>
            </a:r>
          </a:p>
        </p:txBody>
      </p:sp>
      <p:pic>
        <p:nvPicPr>
          <p:cNvPr id="5" name="Picture 32" descr="мсичспиасчп"/>
          <p:cNvPicPr>
            <a:picLocks noChangeAspect="1" noChangeArrowheads="1"/>
          </p:cNvPicPr>
          <p:nvPr/>
        </p:nvPicPr>
        <p:blipFill>
          <a:blip r:embed="rId2" cstate="print"/>
          <a:srcRect/>
          <a:stretch>
            <a:fillRect/>
          </a:stretch>
        </p:blipFill>
        <p:spPr>
          <a:xfrm>
            <a:off x="7020272" y="2132856"/>
            <a:ext cx="2123728" cy="4104456"/>
          </a:xfrm>
          <a:prstGeom prst="rect">
            <a:avLst/>
          </a:prstGeom>
          <a:noFill/>
        </p:spPr>
      </p:pic>
    </p:spTree>
  </p:cSld>
  <p:clrMapOvr>
    <a:masterClrMapping/>
  </p:clrMapOvr>
  <p:transition>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9F4AF4"/>
                </a:solidFill>
              </a:rPr>
              <a:t>     Зеркальная симметрия</a:t>
            </a:r>
            <a:endParaRPr lang="ru-RU" b="1" dirty="0">
              <a:solidFill>
                <a:srgbClr val="9F4AF4"/>
              </a:solidFill>
            </a:endParaRPr>
          </a:p>
        </p:txBody>
      </p:sp>
      <p:sp>
        <p:nvSpPr>
          <p:cNvPr id="7" name="Объект 6"/>
          <p:cNvSpPr>
            <a:spLocks noGrp="1"/>
          </p:cNvSpPr>
          <p:nvPr>
            <p:ph idx="1"/>
          </p:nvPr>
        </p:nvSpPr>
        <p:spPr/>
        <p:txBody>
          <a:bodyPr>
            <a:normAutofit/>
          </a:bodyPr>
          <a:lstStyle/>
          <a:p>
            <a:pPr marL="0" indent="0">
              <a:buNone/>
            </a:pPr>
            <a:r>
              <a:rPr lang="ru-RU" sz="4500" b="1" u="sng" dirty="0" smtClean="0"/>
              <a:t> </a:t>
            </a:r>
            <a:endParaRPr lang="ru-RU" sz="4500" b="1" u="sng" dirty="0"/>
          </a:p>
        </p:txBody>
      </p:sp>
      <p:pic>
        <p:nvPicPr>
          <p:cNvPr id="8" name="Рисунок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8662" y="4294650"/>
            <a:ext cx="4570852" cy="2592288"/>
          </a:xfrm>
          <a:prstGeom prst="rect">
            <a:avLst/>
          </a:prstGeom>
        </p:spPr>
      </p:pic>
      <p:pic>
        <p:nvPicPr>
          <p:cNvPr id="10" name="Рисунок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552191" y="1935480"/>
            <a:ext cx="4591810" cy="2359170"/>
          </a:xfrm>
          <a:prstGeom prst="rect">
            <a:avLst/>
          </a:prstGeom>
        </p:spPr>
      </p:pic>
      <p:pic>
        <p:nvPicPr>
          <p:cNvPr id="11" name="Рисунок 10"/>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552190" y="4294650"/>
            <a:ext cx="4683629" cy="2592288"/>
          </a:xfrm>
          <a:prstGeom prst="rect">
            <a:avLst/>
          </a:prstGeom>
        </p:spPr>
      </p:pic>
      <p:pic>
        <p:nvPicPr>
          <p:cNvPr id="12" name="Рисунок 1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0" y="1944808"/>
            <a:ext cx="4552190" cy="2349842"/>
          </a:xfrm>
          <a:prstGeom prst="rect">
            <a:avLst/>
          </a:prstGeom>
        </p:spPr>
      </p:pic>
    </p:spTree>
    <p:extLst>
      <p:ext uri="{BB962C8B-B14F-4D97-AF65-F5344CB8AC3E}">
        <p14:creationId xmlns:p14="http://schemas.microsoft.com/office/powerpoint/2010/main" xmlns="" val="2608246702"/>
      </p:ext>
    </p:extLst>
  </p:cSld>
  <p:clrMapOvr>
    <a:masterClrMapping/>
  </p:clrMapOvr>
  <p:transition>
    <p:blind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9F4AF4"/>
                </a:solidFill>
              </a:rPr>
              <a:t>Заключение</a:t>
            </a:r>
            <a:endParaRPr lang="ru-RU" b="1" dirty="0">
              <a:solidFill>
                <a:srgbClr val="9F4AF4"/>
              </a:solidFill>
            </a:endParaRPr>
          </a:p>
        </p:txBody>
      </p:sp>
      <p:sp>
        <p:nvSpPr>
          <p:cNvPr id="3" name="Содержимое 2"/>
          <p:cNvSpPr>
            <a:spLocks noGrp="1"/>
          </p:cNvSpPr>
          <p:nvPr>
            <p:ph idx="1"/>
          </p:nvPr>
        </p:nvSpPr>
        <p:spPr>
          <a:xfrm>
            <a:off x="457200" y="1935480"/>
            <a:ext cx="5266928" cy="4389120"/>
          </a:xfrm>
        </p:spPr>
        <p:txBody>
          <a:bodyPr>
            <a:normAutofit/>
          </a:bodyPr>
          <a:lstStyle/>
          <a:p>
            <a:pPr marL="0" indent="0">
              <a:lnSpc>
                <a:spcPct val="90000"/>
              </a:lnSpc>
              <a:buNone/>
              <a:defRPr/>
            </a:pPr>
            <a:r>
              <a:rPr lang="ru-RU" sz="2400" dirty="0" smtClean="0">
                <a:effectLst>
                  <a:outerShdw blurRad="38100" dist="38100" dir="2700000" algn="tl">
                    <a:srgbClr val="FFFFFF"/>
                  </a:outerShdw>
                </a:effectLst>
              </a:rPr>
              <a:t>Несмотря на кажущуюся простоту формулировки в сочетании с современными теориями физики, химии и других естественных наук, а также новыми открытиями (например нейтрино) в этих областях симметрия пространства становится всё более запутанной. Но несомненно одно: </a:t>
            </a:r>
            <a:r>
              <a:rPr lang="ru-RU" sz="2400" b="1" dirty="0" smtClean="0">
                <a:effectLst>
                  <a:outerShdw blurRad="38100" dist="38100" dir="2700000" algn="tl">
                    <a:srgbClr val="FFFFFF"/>
                  </a:outerShdw>
                </a:effectLst>
              </a:rPr>
              <a:t>Мир симметричен! </a:t>
            </a:r>
            <a:endParaRPr lang="ru-RU" sz="2400" dirty="0" smtClean="0">
              <a:effectLst>
                <a:outerShdw blurRad="38100" dist="38100" dir="2700000" algn="tl">
                  <a:srgbClr val="FFFFFF"/>
                </a:outerShdw>
              </a:effectLst>
            </a:endParaRPr>
          </a:p>
          <a:p>
            <a:pPr marL="0" indent="0">
              <a:lnSpc>
                <a:spcPct val="90000"/>
              </a:lnSpc>
              <a:buNone/>
              <a:defRPr/>
            </a:pPr>
            <a:r>
              <a:rPr lang="ru-RU" sz="2400" dirty="0" smtClean="0">
                <a:effectLst>
                  <a:outerShdw blurRad="38100" dist="38100" dir="2700000" algn="tl">
                    <a:srgbClr val="FFFFFF"/>
                  </a:outerShdw>
                </a:effectLst>
              </a:rPr>
              <a:t>В нём найдены в принципе зеркальное соответствие каждому изображению</a:t>
            </a:r>
            <a:r>
              <a:rPr lang="ru-RU" sz="2400" dirty="0" smtClean="0"/>
              <a:t>.</a:t>
            </a:r>
          </a:p>
          <a:p>
            <a:endParaRPr lang="ru-RU" dirty="0"/>
          </a:p>
        </p:txBody>
      </p:sp>
      <p:pic>
        <p:nvPicPr>
          <p:cNvPr id="4" name="Picture 7" descr="39773"/>
          <p:cNvPicPr>
            <a:picLocks noChangeAspect="1" noChangeArrowheads="1"/>
          </p:cNvPicPr>
          <p:nvPr/>
        </p:nvPicPr>
        <p:blipFill>
          <a:blip r:embed="rId2" cstate="print"/>
          <a:srcRect/>
          <a:stretch>
            <a:fillRect/>
          </a:stretch>
        </p:blipFill>
        <p:spPr>
          <a:xfrm>
            <a:off x="5364088" y="2060848"/>
            <a:ext cx="3606874" cy="4320332"/>
          </a:xfrm>
          <a:prstGeom prst="rect">
            <a:avLst/>
          </a:prstGeom>
          <a:noFill/>
        </p:spPr>
      </p:pic>
    </p:spTree>
  </p:cSld>
  <p:clrMapOvr>
    <a:masterClrMapping/>
  </p:clrMapOvr>
  <p:transition>
    <p:blind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9F4AF4"/>
                </a:solidFill>
              </a:rPr>
              <a:t>Литература</a:t>
            </a:r>
            <a:endParaRPr lang="ru-RU" b="1" dirty="0">
              <a:solidFill>
                <a:srgbClr val="9F4AF4"/>
              </a:solidFill>
            </a:endParaRPr>
          </a:p>
        </p:txBody>
      </p:sp>
      <p:sp>
        <p:nvSpPr>
          <p:cNvPr id="3" name="Содержимое 2"/>
          <p:cNvSpPr>
            <a:spLocks noGrp="1"/>
          </p:cNvSpPr>
          <p:nvPr>
            <p:ph idx="1"/>
          </p:nvPr>
        </p:nvSpPr>
        <p:spPr/>
        <p:txBody>
          <a:bodyPr/>
          <a:lstStyle/>
          <a:p>
            <a:pPr marL="0" indent="0">
              <a:buNone/>
              <a:defRPr/>
            </a:pPr>
            <a:r>
              <a:rPr lang="ru-RU" sz="2200" dirty="0" err="1" smtClean="0"/>
              <a:t>Гильде</a:t>
            </a:r>
            <a:r>
              <a:rPr lang="ru-RU" sz="2200" dirty="0" smtClean="0"/>
              <a:t> В.  Зеркальный мир. — М.: Мир, 1982г.</a:t>
            </a:r>
          </a:p>
          <a:p>
            <a:pPr marL="0" indent="0">
              <a:buNone/>
              <a:defRPr/>
            </a:pPr>
            <a:r>
              <a:rPr lang="ru-RU" sz="2200" dirty="0" smtClean="0"/>
              <a:t>Современный словарь иностранных слов. — М.: Русский язык, 1993г.</a:t>
            </a:r>
          </a:p>
          <a:p>
            <a:pPr marL="0" indent="0">
              <a:buNone/>
              <a:defRPr/>
            </a:pPr>
            <a:r>
              <a:rPr lang="ru-RU" sz="2200" dirty="0" smtClean="0"/>
              <a:t>Советский энциклопедический словарь — М.: Советская энциклопедия, 1980г.</a:t>
            </a:r>
          </a:p>
          <a:p>
            <a:pPr marL="0" indent="0">
              <a:buNone/>
              <a:defRPr/>
            </a:pPr>
            <a:r>
              <a:rPr lang="ru-RU" sz="2200" dirty="0" smtClean="0"/>
              <a:t>Урманцев Ю.А. Симметрия природы и природа симметрии — М.: Мысль, 1974г.</a:t>
            </a:r>
          </a:p>
          <a:p>
            <a:pPr marL="0" indent="0">
              <a:buNone/>
              <a:defRPr/>
            </a:pPr>
            <a:r>
              <a:rPr lang="en-US" sz="2200" dirty="0" smtClean="0"/>
              <a:t>http://arkhitektura.ru/ </a:t>
            </a:r>
            <a:endParaRPr lang="ru-RU" sz="2200" dirty="0" smtClean="0"/>
          </a:p>
          <a:p>
            <a:pPr marL="0" indent="0">
              <a:buNone/>
              <a:defRPr/>
            </a:pPr>
            <a:r>
              <a:rPr lang="en-US" sz="2200" dirty="0" smtClean="0"/>
              <a:t>http://festival.1september.ru/</a:t>
            </a:r>
            <a:r>
              <a:rPr lang="ru-RU" sz="2200" dirty="0" smtClean="0"/>
              <a:t>  </a:t>
            </a:r>
            <a:r>
              <a:rPr lang="en-US" sz="2200" dirty="0" smtClean="0"/>
              <a:t>www.auto.ru</a:t>
            </a:r>
            <a:endParaRPr lang="ru-RU" sz="2200" dirty="0" smtClean="0"/>
          </a:p>
          <a:p>
            <a:pPr marL="0" indent="0">
              <a:buNone/>
              <a:defRPr/>
            </a:pPr>
            <a:r>
              <a:rPr lang="en-US" sz="2200" dirty="0" smtClean="0"/>
              <a:t>http://lib.convdocs.org</a:t>
            </a:r>
            <a:r>
              <a:rPr lang="ru-RU" sz="2200" dirty="0" smtClean="0"/>
              <a:t> ,</a:t>
            </a:r>
            <a:r>
              <a:rPr lang="en-US" sz="2200" dirty="0" smtClean="0"/>
              <a:t>http://www.wapbbs.com/</a:t>
            </a:r>
            <a:endParaRPr lang="ru-RU" sz="2200" dirty="0" smtClean="0"/>
          </a:p>
          <a:p>
            <a:endParaRPr lang="ru-RU" dirty="0"/>
          </a:p>
        </p:txBody>
      </p:sp>
    </p:spTree>
  </p:cSld>
  <p:clrMapOvr>
    <a:masterClrMapping/>
  </p:clrMapOvr>
  <p:transition>
    <p:blind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9F4AF4"/>
                </a:solidFill>
              </a:rPr>
              <a:t> </a:t>
            </a:r>
            <a:r>
              <a:rPr lang="ru-RU" b="1" dirty="0" smtClean="0">
                <a:solidFill>
                  <a:srgbClr val="9F4AF4"/>
                </a:solidFill>
              </a:rPr>
              <a:t>Содержание</a:t>
            </a:r>
            <a:r>
              <a:rPr lang="ru-RU" dirty="0" smtClean="0">
                <a:solidFill>
                  <a:srgbClr val="9F4AF4"/>
                </a:solidFill>
              </a:rPr>
              <a:t> </a:t>
            </a:r>
            <a:endParaRPr lang="ru-RU" dirty="0">
              <a:solidFill>
                <a:srgbClr val="9F4AF4"/>
              </a:solidFill>
            </a:endParaRPr>
          </a:p>
        </p:txBody>
      </p:sp>
      <p:sp>
        <p:nvSpPr>
          <p:cNvPr id="3" name="Содержимое 2"/>
          <p:cNvSpPr>
            <a:spLocks noGrp="1"/>
          </p:cNvSpPr>
          <p:nvPr>
            <p:ph idx="1"/>
          </p:nvPr>
        </p:nvSpPr>
        <p:spPr/>
        <p:txBody>
          <a:bodyPr>
            <a:normAutofit/>
          </a:bodyPr>
          <a:lstStyle/>
          <a:p>
            <a:pPr marL="667512" lvl="2" indent="0">
              <a:buNone/>
              <a:defRPr/>
            </a:pPr>
            <a:r>
              <a:rPr lang="ru-RU" sz="2400" b="1" i="1" dirty="0" smtClean="0">
                <a:latin typeface="Times New Roman" pitchFamily="18" charset="0"/>
                <a:cs typeface="Times New Roman" pitchFamily="18" charset="0"/>
              </a:rPr>
              <a:t> Введение</a:t>
            </a:r>
          </a:p>
          <a:p>
            <a:pPr marL="667512" lvl="2" indent="0">
              <a:buNone/>
              <a:defRPr/>
            </a:pPr>
            <a:r>
              <a:rPr lang="ru-RU" sz="2400" b="1" i="1" dirty="0" smtClean="0">
                <a:latin typeface="Times New Roman" pitchFamily="18" charset="0"/>
                <a:cs typeface="Times New Roman" pitchFamily="18" charset="0"/>
              </a:rPr>
              <a:t> Человек-существо симметричное</a:t>
            </a:r>
          </a:p>
          <a:p>
            <a:pPr marL="667512" lvl="2" indent="0">
              <a:buNone/>
              <a:defRPr/>
            </a:pPr>
            <a:r>
              <a:rPr lang="ru-RU" sz="2400" b="1" i="1" dirty="0" smtClean="0">
                <a:latin typeface="Times New Roman" pitchFamily="18" charset="0"/>
                <a:cs typeface="Times New Roman" pitchFamily="18" charset="0"/>
              </a:rPr>
              <a:t> Безукоризненная симметрия - одежда</a:t>
            </a:r>
          </a:p>
          <a:p>
            <a:pPr marL="667512" lvl="2" indent="0">
              <a:buNone/>
              <a:defRPr/>
            </a:pPr>
            <a:r>
              <a:rPr lang="ru-RU" sz="2400" b="1" i="1" dirty="0" smtClean="0">
                <a:latin typeface="Times New Roman" pitchFamily="18" charset="0"/>
                <a:cs typeface="Times New Roman" pitchFamily="18" charset="0"/>
              </a:rPr>
              <a:t> Симметрия в природе, архитектуре, технике</a:t>
            </a:r>
          </a:p>
          <a:p>
            <a:pPr marL="667512" lvl="2" indent="0">
              <a:buNone/>
              <a:defRPr/>
            </a:pPr>
            <a:r>
              <a:rPr lang="ru-RU" sz="2400" b="1" i="1" dirty="0" smtClean="0">
                <a:latin typeface="Times New Roman" pitchFamily="18" charset="0"/>
                <a:cs typeface="Times New Roman" pitchFamily="18" charset="0"/>
              </a:rPr>
              <a:t> Симметрия и геометрические фигуры</a:t>
            </a:r>
          </a:p>
          <a:p>
            <a:pPr marL="667512" lvl="2" indent="0">
              <a:buNone/>
              <a:defRPr/>
            </a:pPr>
            <a:r>
              <a:rPr lang="ru-RU" sz="2400" b="1" i="1" dirty="0" smtClean="0">
                <a:latin typeface="Times New Roman" pitchFamily="18" charset="0"/>
                <a:cs typeface="Times New Roman" pitchFamily="18" charset="0"/>
              </a:rPr>
              <a:t>  Как отражает зеркало</a:t>
            </a:r>
          </a:p>
          <a:p>
            <a:pPr marL="667512" lvl="2" indent="0">
              <a:buNone/>
              <a:defRPr/>
            </a:pPr>
            <a:r>
              <a:rPr lang="ru-RU" sz="2400" b="1" i="1" dirty="0" smtClean="0">
                <a:latin typeface="Times New Roman" pitchFamily="18" charset="0"/>
                <a:cs typeface="Times New Roman" pitchFamily="18" charset="0"/>
              </a:rPr>
              <a:t> Заключение</a:t>
            </a:r>
          </a:p>
          <a:p>
            <a:pPr marL="667512" lvl="2" indent="0">
              <a:buNone/>
              <a:defRPr/>
            </a:pPr>
            <a:r>
              <a:rPr lang="ru-RU" sz="2400" b="1" i="1" dirty="0" smtClean="0">
                <a:latin typeface="Times New Roman" pitchFamily="18" charset="0"/>
                <a:cs typeface="Times New Roman" pitchFamily="18" charset="0"/>
              </a:rPr>
              <a:t> Литература</a:t>
            </a:r>
          </a:p>
          <a:p>
            <a:endParaRPr lang="ru-RU" dirty="0"/>
          </a:p>
        </p:txBody>
      </p:sp>
    </p:spTree>
  </p:cSld>
  <p:clrMapOvr>
    <a:masterClrMapping/>
  </p:clrMapOvr>
  <p:transition>
    <p:blind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9F4AF4"/>
                </a:solidFill>
              </a:rPr>
              <a:t>Введение</a:t>
            </a:r>
            <a:endParaRPr lang="ru-RU" b="1" dirty="0">
              <a:solidFill>
                <a:srgbClr val="9F4AF4"/>
              </a:solidFill>
            </a:endParaRPr>
          </a:p>
        </p:txBody>
      </p:sp>
      <p:sp>
        <p:nvSpPr>
          <p:cNvPr id="3" name="Содержимое 2"/>
          <p:cNvSpPr>
            <a:spLocks noGrp="1"/>
          </p:cNvSpPr>
          <p:nvPr>
            <p:ph idx="1"/>
          </p:nvPr>
        </p:nvSpPr>
        <p:spPr/>
        <p:txBody>
          <a:bodyPr>
            <a:normAutofit/>
          </a:bodyPr>
          <a:lstStyle/>
          <a:p>
            <a:pPr marL="0" indent="0">
              <a:buNone/>
            </a:pPr>
            <a:r>
              <a:rPr lang="ru-RU" sz="2400" dirty="0" smtClean="0"/>
              <a:t>Понятие симметрии проходит через всю историю человеческого развития. Принципы симметрии играют важную роль в физике и математике, химии и биологии. Законы природы подчиняются принципам симметрии.</a:t>
            </a:r>
          </a:p>
          <a:p>
            <a:pPr marL="0" indent="0">
              <a:buNone/>
            </a:pPr>
            <a:r>
              <a:rPr lang="ru-RU" sz="2400" dirty="0" smtClean="0"/>
              <a:t>Что же такое симметрия? Почему симметрия буквально пронизывает весь окружающий нас мир?</a:t>
            </a:r>
          </a:p>
          <a:p>
            <a:pPr marL="0" indent="0">
              <a:buNone/>
            </a:pPr>
            <a:r>
              <a:rPr lang="ru-RU" sz="2400" dirty="0" smtClean="0"/>
              <a:t>Данный проект поможет разобраться в этих вопросах, увидеть проявления симметрии в окружающем нас мире.</a:t>
            </a:r>
          </a:p>
          <a:p>
            <a:pPr>
              <a:buNone/>
            </a:pPr>
            <a:endParaRPr lang="ru-RU" dirty="0">
              <a:solidFill>
                <a:srgbClr val="FF0000"/>
              </a:solidFill>
            </a:endParaRPr>
          </a:p>
        </p:txBody>
      </p:sp>
    </p:spTree>
  </p:cSld>
  <p:clrMapOvr>
    <a:masterClrMapping/>
  </p:clrMapOvr>
  <p:transition>
    <p:blind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dirty="0" smtClean="0">
                <a:solidFill>
                  <a:srgbClr val="9F4AF4"/>
                </a:solidFill>
              </a:rPr>
              <a:t>Человек – существо симметричное</a:t>
            </a:r>
            <a:endParaRPr lang="ru-RU" sz="4000" b="1" dirty="0">
              <a:solidFill>
                <a:srgbClr val="9F4AF4"/>
              </a:solidFill>
            </a:endParaRPr>
          </a:p>
        </p:txBody>
      </p:sp>
      <p:sp>
        <p:nvSpPr>
          <p:cNvPr id="3" name="Содержимое 2"/>
          <p:cNvSpPr>
            <a:spLocks noGrp="1"/>
          </p:cNvSpPr>
          <p:nvPr>
            <p:ph idx="1"/>
          </p:nvPr>
        </p:nvSpPr>
        <p:spPr>
          <a:xfrm>
            <a:off x="0" y="1935480"/>
            <a:ext cx="6228184" cy="4922520"/>
          </a:xfrm>
        </p:spPr>
        <p:txBody>
          <a:bodyPr>
            <a:normAutofit/>
          </a:bodyPr>
          <a:lstStyle/>
          <a:p>
            <a:pPr marL="0" indent="0">
              <a:lnSpc>
                <a:spcPct val="80000"/>
              </a:lnSpc>
              <a:buNone/>
            </a:pPr>
            <a:r>
              <a:rPr lang="ru-RU" sz="2200" dirty="0" smtClean="0"/>
              <a:t>Не станем пока разбираться, существует ли на самом деле абсолютно симметричный человек. У каждого, разумеется, обнаружится родинка, прядь волос или какая-нибудь другая деталь, нарушающая внешнюю симметрию. Левый глаз никогда не бывает в точности таким, как правый, да и уголки рта нахо­дятся на разной высоте, во всяком случае у большинства людей.</a:t>
            </a:r>
          </a:p>
          <a:p>
            <a:pPr marL="0" indent="0">
              <a:lnSpc>
                <a:spcPct val="80000"/>
              </a:lnSpc>
              <a:buNone/>
            </a:pPr>
            <a:r>
              <a:rPr lang="ru-RU" sz="2200" dirty="0" smtClean="0"/>
              <a:t>И все же это лишь мелкие несоответствия. Никто не усомнится, что внешне человек построен симметрично: левой руке всегда соответствует правая и обе руки совершенно одинаковы!</a:t>
            </a:r>
          </a:p>
          <a:p>
            <a:endParaRPr lang="ru-RU" dirty="0"/>
          </a:p>
        </p:txBody>
      </p:sp>
      <p:pic>
        <p:nvPicPr>
          <p:cNvPr id="4" name="Picture 13" descr="av-39"/>
          <p:cNvPicPr>
            <a:picLocks noChangeAspect="1" noChangeArrowheads="1" noCrop="1"/>
          </p:cNvPicPr>
          <p:nvPr/>
        </p:nvPicPr>
        <p:blipFill>
          <a:blip r:embed="rId2" cstate="print"/>
          <a:srcRect/>
          <a:stretch>
            <a:fillRect/>
          </a:stretch>
        </p:blipFill>
        <p:spPr>
          <a:xfrm>
            <a:off x="6156176" y="1628800"/>
            <a:ext cx="2987824" cy="3529013"/>
          </a:xfrm>
          <a:prstGeom prst="rect">
            <a:avLst/>
          </a:prstGeom>
          <a:noFill/>
        </p:spPr>
      </p:pic>
    </p:spTree>
  </p:cSld>
  <p:clrMapOvr>
    <a:masterClrMapping/>
  </p:clrMapOvr>
  <p:transition>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400" b="1" dirty="0" smtClean="0">
                <a:solidFill>
                  <a:srgbClr val="9F4AF4"/>
                </a:solidFill>
              </a:rPr>
              <a:t>Безукоризненная симметрия -              </a:t>
            </a:r>
            <a:br>
              <a:rPr lang="ru-RU" sz="4400" b="1" dirty="0" smtClean="0">
                <a:solidFill>
                  <a:srgbClr val="9F4AF4"/>
                </a:solidFill>
              </a:rPr>
            </a:br>
            <a:r>
              <a:rPr lang="ru-RU" sz="4400" b="1" dirty="0" smtClean="0">
                <a:solidFill>
                  <a:srgbClr val="9F4AF4"/>
                </a:solidFill>
              </a:rPr>
              <a:t>одежда                                            </a:t>
            </a:r>
            <a:endParaRPr lang="ru-RU" sz="4400" b="1" dirty="0">
              <a:solidFill>
                <a:srgbClr val="9F4AF4"/>
              </a:solidFill>
            </a:endParaRPr>
          </a:p>
        </p:txBody>
      </p:sp>
      <p:sp>
        <p:nvSpPr>
          <p:cNvPr id="3" name="Содержимое 2"/>
          <p:cNvSpPr>
            <a:spLocks noGrp="1"/>
          </p:cNvSpPr>
          <p:nvPr>
            <p:ph idx="1"/>
          </p:nvPr>
        </p:nvSpPr>
        <p:spPr>
          <a:xfrm>
            <a:off x="0" y="1935480"/>
            <a:ext cx="6588224" cy="4922520"/>
          </a:xfrm>
        </p:spPr>
        <p:txBody>
          <a:bodyPr>
            <a:normAutofit fontScale="47500" lnSpcReduction="20000"/>
          </a:bodyPr>
          <a:lstStyle/>
          <a:p>
            <a:pPr marL="0" indent="0">
              <a:buNone/>
            </a:pPr>
            <a:r>
              <a:rPr lang="ru-RU" sz="4700" dirty="0" smtClean="0"/>
              <a:t>И в одежде человек тоже, как правило, старается поддерживать впечатление симметричности: правый рукав соответствует левому, правая штанина — левой.</a:t>
            </a:r>
          </a:p>
          <a:p>
            <a:pPr marL="0" indent="0">
              <a:buNone/>
            </a:pPr>
            <a:r>
              <a:rPr lang="ru-RU" sz="4700" dirty="0" smtClean="0"/>
              <a:t>Пуговицы на куртке и на рубашке сидят ровно посередине, а если и отступают от нее, то на симметричные расстояния.</a:t>
            </a:r>
          </a:p>
          <a:p>
            <a:pPr marL="0" indent="0">
              <a:buNone/>
            </a:pPr>
            <a:r>
              <a:rPr lang="ru-RU" sz="4700" dirty="0" smtClean="0"/>
              <a:t>Но на фоне этой общей симметрии в мелких деталях мы умышленно допускаем асимметрию, например расчесывая воло­сы на косой пробор — слева или справа.. Или надев кольцо на безымянный палец только одной руки. </a:t>
            </a:r>
          </a:p>
          <a:p>
            <a:pPr marL="0" indent="0">
              <a:buNone/>
            </a:pPr>
            <a:r>
              <a:rPr lang="ru-RU" sz="4700" dirty="0" smtClean="0"/>
              <a:t>Полная безукоризненная симметрия выглядела бы нестерпимо скучно. Именно небольшие отклонения от нее и придают характерные, индивидуальные черты.</a:t>
            </a:r>
          </a:p>
          <a:p>
            <a:endParaRPr lang="ru-RU" dirty="0"/>
          </a:p>
        </p:txBody>
      </p:sp>
      <p:pic>
        <p:nvPicPr>
          <p:cNvPr id="1026" name="Picture 2" descr="C:\Users\Саид\Desktop\qXiYQ4YkdWU.jpg"/>
          <p:cNvPicPr>
            <a:picLocks noChangeAspect="1" noChangeArrowheads="1"/>
          </p:cNvPicPr>
          <p:nvPr/>
        </p:nvPicPr>
        <p:blipFill>
          <a:blip r:embed="rId2" cstate="print"/>
          <a:srcRect/>
          <a:stretch>
            <a:fillRect/>
          </a:stretch>
        </p:blipFill>
        <p:spPr bwMode="auto">
          <a:xfrm>
            <a:off x="6804248" y="1412776"/>
            <a:ext cx="2339752" cy="2741441"/>
          </a:xfrm>
          <a:prstGeom prst="rect">
            <a:avLst/>
          </a:prstGeom>
          <a:noFill/>
        </p:spPr>
      </p:pic>
      <p:pic>
        <p:nvPicPr>
          <p:cNvPr id="5" name="Picture 6" descr="toymart_801932_03big"/>
          <p:cNvPicPr>
            <a:picLocks noChangeAspect="1" noChangeArrowheads="1"/>
          </p:cNvPicPr>
          <p:nvPr/>
        </p:nvPicPr>
        <p:blipFill>
          <a:blip r:embed="rId3" cstate="print"/>
          <a:srcRect/>
          <a:stretch>
            <a:fillRect/>
          </a:stretch>
        </p:blipFill>
        <p:spPr>
          <a:xfrm>
            <a:off x="6840512" y="4221088"/>
            <a:ext cx="2303488" cy="2448570"/>
          </a:xfrm>
          <a:prstGeom prst="rect">
            <a:avLst/>
          </a:prstGeom>
          <a:noFill/>
        </p:spPr>
      </p:pic>
      <p:cxnSp>
        <p:nvCxnSpPr>
          <p:cNvPr id="7" name="Прямая соединительная линия 6"/>
          <p:cNvCxnSpPr>
            <a:stCxn id="5" idx="0"/>
            <a:endCxn id="1026" idx="0"/>
          </p:cNvCxnSpPr>
          <p:nvPr/>
        </p:nvCxnSpPr>
        <p:spPr>
          <a:xfrm flipH="1" flipV="1">
            <a:off x="7974124" y="1412776"/>
            <a:ext cx="18132" cy="280831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a:stCxn id="5" idx="0"/>
          </p:cNvCxnSpPr>
          <p:nvPr/>
        </p:nvCxnSpPr>
        <p:spPr>
          <a:xfrm>
            <a:off x="7992256" y="4221088"/>
            <a:ext cx="36128" cy="252028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blind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9F4AF4"/>
                </a:solidFill>
              </a:rPr>
              <a:t>Симметрия в природе</a:t>
            </a:r>
            <a:endParaRPr lang="ru-RU" b="1" dirty="0">
              <a:solidFill>
                <a:srgbClr val="9F4AF4"/>
              </a:solidFill>
            </a:endParaRPr>
          </a:p>
        </p:txBody>
      </p:sp>
      <p:sp>
        <p:nvSpPr>
          <p:cNvPr id="3" name="Содержимое 2"/>
          <p:cNvSpPr>
            <a:spLocks noGrp="1"/>
          </p:cNvSpPr>
          <p:nvPr>
            <p:ph idx="1"/>
          </p:nvPr>
        </p:nvSpPr>
        <p:spPr>
          <a:xfrm>
            <a:off x="457200" y="1935480"/>
            <a:ext cx="5698976" cy="4389120"/>
          </a:xfrm>
        </p:spPr>
        <p:txBody>
          <a:bodyPr>
            <a:normAutofit fontScale="77500" lnSpcReduction="20000"/>
          </a:bodyPr>
          <a:lstStyle/>
          <a:p>
            <a:pPr marL="0" indent="0">
              <a:buNone/>
            </a:pPr>
            <a:r>
              <a:rPr lang="ru-RU" sz="2800" b="1" dirty="0" smtClean="0"/>
              <a:t>Симметрия в природе</a:t>
            </a:r>
            <a:r>
              <a:rPr lang="ru-RU" sz="2800" dirty="0" smtClean="0"/>
              <a:t>. Симметрия широко встречается в объектах живой и неживой природы. Установлено, что в природе наиболее распространены два вида симметрии - "зеркальная" и "лучевая" (или "радиальная") симметрии. "Зеркальной" симметрией обладает бабочка, листок или жук) и часто такой вид симметрии называется "симметрией листка" или "билатеральной симметрией". К формам с лучевой симметрией относятся гриб, ромашка, сосновое дерево и часто такой вид симметрии называется "</a:t>
            </a:r>
            <a:r>
              <a:rPr lang="ru-RU" sz="2800" dirty="0" err="1" smtClean="0"/>
              <a:t>ромашко-грибной</a:t>
            </a:r>
            <a:r>
              <a:rPr lang="ru-RU" sz="2800" dirty="0" smtClean="0"/>
              <a:t>" симметрией.</a:t>
            </a:r>
          </a:p>
          <a:p>
            <a:endParaRPr lang="ru-RU" dirty="0"/>
          </a:p>
        </p:txBody>
      </p:sp>
      <p:pic>
        <p:nvPicPr>
          <p:cNvPr id="4" name="Picture 4" descr="lake_x1"/>
          <p:cNvPicPr>
            <a:picLocks noChangeAspect="1" noChangeArrowheads="1"/>
          </p:cNvPicPr>
          <p:nvPr/>
        </p:nvPicPr>
        <p:blipFill>
          <a:blip r:embed="rId2" cstate="print"/>
          <a:srcRect/>
          <a:stretch>
            <a:fillRect/>
          </a:stretch>
        </p:blipFill>
        <p:spPr>
          <a:xfrm>
            <a:off x="6012160" y="1916832"/>
            <a:ext cx="3131840" cy="2592289"/>
          </a:xfrm>
          <a:prstGeom prst="rect">
            <a:avLst/>
          </a:prstGeom>
          <a:noFill/>
        </p:spPr>
      </p:pic>
      <p:pic>
        <p:nvPicPr>
          <p:cNvPr id="5" name="Picture 2" descr="http://zabava730.narod.ru/foto7201.jpg"/>
          <p:cNvPicPr>
            <a:picLocks noChangeAspect="1" noChangeArrowheads="1"/>
          </p:cNvPicPr>
          <p:nvPr/>
        </p:nvPicPr>
        <p:blipFill>
          <a:blip r:embed="rId3" cstate="print"/>
          <a:srcRect/>
          <a:stretch>
            <a:fillRect/>
          </a:stretch>
        </p:blipFill>
        <p:spPr bwMode="auto">
          <a:xfrm>
            <a:off x="6012160" y="4581128"/>
            <a:ext cx="3131840" cy="2276872"/>
          </a:xfrm>
          <a:prstGeom prst="rect">
            <a:avLst/>
          </a:prstGeom>
          <a:noFill/>
          <a:ln w="9525">
            <a:noFill/>
            <a:miter lim="800000"/>
            <a:headEnd/>
            <a:tailEnd/>
          </a:ln>
        </p:spPr>
      </p:pic>
      <p:cxnSp>
        <p:nvCxnSpPr>
          <p:cNvPr id="9" name="Прямая соединительная линия 8"/>
          <p:cNvCxnSpPr/>
          <p:nvPr/>
        </p:nvCxnSpPr>
        <p:spPr>
          <a:xfrm>
            <a:off x="7668344" y="4653136"/>
            <a:ext cx="0" cy="216024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blind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9F4AF4"/>
                </a:solidFill>
              </a:rPr>
              <a:t>Симметрия в архитектуре</a:t>
            </a:r>
            <a:endParaRPr lang="ru-RU" b="1" dirty="0">
              <a:solidFill>
                <a:srgbClr val="9F4AF4"/>
              </a:solidFill>
            </a:endParaRPr>
          </a:p>
        </p:txBody>
      </p:sp>
      <p:sp>
        <p:nvSpPr>
          <p:cNvPr id="3" name="Содержимое 2"/>
          <p:cNvSpPr>
            <a:spLocks noGrp="1"/>
          </p:cNvSpPr>
          <p:nvPr>
            <p:ph idx="1"/>
          </p:nvPr>
        </p:nvSpPr>
        <p:spPr>
          <a:xfrm>
            <a:off x="457200" y="1935480"/>
            <a:ext cx="4690864" cy="4389120"/>
          </a:xfrm>
        </p:spPr>
        <p:txBody>
          <a:bodyPr>
            <a:normAutofit lnSpcReduction="10000"/>
          </a:bodyPr>
          <a:lstStyle/>
          <a:p>
            <a:pPr marL="0" indent="0">
              <a:buNone/>
            </a:pPr>
            <a:r>
              <a:rPr lang="ru-RU" sz="2400" dirty="0" smtClean="0"/>
              <a:t>Прекрасные образцы симметрии демонстрируют произведения архитектуры, которые сопровождают человечество на всем его историческом пути. Симметричные объекты обладают большей устойчивостью и равной функциональностью в разных направлениях. Все это привело человека к мысли о том, что, чтобы сооружение было красивым, оно должно быть симметричным</a:t>
            </a:r>
          </a:p>
          <a:p>
            <a:endParaRPr lang="ru-RU" dirty="0"/>
          </a:p>
        </p:txBody>
      </p:sp>
      <p:pic>
        <p:nvPicPr>
          <p:cNvPr id="4" name="Picture 2" descr="C:\Users\Саид\Desktop\12(18).jpg"/>
          <p:cNvPicPr>
            <a:picLocks noChangeAspect="1" noChangeArrowheads="1"/>
          </p:cNvPicPr>
          <p:nvPr/>
        </p:nvPicPr>
        <p:blipFill>
          <a:blip r:embed="rId2" cstate="print"/>
          <a:srcRect/>
          <a:stretch>
            <a:fillRect/>
          </a:stretch>
        </p:blipFill>
        <p:spPr bwMode="auto">
          <a:xfrm>
            <a:off x="5076057" y="1916832"/>
            <a:ext cx="4067944" cy="2664296"/>
          </a:xfrm>
          <a:prstGeom prst="rect">
            <a:avLst/>
          </a:prstGeom>
          <a:noFill/>
          <a:ln w="9525">
            <a:noFill/>
            <a:miter lim="800000"/>
            <a:headEnd/>
            <a:tailEnd/>
          </a:ln>
        </p:spPr>
      </p:pic>
      <p:pic>
        <p:nvPicPr>
          <p:cNvPr id="6" name="Picture 4" descr="IMG_0217"/>
          <p:cNvPicPr>
            <a:picLocks noChangeAspect="1" noChangeArrowheads="1"/>
          </p:cNvPicPr>
          <p:nvPr/>
        </p:nvPicPr>
        <p:blipFill>
          <a:blip r:embed="rId3" cstate="print"/>
          <a:srcRect/>
          <a:stretch>
            <a:fillRect/>
          </a:stretch>
        </p:blipFill>
        <p:spPr bwMode="auto">
          <a:xfrm>
            <a:off x="5076056" y="4653136"/>
            <a:ext cx="4067944" cy="2204864"/>
          </a:xfrm>
          <a:prstGeom prst="rect">
            <a:avLst/>
          </a:prstGeom>
          <a:noFill/>
          <a:ln w="9525">
            <a:noFill/>
            <a:miter lim="800000"/>
            <a:headEnd/>
            <a:tailEnd/>
          </a:ln>
        </p:spPr>
      </p:pic>
      <p:cxnSp>
        <p:nvCxnSpPr>
          <p:cNvPr id="8" name="Прямая соединительная линия 7"/>
          <p:cNvCxnSpPr>
            <a:stCxn id="4" idx="0"/>
            <a:endCxn id="4" idx="2"/>
          </p:cNvCxnSpPr>
          <p:nvPr/>
        </p:nvCxnSpPr>
        <p:spPr>
          <a:xfrm>
            <a:off x="7110029" y="1916832"/>
            <a:ext cx="0" cy="266429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a:stCxn id="6" idx="2"/>
            <a:endCxn id="6" idx="0"/>
          </p:cNvCxnSpPr>
          <p:nvPr/>
        </p:nvCxnSpPr>
        <p:spPr>
          <a:xfrm flipV="1">
            <a:off x="7110028" y="4653136"/>
            <a:ext cx="0" cy="220486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blind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lstStyle/>
          <a:p>
            <a:r>
              <a:rPr lang="ru-RU" b="1" dirty="0" smtClean="0">
                <a:solidFill>
                  <a:srgbClr val="9F4AF4"/>
                </a:solidFill>
              </a:rPr>
              <a:t>Симметрия в технике</a:t>
            </a:r>
            <a:endParaRPr lang="ru-RU" b="1" dirty="0">
              <a:solidFill>
                <a:srgbClr val="9F4AF4"/>
              </a:solidFill>
            </a:endParaRPr>
          </a:p>
        </p:txBody>
      </p:sp>
      <p:sp>
        <p:nvSpPr>
          <p:cNvPr id="3" name="Содержимое 2"/>
          <p:cNvSpPr>
            <a:spLocks noGrp="1"/>
          </p:cNvSpPr>
          <p:nvPr>
            <p:ph idx="1"/>
          </p:nvPr>
        </p:nvSpPr>
        <p:spPr>
          <a:xfrm>
            <a:off x="0" y="1556792"/>
            <a:ext cx="6084168" cy="5301208"/>
          </a:xfrm>
        </p:spPr>
        <p:txBody>
          <a:bodyPr>
            <a:noAutofit/>
          </a:bodyPr>
          <a:lstStyle/>
          <a:p>
            <a:pPr marL="0" indent="0">
              <a:buNone/>
            </a:pPr>
            <a:r>
              <a:rPr lang="ru-RU" sz="1600" dirty="0" smtClean="0"/>
              <a:t>Такие технические объекты, как самолеты, мосты, автомашины, ракеты, молотки, гайки - практически все они от мала до велика обладают той или иной симметрией. Случайно ли это? В технике красота, соразмерность механизмов часто бывает связана с их надежностью, устойчивостью в работе. Симметричная форма дирижабля, самолета, подводной лодки, автомобиля и т.д. обеспечивает хорошую обтекаемость воздухом или водой, а значит, и минимальное сопротивление движению. В технике существует своего рода постулат: наиболее целесообразные и функционально совершенные изделия являются наиболее красивыми. В подтверждение этого постулата приведем слова генерального авиаконструктора О.К. Антонова: "Мы прекрасно знаем, что красивый самолет летает хорошо, а некрасивый плохо, а то и вообще не будет летать. Это не суеверие, а совершенно материалистическое положение... конструктор может идти часто от красоты к технике, от решений эстетических к решениям техническим".</a:t>
            </a:r>
            <a:endParaRPr lang="ru-RU" sz="1600" dirty="0"/>
          </a:p>
        </p:txBody>
      </p:sp>
      <p:pic>
        <p:nvPicPr>
          <p:cNvPr id="4" name="Picture 2" descr="C:\Users\Саид\Desktop\i.jpg"/>
          <p:cNvPicPr>
            <a:picLocks noChangeAspect="1" noChangeArrowheads="1"/>
          </p:cNvPicPr>
          <p:nvPr/>
        </p:nvPicPr>
        <p:blipFill>
          <a:blip r:embed="rId2" cstate="print"/>
          <a:srcRect/>
          <a:stretch>
            <a:fillRect/>
          </a:stretch>
        </p:blipFill>
        <p:spPr bwMode="auto">
          <a:xfrm>
            <a:off x="5940151" y="1772816"/>
            <a:ext cx="3203849" cy="2736304"/>
          </a:xfrm>
          <a:prstGeom prst="rect">
            <a:avLst/>
          </a:prstGeom>
          <a:noFill/>
          <a:ln w="9525">
            <a:noFill/>
            <a:miter lim="800000"/>
            <a:headEnd/>
            <a:tailEnd/>
          </a:ln>
        </p:spPr>
      </p:pic>
      <p:pic>
        <p:nvPicPr>
          <p:cNvPr id="5" name="Picture 3" descr="C:\Users\Саид\Desktop\OtqXY3HLBgQ.jpg"/>
          <p:cNvPicPr>
            <a:picLocks noChangeAspect="1" noChangeArrowheads="1"/>
          </p:cNvPicPr>
          <p:nvPr/>
        </p:nvPicPr>
        <p:blipFill>
          <a:blip r:embed="rId3" cstate="print"/>
          <a:srcRect/>
          <a:stretch>
            <a:fillRect/>
          </a:stretch>
        </p:blipFill>
        <p:spPr bwMode="auto">
          <a:xfrm>
            <a:off x="5940152" y="4581128"/>
            <a:ext cx="3203848" cy="2276872"/>
          </a:xfrm>
          <a:prstGeom prst="rect">
            <a:avLst/>
          </a:prstGeom>
          <a:noFill/>
          <a:ln w="9525">
            <a:noFill/>
            <a:miter lim="800000"/>
            <a:headEnd/>
            <a:tailEnd/>
          </a:ln>
        </p:spPr>
      </p:pic>
      <p:cxnSp>
        <p:nvCxnSpPr>
          <p:cNvPr id="7" name="Прямая соединительная линия 6"/>
          <p:cNvCxnSpPr>
            <a:stCxn id="5" idx="0"/>
            <a:endCxn id="5" idx="2"/>
          </p:cNvCxnSpPr>
          <p:nvPr/>
        </p:nvCxnSpPr>
        <p:spPr>
          <a:xfrm>
            <a:off x="7542076" y="4581128"/>
            <a:ext cx="0" cy="227687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flipV="1">
            <a:off x="7596336" y="1916832"/>
            <a:ext cx="0" cy="223224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blind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9F4AF4"/>
                </a:solidFill>
              </a:rPr>
              <a:t>Симметрия и геометрические                 </a:t>
            </a:r>
            <a:br>
              <a:rPr lang="ru-RU" b="1" dirty="0" smtClean="0">
                <a:solidFill>
                  <a:srgbClr val="9F4AF4"/>
                </a:solidFill>
              </a:rPr>
            </a:br>
            <a:r>
              <a:rPr lang="ru-RU" b="1" dirty="0" smtClean="0">
                <a:solidFill>
                  <a:srgbClr val="9F4AF4"/>
                </a:solidFill>
              </a:rPr>
              <a:t>фигуры</a:t>
            </a:r>
            <a:endParaRPr lang="ru-RU" b="1" dirty="0">
              <a:solidFill>
                <a:srgbClr val="9F4AF4"/>
              </a:solidFill>
            </a:endParaRPr>
          </a:p>
        </p:txBody>
      </p:sp>
      <p:sp>
        <p:nvSpPr>
          <p:cNvPr id="3" name="Содержимое 2"/>
          <p:cNvSpPr>
            <a:spLocks noGrp="1"/>
          </p:cNvSpPr>
          <p:nvPr>
            <p:ph idx="1"/>
          </p:nvPr>
        </p:nvSpPr>
        <p:spPr>
          <a:xfrm>
            <a:off x="179512" y="2016224"/>
            <a:ext cx="6336704" cy="4869160"/>
          </a:xfrm>
        </p:spPr>
        <p:txBody>
          <a:bodyPr>
            <a:normAutofit fontScale="92500" lnSpcReduction="20000"/>
          </a:bodyPr>
          <a:lstStyle/>
          <a:p>
            <a:pPr marL="0" indent="0">
              <a:lnSpc>
                <a:spcPct val="90000"/>
              </a:lnSpc>
              <a:buNone/>
            </a:pPr>
            <a:r>
              <a:rPr lang="ru-RU" sz="2400" dirty="0" smtClean="0"/>
              <a:t>Порассуждаем о зеркальной симметрии. Легко установить, что каждая симметричная плоская фигура может быть с помощью зеркала совмещена сама с собой. Достойно удивления, что такие сложные фигуры, как пятиконечная звезда или равносторонний пятиугольник, тоже симметричны. Как это вытекает из числа осей, они отличаются именно высокой симметрией. И наоборот: не так просто понять, почему такая, казалось бы, правильная фигура, как косоугольный параллелограмм, несимметрична. Несимметрична и спираль.</a:t>
            </a:r>
          </a:p>
          <a:p>
            <a:pPr marL="0" indent="0">
              <a:lnSpc>
                <a:spcPct val="90000"/>
              </a:lnSpc>
              <a:buNone/>
            </a:pPr>
            <a:r>
              <a:rPr lang="ru-RU" sz="2400" dirty="0" smtClean="0"/>
              <a:t>В то время как симметричные фигуры полностью соответствуют своему отражению, несимметричные отличны от него: из спирали, закручивающейся справа налево, в зеркале получится спираль, закручивающаяся слева направо. </a:t>
            </a:r>
          </a:p>
          <a:p>
            <a:endParaRPr lang="ru-RU" dirty="0"/>
          </a:p>
        </p:txBody>
      </p:sp>
      <p:sp>
        <p:nvSpPr>
          <p:cNvPr id="4" name="AutoShape 11"/>
          <p:cNvSpPr>
            <a:spLocks noChangeArrowheads="1"/>
          </p:cNvSpPr>
          <p:nvPr/>
        </p:nvSpPr>
        <p:spPr bwMode="auto">
          <a:xfrm>
            <a:off x="6444208" y="1988840"/>
            <a:ext cx="2303462" cy="2232025"/>
          </a:xfrm>
          <a:prstGeom prst="star5">
            <a:avLst/>
          </a:prstGeom>
          <a:solidFill>
            <a:schemeClr val="accent1"/>
          </a:solidFill>
          <a:ln w="9525">
            <a:solidFill>
              <a:schemeClr val="tx1"/>
            </a:solidFill>
            <a:miter lim="800000"/>
            <a:headEnd/>
            <a:tailEnd/>
          </a:ln>
          <a:effectLst/>
        </p:spPr>
        <p:txBody>
          <a:bodyPr wrap="none" anchor="ctr"/>
          <a:lstStyle/>
          <a:p>
            <a:pPr>
              <a:defRPr/>
            </a:pPr>
            <a:endParaRPr lang="ru-RU"/>
          </a:p>
        </p:txBody>
      </p:sp>
      <p:cxnSp>
        <p:nvCxnSpPr>
          <p:cNvPr id="6" name="Прямая соединительная линия 5"/>
          <p:cNvCxnSpPr/>
          <p:nvPr/>
        </p:nvCxnSpPr>
        <p:spPr>
          <a:xfrm>
            <a:off x="7596336" y="1700808"/>
            <a:ext cx="0" cy="280831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Блок-схема: процесс 7"/>
          <p:cNvSpPr/>
          <p:nvPr/>
        </p:nvSpPr>
        <p:spPr>
          <a:xfrm>
            <a:off x="6444208" y="4797152"/>
            <a:ext cx="2304256" cy="144016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2" name="Прямая соединительная линия 11"/>
          <p:cNvCxnSpPr/>
          <p:nvPr/>
        </p:nvCxnSpPr>
        <p:spPr>
          <a:xfrm>
            <a:off x="7596336" y="4653136"/>
            <a:ext cx="0" cy="194421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blinds/>
  </p:transition>
  <p:timing>
    <p:tnLst>
      <p:par>
        <p:cTn id="1" dur="indefinite" restart="never" nodeType="tmRoot"/>
      </p:par>
    </p:tnLst>
  </p:timing>
</p:sld>
</file>

<file path=ppt/theme/theme1.xml><?xml version="1.0" encoding="utf-8"?>
<a:theme xmlns:a="http://schemas.openxmlformats.org/drawingml/2006/main" name="01">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01</Template>
  <TotalTime>1257</TotalTime>
  <Words>1012</Words>
  <Application>Microsoft Office PowerPoint</Application>
  <PresentationFormat>Экран (4:3)</PresentationFormat>
  <Paragraphs>52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01</vt:lpstr>
      <vt:lpstr>Симметрия вокруг нас</vt:lpstr>
      <vt:lpstr> Содержание </vt:lpstr>
      <vt:lpstr>Введение</vt:lpstr>
      <vt:lpstr>Человек – существо симметричное</vt:lpstr>
      <vt:lpstr>Безукоризненная симметрия -               одежда                                            </vt:lpstr>
      <vt:lpstr>Симметрия в природе</vt:lpstr>
      <vt:lpstr>Симметрия в архитектуре</vt:lpstr>
      <vt:lpstr>Симметрия в технике</vt:lpstr>
      <vt:lpstr>Симметрия и геометрические                  фигуры</vt:lpstr>
      <vt:lpstr>     Как отражает зеркало</vt:lpstr>
      <vt:lpstr>     Зеркальная симметрия</vt:lpstr>
      <vt:lpstr>Заключение</vt:lpstr>
      <vt:lpstr>Литература</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Саид</dc:creator>
  <cp:lastModifiedBy>Admin</cp:lastModifiedBy>
  <cp:revision>25</cp:revision>
  <dcterms:created xsi:type="dcterms:W3CDTF">2014-03-17T13:12:20Z</dcterms:created>
  <dcterms:modified xsi:type="dcterms:W3CDTF">2015-01-27T18:08:26Z</dcterms:modified>
</cp:coreProperties>
</file>