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9" r:id="rId2"/>
    <p:sldId id="262" r:id="rId3"/>
    <p:sldId id="256" r:id="rId4"/>
    <p:sldId id="261" r:id="rId5"/>
    <p:sldId id="263" r:id="rId6"/>
    <p:sldId id="264" r:id="rId7"/>
    <p:sldId id="265" r:id="rId8"/>
    <p:sldId id="290" r:id="rId9"/>
    <p:sldId id="266" r:id="rId10"/>
    <p:sldId id="267" r:id="rId11"/>
    <p:sldId id="258" r:id="rId12"/>
    <p:sldId id="268" r:id="rId13"/>
    <p:sldId id="269" r:id="rId14"/>
    <p:sldId id="270" r:id="rId15"/>
    <p:sldId id="271" r:id="rId16"/>
    <p:sldId id="275" r:id="rId17"/>
    <p:sldId id="276" r:id="rId18"/>
    <p:sldId id="277" r:id="rId19"/>
    <p:sldId id="278" r:id="rId20"/>
    <p:sldId id="279" r:id="rId21"/>
    <p:sldId id="280" r:id="rId22"/>
    <p:sldId id="291" r:id="rId23"/>
    <p:sldId id="281" r:id="rId24"/>
    <p:sldId id="282" r:id="rId25"/>
    <p:sldId id="273" r:id="rId26"/>
    <p:sldId id="288" r:id="rId27"/>
    <p:sldId id="286" r:id="rId28"/>
    <p:sldId id="284" r:id="rId29"/>
    <p:sldId id="289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9702" autoAdjust="0"/>
    <p:restoredTop sz="85866" autoAdjust="0"/>
  </p:normalViewPr>
  <p:slideViewPr>
    <p:cSldViewPr>
      <p:cViewPr>
        <p:scale>
          <a:sx n="100" d="100"/>
          <a:sy n="100" d="100"/>
        </p:scale>
        <p:origin x="-13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E32759-2B10-43FC-AD8A-38B1662A0409}" type="datetimeFigureOut">
              <a:rPr lang="ru-RU" smtClean="0"/>
              <a:pPr/>
              <a:t>08.05.2014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25417D-B398-4CE9-88E7-99E695B735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A18D5C-8AF6-4B09-A583-685231DE750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25417D-B398-4CE9-88E7-99E695B735F0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25417D-B398-4CE9-88E7-99E695B735F0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25417D-B398-4CE9-88E7-99E695B735F0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25417D-B398-4CE9-88E7-99E695B735F0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25417D-B398-4CE9-88E7-99E695B735F0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C63DD-935C-44A3-886A-C16BFE5FD5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B589BE-6731-4874-B72D-C136152673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2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2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A7A823-4671-463D-A298-6093E1290D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5614C6-F843-46DE-A2DE-7D2E98D2CA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30C6D6-DFC5-489B-B002-BB5F0C6EB0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47CC2A-9029-45DE-9A96-7EE963B359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8F8476-E910-4E7E-A5D6-B5F8A27E4B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C5ED79-2036-41B6-B9E5-E16DDD2EFE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D6F4C5-A4E0-44D4-A0F3-F1FC4EA0EC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0DF70A-1D78-4FA1-AB7B-58AC0455CD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2E5E3D-EA19-438D-B2B0-F0311FD06A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8486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34FC276-E52A-4254-8116-3F7E564B5C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hyperlink" Target="urokvf_1821_0001658.360_15_59.mp4" TargetMode="External"/><Relationship Id="rId5" Type="http://schemas.openxmlformats.org/officeDocument/2006/relationships/image" Target="../media/image31.jpeg"/><Relationship Id="rId4" Type="http://schemas.openxmlformats.org/officeDocument/2006/relationships/hyperlink" Target="&#1082;%20&#1091;&#1088;&#1086;&#1082;&#1091;%20&#1088;&#1072;&#1073;&#1086;&#1095;&#1080;&#1081;%20&#1083;&#1080;&#1089;&#1090;%20&#8470;2.doc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Relationship Id="rId9" Type="http://schemas.openxmlformats.org/officeDocument/2006/relationships/image" Target="../media/image4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7" Type="http://schemas.openxmlformats.org/officeDocument/2006/relationships/image" Target="../media/image47.gif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gif"/><Relationship Id="rId5" Type="http://schemas.openxmlformats.org/officeDocument/2006/relationships/image" Target="../media/image46.jpeg"/><Relationship Id="rId4" Type="http://schemas.openxmlformats.org/officeDocument/2006/relationships/image" Target="../media/image4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3.gif"/><Relationship Id="rId5" Type="http://schemas.openxmlformats.org/officeDocument/2006/relationships/image" Target="../media/image52.jpeg"/><Relationship Id="rId4" Type="http://schemas.openxmlformats.org/officeDocument/2006/relationships/hyperlink" Target="&#1052;&#1091;&#1083;&#1100;&#1090;&#1080;&#1082;&#1080;%20&#1076;&#1077;&#1090;&#1103;&#1084;%20&#1050;&#1072;&#1082;%20&#1089;&#1090;&#1072;&#1088;&#1080;&#1082;%20&#1082;&#1086;&#1088;&#1086;&#1074;&#1091;%20&#1087;&#1088;&#1086;&#1076;&#1072;&#1074;&#1072;&#1083;.webm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&#1082;%20&#1091;&#1088;&#1086;&#1082;&#1091;%20&#1088;&#1072;&#1073;&#1086;&#1095;&#1080;&#1081;%20&#1083;&#1080;&#1089;&#1090;%20&#8470;2.doc" TargetMode="Externa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5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gif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2;&#1091;&#1083;&#1100;&#1090;&#1080;&#1084;&#1077;&#1076;&#1080;&#1081;&#1085;&#1072;&#1103;%20&#1088;&#1072;&#1079;&#1088;&#1072;&#1073;&#1086;&#1090;&#1082;&#1072;%20&#1056;&#1072;&#1093;&#1080;&#1084;&#1082;&#1091;&#1083;&#1086;&#1074;&#1086;&#1081;%20&#1060;.&#1060;\DJ-ozarnik-sms-zvuchanie.mp3" TargetMode="External"/><Relationship Id="rId6" Type="http://schemas.openxmlformats.org/officeDocument/2006/relationships/image" Target="../media/image62.png"/><Relationship Id="rId5" Type="http://schemas.openxmlformats.org/officeDocument/2006/relationships/image" Target="../media/image4.gif"/><Relationship Id="rId4" Type="http://schemas.openxmlformats.org/officeDocument/2006/relationships/image" Target="../media/image6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gif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7" Type="http://schemas.openxmlformats.org/officeDocument/2006/relationships/image" Target="../media/image11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gif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&#1088;&#1072;&#1073;&#1086;&#1095;&#1080;&#1081;%20&#1083;&#1080;&#1089;&#1090;%201.doc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gif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1000167.jpg"/>
          <p:cNvPicPr>
            <a:picLocks noChangeAspect="1"/>
          </p:cNvPicPr>
          <p:nvPr/>
        </p:nvPicPr>
        <p:blipFill>
          <a:blip r:embed="rId2">
            <a:lum bright="10000"/>
          </a:blip>
          <a:stretch>
            <a:fillRect/>
          </a:stretch>
        </p:blipFill>
        <p:spPr>
          <a:xfrm>
            <a:off x="714375" y="642938"/>
            <a:ext cx="7786688" cy="55006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5" name="Рисунок 2" descr="bolshie-smajly-145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188" y="1785938"/>
            <a:ext cx="114300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076855" y="928670"/>
            <a:ext cx="6924169" cy="523220"/>
          </a:xfrm>
          <a:prstGeom prst="rect">
            <a:avLst/>
          </a:prstGeom>
        </p:spPr>
        <p:txBody>
          <a:bodyPr>
            <a:prstTxWarp prst="textDoubleWave1">
              <a:avLst/>
            </a:prstTxWarp>
            <a:spAutoFit/>
          </a:bodyPr>
          <a:lstStyle/>
          <a:p>
            <a:pPr>
              <a:defRPr/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Звучит звонок – приглашает на урок!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6"/>
          <p:cNvSpPr txBox="1">
            <a:spLocks/>
          </p:cNvSpPr>
          <p:nvPr/>
        </p:nvSpPr>
        <p:spPr>
          <a:xfrm>
            <a:off x="428596" y="428604"/>
            <a:ext cx="8258204" cy="6000771"/>
          </a:xfrm>
          <a:prstGeom prst="rect">
            <a:avLst/>
          </a:prstGeom>
        </p:spPr>
        <p:txBody>
          <a:bodyPr anchor="ctr"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ru-RU" sz="3600" b="0" i="1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36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процесс</a:t>
            </a:r>
            <a:r>
              <a:rPr kumimoji="0" lang="ru-RU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всегда симметричный: не только </a:t>
            </a:r>
            <a:r>
              <a:rPr kumimoji="0" lang="ru-RU" sz="36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родители</a:t>
            </a:r>
            <a:r>
              <a:rPr kumimoji="0" lang="ru-RU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воспитывают своих </a:t>
            </a:r>
            <a:r>
              <a:rPr kumimoji="0" lang="ru-RU" sz="36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детей</a:t>
            </a:r>
            <a:r>
              <a:rPr kumimoji="0" lang="ru-RU" sz="36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</a:t>
            </a:r>
            <a:r>
              <a:rPr kumimoji="0" lang="ru-RU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но и </a:t>
            </a:r>
            <a:r>
              <a:rPr kumimoji="0" lang="ru-RU" sz="360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дети</a:t>
            </a:r>
            <a:r>
              <a:rPr kumimoji="0" lang="ru-RU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3600" b="0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воспитывают </a:t>
            </a:r>
            <a:r>
              <a:rPr kumimoji="0" lang="ru-RU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старшее поколение.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Для родителей </a:t>
            </a:r>
            <a:r>
              <a:rPr kumimoji="0" lang="ru-RU" sz="36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воспитание</a:t>
            </a:r>
            <a:r>
              <a:rPr kumimoji="0" lang="ru-RU" sz="36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иногда важнее, чем для </a:t>
            </a:r>
            <a:r>
              <a:rPr kumimoji="0" lang="ru-RU" sz="36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детей.</a:t>
            </a:r>
          </a:p>
        </p:txBody>
      </p:sp>
      <p:pic>
        <p:nvPicPr>
          <p:cNvPr id="3" name="Рисунок 2" descr="rodit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500042"/>
            <a:ext cx="2928958" cy="128588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00496" y="857232"/>
            <a:ext cx="3786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i="1" dirty="0" smtClean="0">
                <a:solidFill>
                  <a:schemeClr val="accent2">
                    <a:lumMod val="75000"/>
                  </a:schemeClr>
                </a:solidFill>
              </a:rPr>
              <a:t>ВОСПИТАНИЕ -</a:t>
            </a:r>
            <a:endParaRPr lang="ru-RU" sz="3600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500034" y="2071679"/>
            <a:ext cx="3714779" cy="3786196"/>
          </a:xfrm>
          <a:prstGeom prst="rect">
            <a:avLst/>
          </a:prstGeom>
          <a:ln>
            <a:solidFill>
              <a:srgbClr val="0070C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  <a:scene3d>
            <a:camera prst="perspectiveHeroicExtremeRightFacing"/>
            <a:lightRig rig="threePt" dir="t"/>
          </a:scene3d>
        </p:spPr>
        <p:txBody>
          <a:bodyPr>
            <a:normAutofit fontScale="47500" lnSpcReduction="20000"/>
          </a:bodyPr>
          <a:lstStyle/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ru-RU" sz="4800" kern="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 </a:t>
            </a:r>
            <a:r>
              <a:rPr lang="ru-RU" sz="4500" kern="0" dirty="0">
                <a:solidFill>
                  <a:schemeClr val="tx2"/>
                </a:solidFill>
                <a:latin typeface="+mn-lt"/>
              </a:rPr>
              <a:t>«</a:t>
            </a:r>
            <a:r>
              <a:rPr lang="ru-RU" sz="5100" i="1" kern="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У каждого человека бывают два воспитания: одно, которое ему дают другие,  и другое  более важное, которое он дает себе сам</a:t>
            </a:r>
            <a:r>
              <a:rPr lang="ru-RU" sz="5100" i="1" kern="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».</a:t>
            </a: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None/>
              <a:defRPr/>
            </a:pPr>
            <a:endParaRPr lang="ru-RU" sz="4400" i="1" kern="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r" eaLnBrk="0" hangingPunct="0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ru-RU" sz="4400" i="1" kern="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(Э. Гибсон, английский историк</a:t>
            </a:r>
            <a:r>
              <a:rPr lang="ru-RU" sz="4400" i="1" kern="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).</a:t>
            </a:r>
            <a:endParaRPr lang="ru-RU" sz="4400" i="1" kern="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7" name="Содержимое 8" descr="1313775819_kak-pomoch-pervoklassniku-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70375" y="2071678"/>
            <a:ext cx="4230688" cy="4071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Рисунок 4" descr="i (7)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571480"/>
            <a:ext cx="1905032" cy="1143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TextBox 6"/>
          <p:cNvSpPr txBox="1">
            <a:spLocks noChangeArrowheads="1"/>
          </p:cNvSpPr>
          <p:nvPr/>
        </p:nvSpPr>
        <p:spPr bwMode="auto">
          <a:xfrm>
            <a:off x="2643174" y="928688"/>
            <a:ext cx="613050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/>
              <a:t> Объясните </a:t>
            </a:r>
            <a:r>
              <a:rPr lang="ru-RU" sz="2800"/>
              <a:t>смысл </a:t>
            </a:r>
            <a:r>
              <a:rPr lang="ru-RU" sz="2800" smtClean="0"/>
              <a:t>высказывания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i (10)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857364"/>
            <a:ext cx="5286412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 rot="20494205">
            <a:off x="3232206" y="1846241"/>
            <a:ext cx="3581378" cy="2908489"/>
          </a:xfrm>
          <a:prstGeom prst="rect">
            <a:avLst/>
          </a:prstGeom>
          <a:scene3d>
            <a:camera prst="perspectiveRelaxed"/>
            <a:lightRig rig="threePt" dir="t"/>
          </a:scene3d>
        </p:spPr>
        <p:txBody>
          <a:bodyPr wrap="square">
            <a:spAutoFit/>
          </a:bodyPr>
          <a:lstStyle/>
          <a:p>
            <a:r>
              <a:rPr lang="ru-RU" dirty="0" smtClean="0">
                <a:latin typeface="Calibri" pitchFamily="34" charset="0"/>
              </a:rPr>
              <a:t> </a:t>
            </a:r>
            <a:r>
              <a:rPr lang="ru-RU" sz="1100" dirty="0" smtClean="0">
                <a:latin typeface="Calibri" pitchFamily="34" charset="0"/>
              </a:rPr>
              <a:t>Давно… Очень давно жил  человек. Был он очень бедный.  Было у него всего одно желание, разбогатеть. Надоело ему жить в нищете. Отправился он в поисках счастья. Встретил он на своем пути одного мудреца  и рассказал о своей мечте.   Мудрец  сказал ему, я укажу тебе путь к счастью, у тебя там будет все: и дом и пища, все что ты захочешь. И заметь, всего в достатке ничего не надо делать. Но есть одно условие: там нельзя разговаривать, все время нужно молчать,  Бедняк согласился. Можно помолчать, главное он будет богатым. Как сказал мудрец, так и вышло. Бедняк  жил как в сказке ел пил, ничего ни делал. И так прошло много времени, ему надоело молчать. Его уже ничего не радовало, ни красивый дом, ни чудесный сад. Он ничего вокруг себя не замечал. Теперь у него появилась другая мечта... Больше всего ему хотелось….</a:t>
            </a:r>
            <a:endParaRPr lang="ru-RU" sz="1100" dirty="0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7224" y="857232"/>
            <a:ext cx="1026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Притча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929322" y="5500702"/>
            <a:ext cx="2299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О  чем это притча?</a:t>
            </a:r>
            <a:endParaRPr lang="ru-RU" dirty="0"/>
          </a:p>
        </p:txBody>
      </p:sp>
      <p:pic>
        <p:nvPicPr>
          <p:cNvPr id="8" name="Рисунок 7" descr="f4747c40d0cf841f0ba4d9f5de2f1c09_original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285728"/>
            <a:ext cx="2214578" cy="2000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571480"/>
            <a:ext cx="8001056" cy="1143000"/>
          </a:xfrm>
        </p:spPr>
        <p:txBody>
          <a:bodyPr/>
          <a:lstStyle/>
          <a:p>
            <a:r>
              <a:rPr lang="ru-RU" sz="5400" dirty="0" smtClean="0">
                <a:latin typeface="Arial" pitchFamily="34" charset="0"/>
                <a:cs typeface="Arial" pitchFamily="34" charset="0"/>
              </a:rPr>
              <a:t>Общение</a:t>
            </a:r>
            <a:endParaRPr lang="ru-RU" sz="5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6" descr="Картинка 41 из 35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036806"/>
            <a:ext cx="7429552" cy="37496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533400"/>
            <a:ext cx="6900882" cy="1143000"/>
          </a:xfrm>
        </p:spPr>
        <p:txBody>
          <a:bodyPr/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 Цели и задачи урока: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1538" y="2357430"/>
            <a:ext cx="728667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000" b="1" smtClean="0">
                <a:solidFill>
                  <a:srgbClr val="FF0000"/>
                </a:solidFill>
              </a:rPr>
              <a:t>Цели  </a:t>
            </a:r>
            <a:r>
              <a:rPr lang="ru-RU" sz="2000" b="1" dirty="0" smtClean="0">
                <a:solidFill>
                  <a:srgbClr val="FF0000"/>
                </a:solidFill>
              </a:rPr>
              <a:t>урока</a:t>
            </a:r>
            <a:r>
              <a:rPr lang="ru-RU" sz="2000" dirty="0" smtClean="0">
                <a:solidFill>
                  <a:srgbClr val="FF0000"/>
                </a:solidFill>
              </a:rPr>
              <a:t>: </a:t>
            </a:r>
            <a:r>
              <a:rPr lang="ru-RU" sz="2000" b="1" dirty="0" smtClean="0">
                <a:solidFill>
                  <a:schemeClr val="tx2"/>
                </a:solidFill>
              </a:rPr>
              <a:t>познакомиться с  понятием общение, изучить структуру общения.   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Задачи урока:</a:t>
            </a:r>
            <a:endParaRPr lang="ru-RU" sz="2000" b="1" dirty="0">
              <a:solidFill>
                <a:srgbClr val="FF0000"/>
              </a:solidFill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tx2"/>
                </a:solidFill>
              </a:rPr>
              <a:t>рассмотреть    виды, формы, способы общения;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tx2"/>
                </a:solidFill>
              </a:rPr>
              <a:t>научиться извлекать и преобразовывать информацию;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b="1" dirty="0">
                <a:solidFill>
                  <a:schemeClr val="tx2"/>
                </a:solidFill>
              </a:rPr>
              <a:t> </a:t>
            </a:r>
            <a:r>
              <a:rPr lang="ru-RU" sz="2000" b="1" dirty="0" smtClean="0">
                <a:solidFill>
                  <a:schemeClr val="tx2"/>
                </a:solidFill>
              </a:rPr>
              <a:t>активно работать в группе;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b="1" dirty="0">
                <a:solidFill>
                  <a:schemeClr val="tx2"/>
                </a:solidFill>
              </a:rPr>
              <a:t> </a:t>
            </a:r>
            <a:r>
              <a:rPr lang="ru-RU" sz="2000" b="1" dirty="0" smtClean="0">
                <a:solidFill>
                  <a:schemeClr val="tx2"/>
                </a:solidFill>
              </a:rPr>
              <a:t>анализировать свое отношение к уроку, </a:t>
            </a:r>
          </a:p>
          <a:p>
            <a:pPr marL="342900" indent="-342900"/>
            <a:r>
              <a:rPr lang="ru-RU" sz="2000" b="1" dirty="0" smtClean="0">
                <a:solidFill>
                  <a:schemeClr val="tx2"/>
                </a:solidFill>
              </a:rPr>
              <a:t>     дать оценку другим.</a:t>
            </a:r>
          </a:p>
          <a:p>
            <a:endParaRPr lang="ru-RU" dirty="0"/>
          </a:p>
        </p:txBody>
      </p:sp>
      <p:pic>
        <p:nvPicPr>
          <p:cNvPr id="4" name="Рисунок 3" descr="i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5140" y="4143380"/>
            <a:ext cx="1719266" cy="1643064"/>
          </a:xfrm>
          <a:prstGeom prst="rect">
            <a:avLst/>
          </a:prstGeom>
        </p:spPr>
      </p:pic>
      <p:pic>
        <p:nvPicPr>
          <p:cNvPr id="6" name="Рисунок 5" descr="i (1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428604"/>
            <a:ext cx="1785950" cy="1428750"/>
          </a:xfrm>
          <a:prstGeom prst="rect">
            <a:avLst/>
          </a:prstGeom>
        </p:spPr>
      </p:pic>
      <p:pic>
        <p:nvPicPr>
          <p:cNvPr id="7" name="Рисунок 6" descr="i (1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6644" y="785794"/>
            <a:ext cx="1345293" cy="857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             План урока.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928802"/>
            <a:ext cx="7848600" cy="4144963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sz="2400" dirty="0" smtClean="0"/>
              <a:t>Понятие  общения.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Виды и формы общения.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Способы общения.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Роль общения в нашей жизни.</a:t>
            </a:r>
          </a:p>
          <a:p>
            <a:pPr marL="514350" indent="-514350">
              <a:buNone/>
            </a:pPr>
            <a:r>
              <a:rPr lang="ru-RU" sz="2400" dirty="0" smtClean="0"/>
              <a:t>5.   Правила общения.</a:t>
            </a:r>
            <a:endParaRPr lang="ru-RU" sz="2400" dirty="0"/>
          </a:p>
        </p:txBody>
      </p:sp>
      <p:pic>
        <p:nvPicPr>
          <p:cNvPr id="5" name="Рисунок 4" descr="i (29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500042"/>
            <a:ext cx="2857520" cy="1428750"/>
          </a:xfrm>
          <a:prstGeom prst="rect">
            <a:avLst/>
          </a:prstGeom>
        </p:spPr>
      </p:pic>
      <p:pic>
        <p:nvPicPr>
          <p:cNvPr id="9" name="Рисунок 6" descr="children_0133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4214818"/>
            <a:ext cx="381000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posledn_3.jpg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5008" y="2000240"/>
            <a:ext cx="2928926" cy="3843334"/>
          </a:xfrm>
          <a:prstGeom prst="rect">
            <a:avLst/>
          </a:prstGeom>
        </p:spPr>
      </p:pic>
      <p:sp>
        <p:nvSpPr>
          <p:cNvPr id="8" name="TextBox 7">
            <a:hlinkClick r:id="rId6" action="ppaction://hlinkfile"/>
          </p:cNvPr>
          <p:cNvSpPr txBox="1"/>
          <p:nvPr/>
        </p:nvSpPr>
        <p:spPr>
          <a:xfrm>
            <a:off x="5429256" y="6488668"/>
            <a:ext cx="2206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b="1" i="1" u="sng" dirty="0" smtClean="0">
                <a:solidFill>
                  <a:schemeClr val="tx2"/>
                </a:solidFill>
                <a:hlinkClick r:id="rId6" action="ppaction://hlinkfile"/>
              </a:rPr>
              <a:t>Видеофрагмент</a:t>
            </a:r>
            <a:endParaRPr lang="ru-RU" b="1" i="1" u="sng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643570" y="2500306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929190" y="2928934"/>
            <a:ext cx="3571900" cy="954107"/>
          </a:xfrm>
          <a:prstGeom prst="rect">
            <a:avLst/>
          </a:prstGeom>
          <a:scene3d>
            <a:camera prst="isometricOffAxis1Right"/>
            <a:lightRig rig="threePt" dir="t"/>
          </a:scene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 smtClean="0"/>
              <a:t>объясните смысл этого символа.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785786" y="714356"/>
            <a:ext cx="7715304" cy="83099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 Общение – это социально- психологический процесс взаимодействия двух и более людей.</a:t>
            </a:r>
            <a:endParaRPr lang="ru-RU" sz="2400" dirty="0"/>
          </a:p>
        </p:txBody>
      </p:sp>
      <p:pic>
        <p:nvPicPr>
          <p:cNvPr id="11" name="Рисунок 10" descr="8-3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2214554"/>
            <a:ext cx="3429024" cy="33575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533400"/>
            <a:ext cx="6972320" cy="1143000"/>
          </a:xfrm>
        </p:spPr>
        <p:txBody>
          <a:bodyPr/>
          <a:lstStyle/>
          <a:p>
            <a:pPr algn="l"/>
            <a:r>
              <a:rPr lang="ru-RU" dirty="0" smtClean="0"/>
              <a:t>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Составьте схему «Виды общения».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0011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571472" y="500042"/>
            <a:ext cx="1428760" cy="1428760"/>
          </a:xfrm>
        </p:spPr>
      </p:pic>
      <p:sp>
        <p:nvSpPr>
          <p:cNvPr id="5" name="Прямоугольник 4"/>
          <p:cNvSpPr/>
          <p:nvPr/>
        </p:nvSpPr>
        <p:spPr>
          <a:xfrm>
            <a:off x="2500298" y="2143116"/>
            <a:ext cx="4500594" cy="57150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 ВИДЫ ОБЩЕНИЯ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 rot="6453269">
            <a:off x="2177781" y="3053860"/>
            <a:ext cx="766902" cy="484632"/>
          </a:xfrm>
          <a:prstGeom prst="rightArrow">
            <a:avLst/>
          </a:prstGeom>
          <a:ln>
            <a:solidFill>
              <a:srgbClr val="0070C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20459267">
            <a:off x="6401118" y="2906164"/>
            <a:ext cx="428628" cy="775373"/>
          </a:xfrm>
          <a:prstGeom prst="downArrow">
            <a:avLst>
              <a:gd name="adj1" fmla="val 59048"/>
              <a:gd name="adj2" fmla="val 5000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71538" y="3786190"/>
            <a:ext cx="2857520" cy="35719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РЕЧЕВО</a:t>
            </a:r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 rot="10800000" flipH="1" flipV="1">
            <a:off x="5643570" y="3786190"/>
            <a:ext cx="2357454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НЕРЕЧЕВОЕ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Рисунок 14" descr="81_1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3429000"/>
            <a:ext cx="1428760" cy="1500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Прямая со стрелкой 22"/>
          <p:cNvCxnSpPr/>
          <p:nvPr/>
        </p:nvCxnSpPr>
        <p:spPr>
          <a:xfrm rot="5400000">
            <a:off x="6357950" y="4572008"/>
            <a:ext cx="714380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>
            <a:off x="2072067" y="4571611"/>
            <a:ext cx="714380" cy="794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428728" y="5000636"/>
            <a:ext cx="1928826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ВЕРБАЛЬНОЕ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857884" y="5000636"/>
            <a:ext cx="2071701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НЕВЕРБАЛЬНОЕ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29" grpId="0" animBg="1"/>
      <p:bldP spid="3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Невербальные </a:t>
            </a:r>
            <a:r>
              <a:rPr lang="ru-RU" sz="3600" smtClean="0">
                <a:latin typeface="Arial" pitchFamily="34" charset="0"/>
                <a:cs typeface="Arial" pitchFamily="34" charset="0"/>
              </a:rPr>
              <a:t>средства общения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357290" y="24288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214414" y="242886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	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14348" y="2357430"/>
            <a:ext cx="2024593" cy="34778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Внешний облик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3500430" y="2357430"/>
            <a:ext cx="2159567" cy="350865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Голос, тембр,</a:t>
            </a:r>
          </a:p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громкость, темп, </a:t>
            </a:r>
          </a:p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интонация.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pic>
        <p:nvPicPr>
          <p:cNvPr id="10" name="Picture 20" descr="C:\Documents and Settings\lysenko\Рабочий стол\cry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3857628"/>
            <a:ext cx="1381125" cy="1087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http://im3-tub.yandex.net/i?id=14677649&amp;tov=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2857496"/>
            <a:ext cx="75247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2" descr="http://im2-tub.yandex.net/i?id=11196984&amp;tov=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7356" y="3643314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8" descr="http://im6-tub.yandex.net/i?id=46952493&amp;tov=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57290" y="4643446"/>
            <a:ext cx="7810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6429388" y="2357430"/>
            <a:ext cx="2000264" cy="34778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Мимика,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жесты, взгляд.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5" name="Picture 26" descr="http://im0-tub.yandex.net/i?id=48657063&amp;tov=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72264" y="3429000"/>
            <a:ext cx="8286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4" descr="http://im2-tub.yandex.net/i?id=59031655&amp;tov=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643834" y="4857760"/>
            <a:ext cx="771525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2" descr="http://im7-tub.yandex.net/i?id=46803258&amp;tov=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572264" y="4857760"/>
            <a:ext cx="86677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6" descr="http://im4-tub.yandex.net/i?id=5166216&amp;tov=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500958" y="3500438"/>
            <a:ext cx="942975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533400"/>
            <a:ext cx="6758006" cy="1143000"/>
          </a:xfrm>
        </p:spPr>
        <p:txBody>
          <a:bodyPr/>
          <a:lstStyle/>
          <a:p>
            <a:r>
              <a:rPr lang="ru-RU" dirty="0" smtClean="0"/>
              <a:t> Ура! Физкультминутка!</a:t>
            </a:r>
            <a:endParaRPr lang="ru-RU" dirty="0"/>
          </a:p>
        </p:txBody>
      </p:sp>
      <p:pic>
        <p:nvPicPr>
          <p:cNvPr id="3" name="Рисунок 2" descr="i (2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571480"/>
            <a:ext cx="1790700" cy="1214446"/>
          </a:xfrm>
          <a:prstGeom prst="rect">
            <a:avLst/>
          </a:prstGeom>
        </p:spPr>
      </p:pic>
      <p:pic>
        <p:nvPicPr>
          <p:cNvPr id="4" name="Рисунок 3" descr="muz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3702" y="2143116"/>
            <a:ext cx="1481140" cy="1214446"/>
          </a:xfrm>
          <a:prstGeom prst="rect">
            <a:avLst/>
          </a:prstGeom>
        </p:spPr>
      </p:pic>
      <p:pic>
        <p:nvPicPr>
          <p:cNvPr id="6" name="Рисунок 5" descr="holm01613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538" y="2214554"/>
            <a:ext cx="1785950" cy="1314453"/>
          </a:xfrm>
          <a:prstGeom prst="rect">
            <a:avLst/>
          </a:prstGeom>
        </p:spPr>
      </p:pic>
      <p:pic>
        <p:nvPicPr>
          <p:cNvPr id="7" name="Рисунок 6" descr="i (22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8662" y="3929066"/>
            <a:ext cx="1714500" cy="1428750"/>
          </a:xfrm>
          <a:prstGeom prst="rect">
            <a:avLst/>
          </a:prstGeom>
        </p:spPr>
      </p:pic>
      <p:pic>
        <p:nvPicPr>
          <p:cNvPr id="8" name="Рисунок 7" descr="smailiki-44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15140" y="4071942"/>
            <a:ext cx="1428748" cy="1428748"/>
          </a:xfrm>
          <a:prstGeom prst="rect">
            <a:avLst/>
          </a:prstGeom>
        </p:spPr>
      </p:pic>
      <p:pic>
        <p:nvPicPr>
          <p:cNvPr id="9" name="Рисунок 8" descr="2901621-8364799b4540c388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57620" y="2571744"/>
            <a:ext cx="1809750" cy="20193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5" name="Рисунок 2" descr="f4b7e6e8bfe7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500042"/>
            <a:ext cx="8072494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 rot="19742400">
            <a:off x="2529691" y="829224"/>
            <a:ext cx="843677" cy="1015663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 smtClean="0">
                <a:solidFill>
                  <a:srgbClr val="0070C0"/>
                </a:solidFill>
                <a:latin typeface="+mn-lt"/>
              </a:rPr>
              <a:t>В</a:t>
            </a:r>
            <a:endParaRPr lang="ru-RU" sz="60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077" name="TextBox 9"/>
          <p:cNvSpPr txBox="1">
            <a:spLocks noChangeArrowheads="1"/>
          </p:cNvSpPr>
          <p:nvPr/>
        </p:nvSpPr>
        <p:spPr bwMode="auto">
          <a:xfrm rot="-1510203">
            <a:off x="3544659" y="434198"/>
            <a:ext cx="798513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 anchorCtr="1">
            <a:spAutoFit/>
          </a:bodyPr>
          <a:lstStyle/>
          <a:p>
            <a:r>
              <a:rPr lang="ru-RU" sz="6600" dirty="0">
                <a:solidFill>
                  <a:srgbClr val="0070C0"/>
                </a:solidFill>
                <a:latin typeface="Calibri" pitchFamily="34" charset="0"/>
              </a:rPr>
              <a:t>С</a:t>
            </a:r>
          </a:p>
        </p:txBody>
      </p:sp>
      <p:sp>
        <p:nvSpPr>
          <p:cNvPr id="3078" name="TextBox 10"/>
          <p:cNvSpPr txBox="1">
            <a:spLocks noChangeArrowheads="1"/>
          </p:cNvSpPr>
          <p:nvPr/>
        </p:nvSpPr>
        <p:spPr bwMode="auto">
          <a:xfrm>
            <a:off x="5000628" y="428604"/>
            <a:ext cx="65246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6600" dirty="0">
                <a:solidFill>
                  <a:srgbClr val="0070C0"/>
                </a:solidFill>
                <a:latin typeface="Calibri" pitchFamily="34" charset="0"/>
              </a:rPr>
              <a:t>Е</a:t>
            </a:r>
          </a:p>
        </p:txBody>
      </p:sp>
      <p:sp>
        <p:nvSpPr>
          <p:cNvPr id="3079" name="TextBox 13"/>
          <p:cNvSpPr txBox="1">
            <a:spLocks noChangeArrowheads="1"/>
          </p:cNvSpPr>
          <p:nvPr/>
        </p:nvSpPr>
        <p:spPr bwMode="auto">
          <a:xfrm rot="1477751">
            <a:off x="6069832" y="589847"/>
            <a:ext cx="615084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6600" dirty="0">
                <a:solidFill>
                  <a:srgbClr val="0070C0"/>
                </a:solidFill>
                <a:latin typeface="Calibri" pitchFamily="34" charset="0"/>
              </a:rPr>
              <a:t>М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1472" y="4500570"/>
            <a:ext cx="8072494" cy="1500198"/>
          </a:xfrm>
          <a:prstGeom prst="rect">
            <a:avLst/>
          </a:prstGeom>
          <a:noFill/>
        </p:spPr>
        <p:txBody>
          <a:bodyPr>
            <a:prstTxWarp prst="textWave2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dirty="0">
                <a:solidFill>
                  <a:srgbClr val="0070C0"/>
                </a:solidFill>
                <a:latin typeface="+mn-lt"/>
              </a:rPr>
              <a:t>Добрый день!</a:t>
            </a:r>
            <a:endParaRPr lang="ru-RU" sz="8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642918"/>
            <a:ext cx="5972220" cy="1143000"/>
          </a:xfrm>
        </p:spPr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Формы общения</a:t>
            </a:r>
            <a:endParaRPr lang="ru-RU" dirty="0"/>
          </a:p>
        </p:txBody>
      </p:sp>
      <p:pic>
        <p:nvPicPr>
          <p:cNvPr id="3" name="Рисунок 3" descr="i (11)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571480"/>
            <a:ext cx="235745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4" y="2571744"/>
          <a:ext cx="8143931" cy="143256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000132"/>
                <a:gridCol w="1488291"/>
                <a:gridCol w="1432729"/>
                <a:gridCol w="1281915"/>
                <a:gridCol w="1756292"/>
                <a:gridCol w="118457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Формы</a:t>
                      </a:r>
                    </a:p>
                    <a:p>
                      <a:endParaRPr lang="ru-RU" sz="1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Повседневное</a:t>
                      </a:r>
                    </a:p>
                    <a:p>
                      <a:r>
                        <a:rPr lang="ru-RU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 (бытовое)</a:t>
                      </a:r>
                      <a:endParaRPr lang="ru-RU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Убеждающее</a:t>
                      </a:r>
                      <a:endParaRPr lang="ru-RU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Ритуальное</a:t>
                      </a:r>
                      <a:endParaRPr lang="ru-RU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Межкультурное</a:t>
                      </a:r>
                    </a:p>
                    <a:p>
                      <a:r>
                        <a:rPr lang="ru-RU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(межэтническое)</a:t>
                      </a:r>
                      <a:endParaRPr lang="ru-RU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Служебное</a:t>
                      </a:r>
                    </a:p>
                    <a:p>
                      <a:r>
                        <a:rPr lang="ru-RU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(</a:t>
                      </a:r>
                      <a:r>
                        <a:rPr lang="ru-RU" sz="14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деловое)</a:t>
                      </a:r>
                      <a:endParaRPr lang="ru-RU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Пример</a:t>
                      </a:r>
                      <a:endParaRPr lang="ru-RU" sz="1400" b="1" dirty="0"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857356" y="2000241"/>
            <a:ext cx="5286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СОСТАВЬТЕ  И ЗАПОЛНИТЕ ТАБЛИЦУ.</a:t>
            </a:r>
          </a:p>
          <a:p>
            <a:endParaRPr lang="ru-RU" dirty="0"/>
          </a:p>
        </p:txBody>
      </p:sp>
      <p:pic>
        <p:nvPicPr>
          <p:cNvPr id="8" name="Рисунок 7" descr="0011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86512" y="4357694"/>
            <a:ext cx="1928826" cy="10715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Давайте пообщаемся в группе.</a:t>
            </a:r>
            <a:endParaRPr lang="ru-RU" dirty="0"/>
          </a:p>
        </p:txBody>
      </p:sp>
      <p:pic>
        <p:nvPicPr>
          <p:cNvPr id="4" name="Рисунок 3" descr="i (29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2071678"/>
            <a:ext cx="6429420" cy="36433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00364" y="3429000"/>
            <a:ext cx="26913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привести примеры 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форм общения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Ура! Мультики!</a:t>
            </a:r>
            <a:endParaRPr lang="ru-RU" dirty="0"/>
          </a:p>
        </p:txBody>
      </p:sp>
      <p:pic>
        <p:nvPicPr>
          <p:cNvPr id="8" name="Рисунок 7" descr="562-135842858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678" y="2428868"/>
            <a:ext cx="4832080" cy="2714644"/>
          </a:xfrm>
          <a:prstGeom prst="rect">
            <a:avLst/>
          </a:prstGeom>
        </p:spPr>
      </p:pic>
      <p:pic>
        <p:nvPicPr>
          <p:cNvPr id="9" name="Рисунок 8" descr="12025_full_a85f7eedd2f7bcdb18aa97f4732bff70_2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76" y="2285992"/>
            <a:ext cx="1643074" cy="242889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429125" y="3071810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action="ppaction://hlinkfile"/>
              </a:rPr>
              <a:t>Как старик корову продавал</a:t>
            </a:r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action="ppaction://hlinkfile"/>
              </a:rPr>
              <a:t>.</a:t>
            </a:r>
            <a:endParaRPr lang="ru-RU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Рисунок 10" descr="i (21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2264" y="642918"/>
            <a:ext cx="1714500" cy="1214446"/>
          </a:xfrm>
          <a:prstGeom prst="rect">
            <a:avLst/>
          </a:prstGeom>
        </p:spPr>
      </p:pic>
      <p:pic>
        <p:nvPicPr>
          <p:cNvPr id="12" name="Рисунок 11" descr="e18a5a787c1517daf52d3ecf1e92bc691d9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5786" y="571480"/>
            <a:ext cx="1428760" cy="10715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Роль общения в межличностных отношениях.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>
            <a:hlinkClick r:id="rId2" action="ppaction://hlinkfile"/>
          </p:cNvPr>
          <p:cNvSpPr/>
          <p:nvPr/>
        </p:nvSpPr>
        <p:spPr>
          <a:xfrm>
            <a:off x="928662" y="2071678"/>
            <a:ext cx="7429552" cy="535531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609600" indent="-609600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1.Через общение человек получает знания об окружающем мире.</a:t>
            </a:r>
          </a:p>
          <a:p>
            <a:pPr marL="609600" indent="-609600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2786058"/>
            <a:ext cx="7429552" cy="7571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609600" indent="-609600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2.С помощью общения происходит передача опыта, усвоение культурных и нравственных ценностей выработанных человечеством.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3786190"/>
            <a:ext cx="7500990" cy="7571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609600" indent="-609600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Благодаря общению, люди учатся оценивать проступки и отношения, усваивают правила поведения, применяют их на практике.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4786322"/>
            <a:ext cx="7429552" cy="7571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609600" indent="-609600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4.В общении не только проявляются, но и формируются важнейшие качества человека (принципиальность, отзывчивость, честность, доброта и др.).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7115196" cy="1143000"/>
          </a:xfrm>
        </p:spPr>
        <p:txBody>
          <a:bodyPr/>
          <a:lstStyle/>
          <a:p>
            <a:pPr algn="l"/>
            <a:r>
              <a:rPr lang="ru-RU" dirty="0" smtClean="0"/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Как правильно общаться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i (6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3702" y="571480"/>
            <a:ext cx="1905000" cy="1214446"/>
          </a:xfrm>
          <a:prstGeom prst="rect">
            <a:avLst/>
          </a:prstGeom>
        </p:spPr>
      </p:pic>
      <p:pic>
        <p:nvPicPr>
          <p:cNvPr id="6" name="Рисунок 5" descr="i (28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36" y="3714752"/>
            <a:ext cx="1447800" cy="1428750"/>
          </a:xfrm>
          <a:prstGeom prst="rect">
            <a:avLst/>
          </a:prstGeom>
        </p:spPr>
      </p:pic>
      <p:pic>
        <p:nvPicPr>
          <p:cNvPr id="7" name="Рисунок 6" descr="10602300_Y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48" y="2000240"/>
            <a:ext cx="7858180" cy="40005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14480" y="2428868"/>
            <a:ext cx="4429156" cy="1815882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ru-RU" sz="1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Составьте памятку будущим  школьникам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 Как правильно общаться».</a:t>
            </a:r>
            <a:endParaRPr lang="ru-RU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i (28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3702" y="2143116"/>
            <a:ext cx="14478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Подведем итог урока.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521937684071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42910" y="1637005"/>
            <a:ext cx="3643338" cy="4078011"/>
          </a:xfrm>
          <a:prstGeom prst="rect">
            <a:avLst/>
          </a:prstGeom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250813"/>
          </a:xfrm>
        </p:spPr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Сегодня на уроке…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4645025" y="1785926"/>
            <a:ext cx="4041775" cy="4340237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Я узнал(а)…</a:t>
            </a:r>
          </a:p>
          <a:p>
            <a:r>
              <a:rPr lang="ru-RU" dirty="0" smtClean="0"/>
              <a:t>Я понял(а)…</a:t>
            </a:r>
          </a:p>
          <a:p>
            <a:r>
              <a:rPr lang="ru-RU" dirty="0" smtClean="0"/>
              <a:t>Я научился(научилась)…</a:t>
            </a:r>
          </a:p>
          <a:p>
            <a:r>
              <a:rPr lang="ru-RU" dirty="0" smtClean="0"/>
              <a:t>Мне было интересно…</a:t>
            </a:r>
          </a:p>
          <a:p>
            <a:r>
              <a:rPr lang="ru-RU" dirty="0" smtClean="0"/>
              <a:t>Урок дал мне для жизни…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16)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3571876"/>
            <a:ext cx="342902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142976" y="2000240"/>
            <a:ext cx="7286676" cy="10772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/>
              <a:t>Параграф 8, написать эссе </a:t>
            </a:r>
            <a:r>
              <a:rPr lang="ru-RU" sz="3200" i="1" u="sng" dirty="0" smtClean="0"/>
              <a:t>«Роль общения в жизни человека»</a:t>
            </a:r>
            <a:endParaRPr lang="ru-RU" sz="3200" i="1" u="sng" dirty="0"/>
          </a:p>
        </p:txBody>
      </p:sp>
      <p:pic>
        <p:nvPicPr>
          <p:cNvPr id="4" name="Рисунок 3" descr="i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500042"/>
            <a:ext cx="1571636" cy="1357322"/>
          </a:xfrm>
          <a:prstGeom prst="rect">
            <a:avLst/>
          </a:prstGeom>
        </p:spPr>
      </p:pic>
      <p:pic>
        <p:nvPicPr>
          <p:cNvPr id="5" name="Рисунок 4" descr="i (7)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642918"/>
            <a:ext cx="1905032" cy="1143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286116" y="1000108"/>
            <a:ext cx="35291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tx2"/>
                </a:solidFill>
              </a:rPr>
              <a:t>А что на дом?</a:t>
            </a:r>
            <a:endParaRPr lang="ru-RU" sz="4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Рефлексия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3002818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2071678"/>
            <a:ext cx="6191250" cy="1714512"/>
          </a:xfrm>
        </p:spPr>
      </p:pic>
      <p:pic>
        <p:nvPicPr>
          <p:cNvPr id="5" name="Рисунок 4" descr="funny-emoticon-faces-for-text-601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264" y="642918"/>
            <a:ext cx="2071702" cy="1214446"/>
          </a:xfrm>
          <a:prstGeom prst="rect">
            <a:avLst/>
          </a:prstGeom>
        </p:spPr>
      </p:pic>
      <p:pic>
        <p:nvPicPr>
          <p:cNvPr id="6" name="Рисунок 5" descr="5370952-882031-emoticon-showing-thumb-up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857224" y="571480"/>
            <a:ext cx="1785950" cy="121444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00100" y="4071942"/>
            <a:ext cx="7350987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Твое отношение к уроку (нарисовать смайлику улыбку).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1.Отличный интересный, заставляющий работать - </a:t>
            </a:r>
            <a:r>
              <a:rPr lang="ru-RU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улыбка.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2. Обычный, нормальный 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полоска.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3.Скучный, работа без интереса -  </a:t>
            </a:r>
            <a:r>
              <a:rPr lang="ru-RU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опущенные уголки губ.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72758227_64565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4414" y="2214554"/>
            <a:ext cx="7000924" cy="3571900"/>
          </a:xfrm>
          <a:prstGeom prst="rect">
            <a:avLst/>
          </a:prstGeom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Вот и все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3" name="Рисунок 2" descr="bolshie-smajly-145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85852" y="571480"/>
            <a:ext cx="114300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2" descr="bolshie-smajly-145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43702" y="714356"/>
            <a:ext cx="114300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DJ-ozarnik-sms-zvuchanie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2143108" y="257174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1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14-014-Spasibo-za-rabotu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41474"/>
            <a:ext cx="8286808" cy="57592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71802" y="5286388"/>
            <a:ext cx="2924134" cy="769441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/>
            </a:prstTxWarp>
            <a:spAutoFit/>
          </a:bodyPr>
          <a:lstStyle/>
          <a:p>
            <a:r>
              <a:rPr lang="ru-RU" dirty="0" smtClean="0"/>
              <a:t> </a:t>
            </a:r>
            <a:r>
              <a:rPr lang="ru-RU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Молодцы</a:t>
            </a:r>
            <a:endParaRPr lang="ru-RU" sz="4400" dirty="0">
              <a:solidFill>
                <a:srgbClr val="FFC000"/>
              </a:solidFill>
            </a:endParaRPr>
          </a:p>
        </p:txBody>
      </p:sp>
      <p:pic>
        <p:nvPicPr>
          <p:cNvPr id="6" name="Picture 4" descr="AG00373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571480"/>
            <a:ext cx="18573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 idx="4294967295"/>
          </p:nvPr>
        </p:nvSpPr>
        <p:spPr>
          <a:xfrm>
            <a:off x="1371600" y="1643063"/>
            <a:ext cx="7772400" cy="1470025"/>
          </a:xfrm>
        </p:spPr>
        <p:txBody>
          <a:bodyPr/>
          <a:lstStyle/>
          <a:p>
            <a:pPr eaLnBrk="1" hangingPunct="1"/>
            <a:r>
              <a:rPr lang="ru-RU" sz="5400" b="1" dirty="0" smtClean="0"/>
              <a:t> </a:t>
            </a:r>
            <a:endParaRPr lang="ru-RU" sz="5400" dirty="0" smtClean="0"/>
          </a:p>
        </p:txBody>
      </p:sp>
      <p:pic>
        <p:nvPicPr>
          <p:cNvPr id="4099" name="Рисунок 4" descr="children_012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96188" y="5300663"/>
            <a:ext cx="122237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Рисунок 5" descr="children_0170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04025" y="2924175"/>
            <a:ext cx="1223963" cy="195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Рисунок 6" descr="children_0133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42988" y="5153025"/>
            <a:ext cx="381000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Рисунок 7" descr="children_0127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24750" y="188913"/>
            <a:ext cx="1368425" cy="167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Рисунок 8" descr="children_0166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0825" y="2708275"/>
            <a:ext cx="12573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643174" y="857232"/>
            <a:ext cx="4857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 </a:t>
            </a:r>
            <a:r>
              <a:rPr lang="ru-RU" sz="4000" dirty="0"/>
              <a:t> </a:t>
            </a:r>
            <a:r>
              <a:rPr lang="ru-RU" sz="2800" dirty="0" smtClean="0"/>
              <a:t>Давайте проверим знания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2714612" y="2428868"/>
            <a:ext cx="4008189" cy="4001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 Социализация и воспитание</a:t>
            </a:r>
            <a:endParaRPr lang="ru-RU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2500298" y="3500438"/>
            <a:ext cx="4286280" cy="7078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000" dirty="0" smtClean="0"/>
              <a:t>Что </a:t>
            </a:r>
            <a:r>
              <a:rPr lang="ru-RU" sz="2000" dirty="0"/>
              <a:t>такое социализация  и какие стадии она </a:t>
            </a:r>
            <a:r>
              <a:rPr lang="ru-RU" sz="2000" dirty="0" smtClean="0"/>
              <a:t>проходит?</a:t>
            </a:r>
            <a:endParaRPr lang="ru-RU" sz="2000" dirty="0"/>
          </a:p>
        </p:txBody>
      </p:sp>
      <p:pic>
        <p:nvPicPr>
          <p:cNvPr id="14" name="Рисунок 13" descr="59916066.gi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44" y="214290"/>
            <a:ext cx="292895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2910" y="785794"/>
            <a:ext cx="81708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Определите по рисункам стадии социализации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i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00034" y="1571612"/>
            <a:ext cx="8072494" cy="45005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00760" y="1643050"/>
            <a:ext cx="1924116" cy="523220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ДЕТСТВО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400_F_5338060_NoLz4Ir7FNhmU8Bsy8Nzx0XvmGXg3XxH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28604"/>
            <a:ext cx="8215370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643570" y="1142984"/>
            <a:ext cx="1951496" cy="461665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400" b="1" dirty="0" smtClean="0">
                <a:ln/>
              </a:rPr>
              <a:t> </a:t>
            </a:r>
            <a:r>
              <a:rPr lang="ru-RU" sz="2400" b="1" dirty="0">
                <a:ln/>
              </a:rPr>
              <a:t>З</a:t>
            </a:r>
            <a:r>
              <a:rPr lang="ru-RU" sz="2400" b="1" dirty="0" smtClean="0">
                <a:ln/>
              </a:rPr>
              <a:t>РЕЛОСТЬ</a:t>
            </a:r>
            <a:endParaRPr lang="ru-RU" sz="2400" b="1" dirty="0">
              <a:ln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Great-Day-with-Youth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9"/>
            <a:ext cx="8468014" cy="5786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85786" y="928670"/>
            <a:ext cx="2928958" cy="727651"/>
          </a:xfrm>
          <a:prstGeom prst="rect">
            <a:avLst/>
          </a:prstGeom>
          <a:noFill/>
        </p:spPr>
        <p:txBody>
          <a:bodyPr wrap="none" rtlCol="0">
            <a:prstTxWarp prst="textWave1">
              <a:avLst/>
            </a:prstTxWarp>
            <a:spAutoFit/>
          </a:bodyPr>
          <a:lstStyle/>
          <a:p>
            <a:r>
              <a:rPr lang="ru-RU" sz="3200" dirty="0" smtClean="0"/>
              <a:t> юность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old-ag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8370012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857224" y="928670"/>
            <a:ext cx="3000396" cy="642942"/>
          </a:xfrm>
          <a:prstGeom prst="rect">
            <a:avLst/>
          </a:prstGeom>
          <a:noFill/>
        </p:spPr>
        <p:txBody>
          <a:bodyPr wrap="none" rtlCol="0">
            <a:prstTxWarp prst="textWave4">
              <a:avLst/>
            </a:prstTxWarp>
            <a:spAutoFit/>
          </a:bodyPr>
          <a:lstStyle/>
          <a:p>
            <a:r>
              <a:rPr lang="ru-RU" dirty="0" smtClean="0"/>
              <a:t> старость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4546" y="928670"/>
            <a:ext cx="65008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 </a:t>
            </a:r>
            <a:r>
              <a:rPr lang="ru-RU" sz="3200" dirty="0" smtClean="0">
                <a:solidFill>
                  <a:schemeClr val="tx2"/>
                </a:solidFill>
              </a:rPr>
              <a:t>Заполняем рабочие листы№1</a:t>
            </a:r>
            <a:endParaRPr lang="ru-RU" sz="3200" dirty="0">
              <a:solidFill>
                <a:schemeClr val="tx2"/>
              </a:solidFill>
            </a:endParaRPr>
          </a:p>
        </p:txBody>
      </p:sp>
      <p:pic>
        <p:nvPicPr>
          <p:cNvPr id="3" name="Рисунок 2" descr="i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5140" y="4429132"/>
            <a:ext cx="1504950" cy="1214446"/>
          </a:xfrm>
          <a:prstGeom prst="rect">
            <a:avLst/>
          </a:prstGeom>
        </p:spPr>
      </p:pic>
      <p:pic>
        <p:nvPicPr>
          <p:cNvPr id="5" name="Рисунок 4" descr="i (15).jpg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786" y="4572008"/>
            <a:ext cx="1962150" cy="1214446"/>
          </a:xfrm>
          <a:prstGeom prst="rect">
            <a:avLst/>
          </a:prstGeom>
        </p:spPr>
      </p:pic>
      <p:pic>
        <p:nvPicPr>
          <p:cNvPr id="6" name="Рисунок 5" descr="i (25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7620" y="4500570"/>
            <a:ext cx="1500198" cy="11430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28662" y="2000240"/>
            <a:ext cx="764386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Проверьте  свои знания по теме «Социализация и воспитание»</a:t>
            </a:r>
          </a:p>
          <a:p>
            <a:pPr algn="ctr"/>
            <a:r>
              <a:rPr lang="ru-RU" sz="2000" dirty="0" smtClean="0"/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Оценивание:</a:t>
            </a:r>
          </a:p>
          <a:p>
            <a:r>
              <a:rPr lang="ru-RU" dirty="0" smtClean="0"/>
              <a:t>Задание №1   - 3 балла.</a:t>
            </a:r>
          </a:p>
          <a:p>
            <a:r>
              <a:rPr lang="ru-RU" dirty="0" smtClean="0"/>
              <a:t>3адание № 2  - 6  баллов (за каждое правильно угаданное слово 1 б).</a:t>
            </a:r>
          </a:p>
          <a:p>
            <a:r>
              <a:rPr lang="ru-RU" dirty="0" smtClean="0"/>
              <a:t>Задание № 3, № 4 -  по 1 баллу.</a:t>
            </a:r>
          </a:p>
          <a:p>
            <a:r>
              <a:rPr lang="ru-RU" dirty="0" smtClean="0"/>
              <a:t>Задание № 5  - за  верно  угаданное понятие -1 б, (аргументы по 1 баллу).</a:t>
            </a:r>
          </a:p>
          <a:p>
            <a:pPr algn="ctr"/>
            <a:endParaRPr lang="ru-RU" sz="2000" dirty="0" smtClean="0">
              <a:solidFill>
                <a:srgbClr val="FF0000"/>
              </a:solidFill>
            </a:endParaRPr>
          </a:p>
          <a:p>
            <a:pPr algn="ctr"/>
            <a:endParaRPr lang="ru-RU" sz="2000" dirty="0" smtClean="0">
              <a:solidFill>
                <a:srgbClr val="FF0000"/>
              </a:solidFill>
            </a:endParaRPr>
          </a:p>
          <a:p>
            <a:pPr algn="ctr"/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8" name="Рисунок 7" descr="smailiki-44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2910" y="500042"/>
            <a:ext cx="1857388" cy="13573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2071678"/>
            <a:ext cx="77153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ru-RU" sz="3200" i="1" dirty="0" smtClean="0"/>
              <a:t>Воспитание -</a:t>
            </a:r>
            <a:r>
              <a:rPr lang="ru-RU" sz="3200" b="1" i="1" dirty="0" smtClean="0"/>
              <a:t>………</a:t>
            </a:r>
            <a:r>
              <a:rPr lang="ru-RU" sz="3200" i="1" dirty="0" smtClean="0"/>
              <a:t> всегда симметричный: не только </a:t>
            </a:r>
            <a:r>
              <a:rPr lang="ru-RU" sz="3200" b="1" i="1" dirty="0" smtClean="0"/>
              <a:t>……….</a:t>
            </a:r>
            <a:r>
              <a:rPr lang="ru-RU" sz="3200" i="1" dirty="0" smtClean="0"/>
              <a:t> воспитывают своих </a:t>
            </a:r>
            <a:r>
              <a:rPr lang="ru-RU" sz="3200" b="1" i="1" dirty="0" smtClean="0"/>
              <a:t>…….,</a:t>
            </a:r>
            <a:r>
              <a:rPr lang="ru-RU" sz="3200" i="1" dirty="0" smtClean="0"/>
              <a:t> но и дети……………. старшее поколение.</a:t>
            </a:r>
          </a:p>
          <a:p>
            <a:pPr eaLnBrk="1" hangingPunct="1"/>
            <a:r>
              <a:rPr lang="ru-RU" sz="3200" i="1" dirty="0" smtClean="0"/>
              <a:t>Для родителей…….. иногда важнее, чем для …….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85918" y="785794"/>
            <a:ext cx="678661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200" dirty="0" smtClean="0"/>
              <a:t>Вставьте пропущенные слова в тексте.</a:t>
            </a:r>
            <a:endParaRPr lang="ru-RU" sz="3200" dirty="0"/>
          </a:p>
        </p:txBody>
      </p:sp>
      <p:pic>
        <p:nvPicPr>
          <p:cNvPr id="4" name="Рисунок 3" descr="i (1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500042"/>
            <a:ext cx="1447800" cy="1214446"/>
          </a:xfrm>
          <a:prstGeom prst="rect">
            <a:avLst/>
          </a:prstGeom>
        </p:spPr>
      </p:pic>
      <p:pic>
        <p:nvPicPr>
          <p:cNvPr id="5" name="Рисунок 4" descr="574085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0496" y="4714884"/>
            <a:ext cx="1643074" cy="10715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0069046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 Them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5A867B"/>
        </a:dk2>
        <a:lt2>
          <a:srgbClr val="B7D760"/>
        </a:lt2>
        <a:accent1>
          <a:srgbClr val="F1F3CF"/>
        </a:accent1>
        <a:accent2>
          <a:srgbClr val="E9CC7A"/>
        </a:accent2>
        <a:accent3>
          <a:srgbClr val="FFFFFF"/>
        </a:accent3>
        <a:accent4>
          <a:srgbClr val="000000"/>
        </a:accent4>
        <a:accent5>
          <a:srgbClr val="F7F8E4"/>
        </a:accent5>
        <a:accent6>
          <a:srgbClr val="D3B96E"/>
        </a:accent6>
        <a:hlink>
          <a:srgbClr val="D1B4C8"/>
        </a:hlink>
        <a:folHlink>
          <a:srgbClr val="96C8D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1799</TotalTime>
  <Words>772</Words>
  <Application>Microsoft Office PowerPoint</Application>
  <PresentationFormat>Экран (4:3)</PresentationFormat>
  <Paragraphs>143</Paragraphs>
  <Slides>29</Slides>
  <Notes>6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10069046</vt:lpstr>
      <vt:lpstr>Слайд 1</vt:lpstr>
      <vt:lpstr>Слайд 2</vt:lpstr>
      <vt:lpstr>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Общение</vt:lpstr>
      <vt:lpstr> Цели и задачи урока:</vt:lpstr>
      <vt:lpstr>              План урока.</vt:lpstr>
      <vt:lpstr>Слайд 16</vt:lpstr>
      <vt:lpstr> Составьте схему «Виды общения».</vt:lpstr>
      <vt:lpstr>Невербальные средства общения</vt:lpstr>
      <vt:lpstr> Ура! Физкультминутка!</vt:lpstr>
      <vt:lpstr>Формы общения</vt:lpstr>
      <vt:lpstr>Давайте пообщаемся в группе.</vt:lpstr>
      <vt:lpstr>Ура! Мультики!</vt:lpstr>
      <vt:lpstr>Роль общения в межличностных отношениях.</vt:lpstr>
      <vt:lpstr> Как правильно общаться</vt:lpstr>
      <vt:lpstr>Подведем итог урока.</vt:lpstr>
      <vt:lpstr>Слайд 26</vt:lpstr>
      <vt:lpstr>Рефлексия</vt:lpstr>
      <vt:lpstr>Вот и все.</vt:lpstr>
      <vt:lpstr>Слайд 29</vt:lpstr>
    </vt:vector>
  </TitlesOfParts>
  <Company>URTISI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164</cp:revision>
  <dcterms:created xsi:type="dcterms:W3CDTF">2011-08-18T13:52:20Z</dcterms:created>
  <dcterms:modified xsi:type="dcterms:W3CDTF">2014-05-08T14:55:02Z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TC100690461049</vt:lpwstr>
  </property>
</Properties>
</file>