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74" r:id="rId2"/>
    <p:sldId id="260" r:id="rId3"/>
    <p:sldId id="272" r:id="rId4"/>
    <p:sldId id="261" r:id="rId5"/>
    <p:sldId id="262" r:id="rId6"/>
    <p:sldId id="263" r:id="rId7"/>
    <p:sldId id="280" r:id="rId8"/>
    <p:sldId id="281" r:id="rId9"/>
    <p:sldId id="282" r:id="rId10"/>
    <p:sldId id="264" r:id="rId11"/>
    <p:sldId id="265" r:id="rId12"/>
    <p:sldId id="257" r:id="rId13"/>
    <p:sldId id="258" r:id="rId14"/>
    <p:sldId id="259" r:id="rId15"/>
    <p:sldId id="275" r:id="rId16"/>
    <p:sldId id="266" r:id="rId17"/>
    <p:sldId id="270" r:id="rId18"/>
    <p:sldId id="268" r:id="rId19"/>
    <p:sldId id="269" r:id="rId20"/>
    <p:sldId id="276" r:id="rId21"/>
    <p:sldId id="279" r:id="rId22"/>
    <p:sldId id="273" r:id="rId23"/>
    <p:sldId id="271" r:id="rId2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6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260648"/>
            <a:ext cx="8686800" cy="1368152"/>
          </a:xfrm>
        </p:spPr>
        <p:txBody>
          <a:bodyPr>
            <a:normAutofit/>
          </a:bodyPr>
          <a:lstStyle/>
          <a:p>
            <a:r>
              <a:rPr lang="ru-RU" b="1" dirty="0" smtClean="0">
                <a:solidFill>
                  <a:schemeClr val="tx1">
                    <a:lumMod val="25000"/>
                  </a:schemeClr>
                </a:solidFill>
              </a:rPr>
              <a:t>Презентацию подготовил учитель ЛСОШ №2    </a:t>
            </a:r>
            <a:r>
              <a:rPr lang="ru-RU" b="1" dirty="0" err="1" smtClean="0">
                <a:solidFill>
                  <a:schemeClr val="tx1">
                    <a:lumMod val="25000"/>
                  </a:schemeClr>
                </a:solidFill>
              </a:rPr>
              <a:t>Бесшабашнова</a:t>
            </a:r>
            <a:r>
              <a:rPr lang="ru-RU" b="1" dirty="0" smtClean="0">
                <a:solidFill>
                  <a:schemeClr val="tx1">
                    <a:lumMod val="25000"/>
                  </a:schemeClr>
                </a:solidFill>
              </a:rPr>
              <a:t> Л.Ф.</a:t>
            </a:r>
            <a:endParaRPr lang="ru-RU" dirty="0"/>
          </a:p>
        </p:txBody>
      </p:sp>
      <p:pic>
        <p:nvPicPr>
          <p:cNvPr id="27651" name="Picture 3" descr="C:\Users\User\Desktop\1455511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46463" y="1554163"/>
            <a:ext cx="3603473" cy="452596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4"/>
          <p:cNvSpPr>
            <a:spLocks noChangeArrowheads="1"/>
          </p:cNvSpPr>
          <p:nvPr/>
        </p:nvSpPr>
        <p:spPr bwMode="auto">
          <a:xfrm>
            <a:off x="250825" y="836613"/>
            <a:ext cx="4572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8195" name="Rectangle 5"/>
          <p:cNvSpPr>
            <a:spLocks noChangeArrowheads="1"/>
          </p:cNvSpPr>
          <p:nvPr/>
        </p:nvSpPr>
        <p:spPr bwMode="auto">
          <a:xfrm>
            <a:off x="1835150" y="260350"/>
            <a:ext cx="584269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3600" b="1" dirty="0"/>
              <a:t>Перпендикуляр и наклонная</a:t>
            </a:r>
          </a:p>
        </p:txBody>
      </p:sp>
      <p:sp>
        <p:nvSpPr>
          <p:cNvPr id="8196" name="Rectangle 6"/>
          <p:cNvSpPr>
            <a:spLocks noChangeArrowheads="1"/>
          </p:cNvSpPr>
          <p:nvPr/>
        </p:nvSpPr>
        <p:spPr bwMode="auto">
          <a:xfrm>
            <a:off x="5364163" y="4797425"/>
            <a:ext cx="2423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8197" name="Picture 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8" y="1124744"/>
            <a:ext cx="4248150" cy="3600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2"/>
          <p:cNvSpPr>
            <a:spLocks noChangeArrowheads="1"/>
          </p:cNvSpPr>
          <p:nvPr/>
        </p:nvSpPr>
        <p:spPr bwMode="auto">
          <a:xfrm>
            <a:off x="250825" y="765175"/>
            <a:ext cx="889317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dirty="0"/>
              <a:t>Пусть даны плоскость и наклонная прямая. </a:t>
            </a:r>
            <a:r>
              <a:rPr lang="ru-RU" sz="2400" i="1" dirty="0" smtClean="0"/>
              <a:t> </a:t>
            </a:r>
            <a:endParaRPr lang="ru-RU" sz="2400" dirty="0"/>
          </a:p>
        </p:txBody>
      </p:sp>
      <p:sp>
        <p:nvSpPr>
          <p:cNvPr id="19459" name="Rectangle 3"/>
          <p:cNvSpPr>
            <a:spLocks noChangeArrowheads="1"/>
          </p:cNvSpPr>
          <p:nvPr/>
        </p:nvSpPr>
        <p:spPr bwMode="auto">
          <a:xfrm>
            <a:off x="1258888" y="188913"/>
            <a:ext cx="6791325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sz="2800" b="1">
                <a:solidFill>
                  <a:srgbClr val="660066"/>
                </a:solidFill>
              </a:rPr>
              <a:t>Угол между наклонной и плоскостью</a:t>
            </a:r>
          </a:p>
        </p:txBody>
      </p:sp>
      <p:sp>
        <p:nvSpPr>
          <p:cNvPr id="19460" name="Rectangle 4"/>
          <p:cNvSpPr>
            <a:spLocks noChangeArrowheads="1"/>
          </p:cNvSpPr>
          <p:nvPr/>
        </p:nvSpPr>
        <p:spPr bwMode="auto">
          <a:xfrm>
            <a:off x="468313" y="6165850"/>
            <a:ext cx="25840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ru-RU" b="1" dirty="0" smtClean="0"/>
              <a:t> </a:t>
            </a:r>
            <a:endParaRPr lang="ru-RU" dirty="0"/>
          </a:p>
        </p:txBody>
      </p:sp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484784"/>
            <a:ext cx="5400675" cy="277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1115616" y="4549686"/>
            <a:ext cx="655272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b="1" dirty="0" smtClean="0">
                <a:solidFill>
                  <a:prstClr val="black"/>
                </a:solidFill>
              </a:rPr>
              <a:t>Углом  между прямой и плоскостью называют угол между этой прямой   и ее   проекцией на плоскость.</a:t>
            </a:r>
            <a:r>
              <a:rPr lang="ru-RU" sz="3200" dirty="0" smtClean="0">
                <a:solidFill>
                  <a:prstClr val="black"/>
                </a:solidFill>
              </a:rPr>
              <a:t> 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Прямая параллельна плоскости</a:t>
            </a:r>
            <a:endParaRPr lang="ru-RU" dirty="0"/>
          </a:p>
        </p:txBody>
      </p:sp>
      <p:pic>
        <p:nvPicPr>
          <p:cNvPr id="1026" name="Picture 2" descr="C:\Users\User\Desktop\pp3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1412776"/>
            <a:ext cx="5112567" cy="2448272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2967334"/>
            <a:ext cx="4572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i="1" dirty="0" smtClean="0"/>
              <a:t> </a:t>
            </a:r>
            <a:r>
              <a:rPr lang="ru-RU" dirty="0" smtClean="0"/>
              <a:t>.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1043608" y="4365104"/>
            <a:ext cx="7272808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Если прямая параллельна плоскости, то угол между ней и плоскостью считается равным нулю.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Прямая перпендикулярна плоскости</a:t>
            </a:r>
            <a:endParaRPr lang="ru-RU" dirty="0"/>
          </a:p>
        </p:txBody>
      </p:sp>
      <p:pic>
        <p:nvPicPr>
          <p:cNvPr id="2050" name="Picture 2" descr="C:\Users\User\Desktop\i.jpe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51720" y="1484784"/>
            <a:ext cx="5184576" cy="1872208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67744" y="292494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/>
              <a:t>  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3789040"/>
            <a:ext cx="734481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sz="3200" dirty="0" smtClean="0">
                <a:solidFill>
                  <a:prstClr val="black"/>
                </a:solidFill>
              </a:rPr>
              <a:t>Если прямая перпендикулярна плоскости, то угол считается равным   90°.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12" name="Текст 1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ru-RU" dirty="0" smtClean="0"/>
              <a:t>Задача №35</a:t>
            </a:r>
            <a:endParaRPr lang="ru-RU" dirty="0"/>
          </a:p>
        </p:txBody>
      </p:sp>
      <p:sp>
        <p:nvSpPr>
          <p:cNvPr id="13" name="Текст 12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User\Desktop\0009-007-Svojstva-ortogonalnoj-proektsii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11649" y="1667443"/>
            <a:ext cx="3324248" cy="3238952"/>
          </a:xfrm>
          <a:prstGeom prst="rect">
            <a:avLst/>
          </a:prstGeom>
          <a:noFill/>
        </p:spPr>
      </p:pic>
      <p:sp>
        <p:nvSpPr>
          <p:cNvPr id="5" name="Содержимое 4"/>
          <p:cNvSpPr>
            <a:spLocks noGrp="1"/>
          </p:cNvSpPr>
          <p:nvPr>
            <p:ph sz="quarter" idx="4"/>
          </p:nvPr>
        </p:nvSpPr>
        <p:spPr>
          <a:xfrm>
            <a:off x="3923928" y="1316037"/>
            <a:ext cx="5013338" cy="3941763"/>
          </a:xfrm>
        </p:spPr>
        <p:txBody>
          <a:bodyPr/>
          <a:lstStyle/>
          <a:p>
            <a:r>
              <a:rPr lang="ru-RU" dirty="0" smtClean="0"/>
              <a:t>Точка А отстоит от плоскости на расстояние </a:t>
            </a:r>
            <a:r>
              <a:rPr lang="en-US" dirty="0" smtClean="0"/>
              <a:t>h</a:t>
            </a:r>
            <a:r>
              <a:rPr lang="ru-RU" dirty="0" smtClean="0"/>
              <a:t>.Найдите длины наклонных ,проведённых из этой точки под следующими углами к плоскости: </a:t>
            </a:r>
            <a:r>
              <a:rPr lang="en-US" dirty="0" smtClean="0"/>
              <a:t>D=</a:t>
            </a:r>
          </a:p>
          <a:p>
            <a:r>
              <a:rPr lang="en-US" dirty="0" smtClean="0"/>
              <a:t>                    C =</a:t>
            </a:r>
            <a:endParaRPr lang="ru-RU" dirty="0"/>
          </a:p>
        </p:txBody>
      </p:sp>
      <p:sp>
        <p:nvSpPr>
          <p:cNvPr id="30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44208" y="2780928"/>
            <a:ext cx="476250" cy="419100"/>
          </a:xfrm>
          <a:prstGeom prst="rect">
            <a:avLst/>
          </a:prstGeom>
          <a:noFill/>
        </p:spPr>
      </p:pic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9" name="Rectangle 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8" name="Picture 6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300192" y="3284984"/>
            <a:ext cx="542925" cy="419100"/>
          </a:xfrm>
          <a:prstGeom prst="rect">
            <a:avLst/>
          </a:prstGeom>
          <a:noFill/>
        </p:spPr>
      </p:pic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8763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№38</a:t>
            </a:r>
          </a:p>
          <a:p>
            <a:r>
              <a:rPr lang="ru-RU" dirty="0" smtClean="0"/>
              <a:t>№40</a:t>
            </a:r>
          </a:p>
          <a:p>
            <a:r>
              <a:rPr lang="ru-RU" dirty="0" smtClean="0"/>
              <a:t>№47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 между плоскостями</a:t>
            </a:r>
            <a:endParaRPr lang="ru-RU" dirty="0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Текст 10"/>
          <p:cNvSpPr>
            <a:spLocks noGrp="1"/>
          </p:cNvSpPr>
          <p:nvPr>
            <p:ph type="body" sz="half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530" name="Picture 2" descr="C:\Users\User\Desktop\0005-006-Oni-ne-peresekajutsja.png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348132" y="2095005"/>
            <a:ext cx="4156723" cy="2383827"/>
          </a:xfrm>
          <a:prstGeom prst="rect">
            <a:avLst/>
          </a:prstGeom>
          <a:noFill/>
        </p:spPr>
      </p:pic>
      <p:sp>
        <p:nvSpPr>
          <p:cNvPr id="12" name="Содержимое 11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ru-RU" dirty="0" smtClean="0"/>
              <a:t>Угол между параллельными плоскостями считается равным нулю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Пример пересекающихся плоскостей</a:t>
            </a:r>
            <a:endParaRPr lang="ru-RU" dirty="0"/>
          </a:p>
        </p:txBody>
      </p:sp>
      <p:pic>
        <p:nvPicPr>
          <p:cNvPr id="25602" name="Picture 2" descr="C:\Users\User\Desktop\19233_html_7342574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556792"/>
            <a:ext cx="6192688" cy="4536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304800" y="5157192"/>
            <a:ext cx="8610600" cy="1135658"/>
          </a:xfrm>
        </p:spPr>
        <p:txBody>
          <a:bodyPr>
            <a:normAutofit fontScale="90000"/>
          </a:bodyPr>
          <a:lstStyle/>
          <a:p>
            <a:r>
              <a:rPr lang="ru-RU" sz="2200" dirty="0" smtClean="0"/>
              <a:t>Проведём плоскость ,  перпендикулярную прямой их пересечения. Она пересекает данные плоскости по двум прямым</a:t>
            </a:r>
            <a:r>
              <a:rPr lang="ru-RU" sz="2800" dirty="0" smtClean="0"/>
              <a:t>. </a:t>
            </a:r>
            <a:r>
              <a:rPr lang="ru-RU" sz="2400" dirty="0" smtClean="0"/>
              <a:t>Угол между этими прямыми и называется углом между данными плоскостями</a:t>
            </a:r>
            <a:endParaRPr lang="ru-RU" sz="2800" dirty="0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188640"/>
            <a:ext cx="4290556" cy="1008112"/>
          </a:xfrm>
        </p:spPr>
        <p:txBody>
          <a:bodyPr>
            <a:normAutofit/>
          </a:bodyPr>
          <a:lstStyle/>
          <a:p>
            <a:r>
              <a:rPr lang="ru-RU" sz="3600" dirty="0" smtClean="0"/>
              <a:t>Определение </a:t>
            </a:r>
            <a:endParaRPr lang="ru-RU" sz="3600" dirty="0"/>
          </a:p>
        </p:txBody>
      </p:sp>
      <p:sp>
        <p:nvSpPr>
          <p:cNvPr id="14" name="Текст 13"/>
          <p:cNvSpPr>
            <a:spLocks noGrp="1"/>
          </p:cNvSpPr>
          <p:nvPr>
            <p:ph type="body" sz="half" idx="3"/>
          </p:nvPr>
        </p:nvSpPr>
        <p:spPr>
          <a:xfrm>
            <a:off x="4645025" y="0"/>
            <a:ext cx="4292241" cy="1306512"/>
          </a:xfrm>
        </p:spPr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251520" y="1268761"/>
            <a:ext cx="4290556" cy="3672408"/>
          </a:xfrm>
        </p:spPr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15" name="Содержимое 14"/>
          <p:cNvSpPr>
            <a:spLocks noGrp="1"/>
          </p:cNvSpPr>
          <p:nvPr>
            <p:ph sz="quarter" idx="4"/>
          </p:nvPr>
        </p:nvSpPr>
        <p:spPr>
          <a:xfrm>
            <a:off x="4932040" y="1316037"/>
            <a:ext cx="4005226" cy="3941763"/>
          </a:xfrm>
        </p:spPr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24579" name="Picture 3" descr="C:\Users\User\Desktop\1определение(1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1124744"/>
            <a:ext cx="3888432" cy="3816424"/>
          </a:xfrm>
          <a:prstGeom prst="rect">
            <a:avLst/>
          </a:prstGeom>
          <a:noFill/>
        </p:spPr>
      </p:pic>
      <p:pic>
        <p:nvPicPr>
          <p:cNvPr id="24580" name="Picture 4" descr="C:\Users\User\Desktop\19233_html_m33b0e7c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32040" y="1340768"/>
            <a:ext cx="3656880" cy="35283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Угол между плоскостями не зависит от выбора секущей плоскости</a:t>
            </a:r>
            <a:endParaRPr lang="ru-RU" sz="2400" dirty="0"/>
          </a:p>
        </p:txBody>
      </p:sp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2" descr="C:\Users\User\Desktop\i.jpe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1619672" y="1916832"/>
            <a:ext cx="5184576" cy="324036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Тема урока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/>
              <a:t>Угол между прямой и плоскостью.</a:t>
            </a:r>
          </a:p>
          <a:p>
            <a:pPr>
              <a:buNone/>
            </a:pPr>
            <a:r>
              <a:rPr lang="ru-RU" sz="4000" dirty="0" smtClean="0"/>
              <a:t>Угол между плоскостями.</a:t>
            </a:r>
            <a:endParaRPr lang="ru-RU" sz="4000" dirty="0"/>
          </a:p>
        </p:txBody>
      </p:sp>
      <p:pic>
        <p:nvPicPr>
          <p:cNvPr id="21507" name="Picture 3" descr="C:\Users\User\Desktop\pic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3284984"/>
            <a:ext cx="4320480" cy="2857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Решение задач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№45</a:t>
            </a:r>
          </a:p>
          <a:p>
            <a:r>
              <a:rPr lang="ru-RU" dirty="0" smtClean="0"/>
              <a:t>№46(1)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268760"/>
            <a:ext cx="45720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Почему было трудно? 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открыли, узнали на уроке?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Оправдались ли ваши ожидания от урока?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Что вы взяли с сегодняшнего урока?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ru-RU" sz="3200" dirty="0" smtClean="0">
                <a:solidFill>
                  <a:schemeClr val="accent1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Над чем заставил задуматься урок?</a:t>
            </a:r>
            <a:endParaRPr lang="ru-RU" sz="3200" dirty="0">
              <a:solidFill>
                <a:schemeClr val="accent1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2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2304256" cy="204188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Задание  на дом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П.32,33</a:t>
            </a:r>
          </a:p>
          <a:p>
            <a:r>
              <a:rPr lang="ru-RU" dirty="0" smtClean="0"/>
              <a:t>№39</a:t>
            </a:r>
          </a:p>
          <a:p>
            <a:r>
              <a:rPr lang="ru-RU" dirty="0" smtClean="0"/>
              <a:t>№46(2)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</a:t>
            </a:r>
            <a:endParaRPr lang="ru-RU" dirty="0"/>
          </a:p>
        </p:txBody>
      </p:sp>
      <p:pic>
        <p:nvPicPr>
          <p:cNvPr id="26626" name="Picture 2" descr="C:\Users\User\Desktop\14.gif"/>
          <p:cNvPicPr>
            <a:picLocks noGrp="1" noChangeAspect="1" noChangeArrowheads="1" noCro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71600" y="1124744"/>
            <a:ext cx="7416824" cy="51125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Девиз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1196752"/>
            <a:ext cx="8686800" cy="4883373"/>
          </a:xfrm>
        </p:spPr>
        <p:txBody>
          <a:bodyPr>
            <a:normAutofit/>
          </a:bodyPr>
          <a:lstStyle/>
          <a:p>
            <a:r>
              <a:rPr lang="ru-RU" sz="2400" b="1" i="1" dirty="0" smtClean="0"/>
              <a:t>«Гений состоит из одного процента вдохновения и 99 процентов  потения»      (Эдисон).</a:t>
            </a:r>
            <a:endParaRPr lang="ru-RU" sz="2400" dirty="0"/>
          </a:p>
        </p:txBody>
      </p:sp>
      <p:pic>
        <p:nvPicPr>
          <p:cNvPr id="28675" name="Picture 3" descr="C:\Users\User\Desktop\4e6d1f17ab6b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23528" y="2465512"/>
            <a:ext cx="3312368" cy="3771800"/>
          </a:xfrm>
          <a:prstGeom prst="rect">
            <a:avLst/>
          </a:prstGeom>
          <a:noFill/>
        </p:spPr>
      </p:pic>
      <p:pic>
        <p:nvPicPr>
          <p:cNvPr id="28676" name="Picture 4" descr="C:\Users\User\Desktop\1510843-c9407666b98f2000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57650" y="1844825"/>
            <a:ext cx="4042742" cy="43204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уб 12"/>
          <p:cNvSpPr/>
          <p:nvPr/>
        </p:nvSpPr>
        <p:spPr>
          <a:xfrm>
            <a:off x="539552" y="891992"/>
            <a:ext cx="3644761" cy="355336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59832" y="444535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874162" y="1321604"/>
            <a:ext cx="825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A1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11959" y="332763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57774" y="368772"/>
            <a:ext cx="740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B1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547664" y="304979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164985" y="369685"/>
            <a:ext cx="621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C1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87524" y="444535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2066" y="1321604"/>
            <a:ext cx="68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D1</a:t>
            </a:r>
            <a:endParaRPr lang="ru-RU" sz="28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220072" y="368771"/>
            <a:ext cx="337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 </a:t>
            </a:r>
            <a:endParaRPr lang="ru-RU" sz="2400" b="1" dirty="0"/>
          </a:p>
        </p:txBody>
      </p:sp>
      <p:cxnSp>
        <p:nvCxnSpPr>
          <p:cNvPr id="18" name="Прямая соединительная линия 17"/>
          <p:cNvCxnSpPr>
            <a:endCxn id="23" idx="0"/>
          </p:cNvCxnSpPr>
          <p:nvPr/>
        </p:nvCxnSpPr>
        <p:spPr>
          <a:xfrm flipH="1">
            <a:off x="3311860" y="891992"/>
            <a:ext cx="872453" cy="355336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/>
        </p:nvSpPr>
        <p:spPr>
          <a:xfrm>
            <a:off x="5220072" y="3140968"/>
            <a:ext cx="35283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 </a:t>
            </a:r>
            <a:endParaRPr lang="ru-RU" sz="2400" dirty="0" smtClean="0">
              <a:solidFill>
                <a:srgbClr val="00B0F0"/>
              </a:solidFill>
            </a:endParaRPr>
          </a:p>
          <a:p>
            <a:r>
              <a:rPr lang="ru-RU" sz="2400" dirty="0"/>
              <a:t> </a:t>
            </a:r>
            <a:r>
              <a:rPr lang="ru-RU" sz="2400" dirty="0" smtClean="0"/>
              <a:t>             </a:t>
            </a:r>
          </a:p>
          <a:p>
            <a:endParaRPr lang="ru-RU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>
            <a:off x="1399309" y="894410"/>
            <a:ext cx="36004" cy="2696335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1399309" y="866577"/>
            <a:ext cx="4339" cy="2707896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H="1">
            <a:off x="1399309" y="3558141"/>
            <a:ext cx="2812650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flipH="1">
            <a:off x="539552" y="3558141"/>
            <a:ext cx="859757" cy="887217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Заголовок 3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Угол между скрещивающимися прямыми</a:t>
            </a:r>
            <a:endParaRPr lang="ru-RU" sz="2800" dirty="0"/>
          </a:p>
        </p:txBody>
      </p:sp>
      <p:sp>
        <p:nvSpPr>
          <p:cNvPr id="34" name="Подзаголовок 33"/>
          <p:cNvSpPr>
            <a:spLocks noGrp="1"/>
          </p:cNvSpPr>
          <p:nvPr>
            <p:ph type="subTitle" idx="1"/>
          </p:nvPr>
        </p:nvSpPr>
        <p:spPr>
          <a:xfrm>
            <a:off x="381000" y="4463401"/>
            <a:ext cx="8458200" cy="333751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8504623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94444E-6 -3.7037E-7 L 0.29722 -0.00509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61" y="-25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уб 12"/>
          <p:cNvSpPr/>
          <p:nvPr/>
        </p:nvSpPr>
        <p:spPr>
          <a:xfrm>
            <a:off x="539552" y="891992"/>
            <a:ext cx="3644761" cy="355336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TextBox 22"/>
          <p:cNvSpPr txBox="1"/>
          <p:nvPr/>
        </p:nvSpPr>
        <p:spPr>
          <a:xfrm>
            <a:off x="3059832" y="444535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874162" y="1321604"/>
            <a:ext cx="825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A1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11959" y="332763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57774" y="368772"/>
            <a:ext cx="740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B1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547664" y="304979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164985" y="369685"/>
            <a:ext cx="621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C1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87524" y="444535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2066" y="1321604"/>
            <a:ext cx="68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D1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368771"/>
            <a:ext cx="337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 </a:t>
            </a:r>
            <a:endParaRPr lang="ru-RU" sz="2400" b="1" dirty="0"/>
          </a:p>
        </p:txBody>
      </p:sp>
      <p:sp>
        <p:nvSpPr>
          <p:cNvPr id="3" name="TextBox 2"/>
          <p:cNvSpPr txBox="1"/>
          <p:nvPr/>
        </p:nvSpPr>
        <p:spPr>
          <a:xfrm>
            <a:off x="5076056" y="3140968"/>
            <a:ext cx="388843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B0F0"/>
                </a:solidFill>
              </a:rPr>
              <a:t> </a:t>
            </a:r>
          </a:p>
          <a:p>
            <a:r>
              <a:rPr lang="ru-RU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              </a:t>
            </a:r>
            <a:endParaRPr lang="ru-RU" sz="2400" b="1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flipH="1">
            <a:off x="3287063" y="891992"/>
            <a:ext cx="897250" cy="3525656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Прямая соединительная линия 3"/>
          <p:cNvCxnSpPr/>
          <p:nvPr/>
        </p:nvCxnSpPr>
        <p:spPr>
          <a:xfrm>
            <a:off x="1443902" y="891992"/>
            <a:ext cx="0" cy="269724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Прямая соединительная линия 5"/>
          <p:cNvCxnSpPr/>
          <p:nvPr/>
        </p:nvCxnSpPr>
        <p:spPr>
          <a:xfrm flipH="1">
            <a:off x="1443902" y="3573016"/>
            <a:ext cx="2740411" cy="0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>
            <a:endCxn id="29" idx="0"/>
          </p:cNvCxnSpPr>
          <p:nvPr/>
        </p:nvCxnSpPr>
        <p:spPr>
          <a:xfrm flipH="1">
            <a:off x="539552" y="3589240"/>
            <a:ext cx="904350" cy="856118"/>
          </a:xfrm>
          <a:prstGeom prst="line">
            <a:avLst/>
          </a:prstGeom>
          <a:ln>
            <a:solidFill>
              <a:schemeClr val="tx2">
                <a:lumMod val="40000"/>
                <a:lumOff val="6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H="1" flipV="1">
            <a:off x="539552" y="1844824"/>
            <a:ext cx="904350" cy="1728192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Заголовок 17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Угол между скрещивающимися прямыми</a:t>
            </a:r>
            <a:endParaRPr lang="ru-RU" sz="2800" dirty="0"/>
          </a:p>
        </p:txBody>
      </p:sp>
      <p:sp>
        <p:nvSpPr>
          <p:cNvPr id="19" name="Подзаголовок 18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7451732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55 -0.01042 L 0.3026 -0.01042 " pathEditMode="relative" rAng="0" ptsTypes="AA">
                                      <p:cBhvr>
                                        <p:cTn id="16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844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Куб 12"/>
          <p:cNvSpPr/>
          <p:nvPr/>
        </p:nvSpPr>
        <p:spPr>
          <a:xfrm>
            <a:off x="539552" y="891992"/>
            <a:ext cx="3644761" cy="3553366"/>
          </a:xfrm>
          <a:prstGeom prst="cub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1475656" y="1005563"/>
            <a:ext cx="72008" cy="2573124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flipH="1">
            <a:off x="1547664" y="3573016"/>
            <a:ext cx="2664295" cy="0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flipH="1">
            <a:off x="599844" y="3553552"/>
            <a:ext cx="980465" cy="864096"/>
          </a:xfrm>
          <a:prstGeom prst="line">
            <a:avLst/>
          </a:prstGeom>
          <a:ln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3059832" y="444535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</a:t>
            </a:r>
            <a:endParaRPr lang="ru-RU" sz="2800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874162" y="1321604"/>
            <a:ext cx="825803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A1</a:t>
            </a:r>
            <a:endParaRPr lang="ru-RU" sz="2800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211959" y="3327630"/>
            <a:ext cx="4320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</a:t>
            </a:r>
            <a:endParaRPr lang="ru-RU" sz="28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4057774" y="368772"/>
            <a:ext cx="74041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B1</a:t>
            </a:r>
            <a:endParaRPr lang="ru-RU" sz="28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547664" y="3049796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</a:t>
            </a:r>
            <a:endParaRPr lang="ru-RU" sz="28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1164985" y="369685"/>
            <a:ext cx="62134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C1</a:t>
            </a:r>
            <a:endParaRPr lang="ru-RU" sz="2800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87524" y="4445358"/>
            <a:ext cx="5040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/>
              <a:t>D</a:t>
            </a:r>
            <a:endParaRPr lang="ru-RU" sz="2800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02066" y="1321604"/>
            <a:ext cx="68951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/>
              <a:t>D1</a:t>
            </a:r>
            <a:endParaRPr lang="ru-RU" sz="2800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5220072" y="891992"/>
            <a:ext cx="3374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 </a:t>
            </a:r>
            <a:endParaRPr lang="ru-RU" sz="2400" b="1" dirty="0"/>
          </a:p>
        </p:txBody>
      </p:sp>
      <p:cxnSp>
        <p:nvCxnSpPr>
          <p:cNvPr id="3" name="Прямая соединительная линия 2"/>
          <p:cNvCxnSpPr>
            <a:stCxn id="23" idx="0"/>
          </p:cNvCxnSpPr>
          <p:nvPr/>
        </p:nvCxnSpPr>
        <p:spPr>
          <a:xfrm flipV="1">
            <a:off x="3311860" y="891992"/>
            <a:ext cx="872453" cy="355336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Прямая соединительная линия 4"/>
          <p:cNvCxnSpPr>
            <a:endCxn id="24" idx="2"/>
          </p:cNvCxnSpPr>
          <p:nvPr/>
        </p:nvCxnSpPr>
        <p:spPr>
          <a:xfrm flipV="1">
            <a:off x="539552" y="1844824"/>
            <a:ext cx="2747512" cy="2600534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5040437" y="3398699"/>
            <a:ext cx="4094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rgbClr val="00B0F0"/>
                </a:solidFill>
              </a:rPr>
              <a:t> </a:t>
            </a:r>
            <a:endParaRPr lang="ru-RU" sz="2400" dirty="0"/>
          </a:p>
        </p:txBody>
      </p:sp>
      <p:cxnSp>
        <p:nvCxnSpPr>
          <p:cNvPr id="4" name="Прямая соединительная линия 3"/>
          <p:cNvCxnSpPr/>
          <p:nvPr/>
        </p:nvCxnSpPr>
        <p:spPr>
          <a:xfrm flipV="1">
            <a:off x="1547664" y="891992"/>
            <a:ext cx="2636649" cy="266156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>
            <a:off x="1580309" y="3573016"/>
            <a:ext cx="1706755" cy="872342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Заголовок 19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Угол между скрещивающимися прямыми</a:t>
            </a:r>
            <a:endParaRPr lang="ru-RU" sz="2800" dirty="0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Повторение</a:t>
            </a:r>
            <a:endParaRPr lang="ru-RU" dirty="0"/>
          </a:p>
        </p:txBody>
      </p:sp>
    </p:spTree>
    <p:extLst>
      <p:ext uri="{BB962C8B-B14F-4D97-AF65-F5344CB8AC3E}">
        <p14:creationId xmlns="" xmlns:p14="http://schemas.microsoft.com/office/powerpoint/2010/main" val="25564844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Решение задач по готовым чертежам</a:t>
            </a:r>
            <a:endParaRPr lang="ru-RU" dirty="0"/>
          </a:p>
        </p:txBody>
      </p:sp>
      <p:pic>
        <p:nvPicPr>
          <p:cNvPr id="1026" name="Picture 2" descr="C:\Users\Х\Desktop\№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53731" y="1554163"/>
            <a:ext cx="4788938" cy="45259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Х\Desktop\№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76350" y="471488"/>
            <a:ext cx="6591300" cy="591502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Х\Desktop\№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28738" y="495300"/>
            <a:ext cx="6486525" cy="58674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207</TotalTime>
  <Words>298</Words>
  <Application>Microsoft Office PowerPoint</Application>
  <PresentationFormat>Экран (4:3)</PresentationFormat>
  <Paragraphs>87</Paragraphs>
  <Slides>23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23</vt:i4>
      </vt:variant>
    </vt:vector>
  </HeadingPairs>
  <TitlesOfParts>
    <vt:vector size="24" baseType="lpstr">
      <vt:lpstr>Трек</vt:lpstr>
      <vt:lpstr>Презентацию подготовил учитель ЛСОШ №2    Бесшабашнова Л.Ф.</vt:lpstr>
      <vt:lpstr> Тема урока</vt:lpstr>
      <vt:lpstr>Девиз урока:</vt:lpstr>
      <vt:lpstr>Угол между скрещивающимися прямыми</vt:lpstr>
      <vt:lpstr>Угол между скрещивающимися прямыми</vt:lpstr>
      <vt:lpstr>Угол между скрещивающимися прямыми</vt:lpstr>
      <vt:lpstr>Решение задач по готовым чертежам</vt:lpstr>
      <vt:lpstr>Слайд 8</vt:lpstr>
      <vt:lpstr>Слайд 9</vt:lpstr>
      <vt:lpstr>Слайд 10</vt:lpstr>
      <vt:lpstr>Слайд 11</vt:lpstr>
      <vt:lpstr>Прямая параллельна плоскости</vt:lpstr>
      <vt:lpstr>Прямая перпендикулярна плоскости</vt:lpstr>
      <vt:lpstr> </vt:lpstr>
      <vt:lpstr>Решение задач</vt:lpstr>
      <vt:lpstr>Угол между плоскостями</vt:lpstr>
      <vt:lpstr>Пример пересекающихся плоскостей</vt:lpstr>
      <vt:lpstr>Проведём плоскость ,  перпендикулярную прямой их пересечения. Она пересекает данные плоскости по двум прямым. Угол между этими прямыми и называется углом между данными плоскостями</vt:lpstr>
      <vt:lpstr>Угол между плоскостями не зависит от выбора секущей плоскости</vt:lpstr>
      <vt:lpstr>Решение задач</vt:lpstr>
      <vt:lpstr>Слайд 21</vt:lpstr>
      <vt:lpstr>Задание  на дом</vt:lpstr>
      <vt:lpstr>           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тема урока</dc:title>
  <dc:creator>User</dc:creator>
  <cp:lastModifiedBy>Х</cp:lastModifiedBy>
  <cp:revision>16</cp:revision>
  <dcterms:created xsi:type="dcterms:W3CDTF">2015-01-18T09:10:45Z</dcterms:created>
  <dcterms:modified xsi:type="dcterms:W3CDTF">2015-01-27T12:01:41Z</dcterms:modified>
</cp:coreProperties>
</file>