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86" r:id="rId2"/>
    <p:sldId id="296" r:id="rId3"/>
    <p:sldId id="256" r:id="rId4"/>
    <p:sldId id="288" r:id="rId5"/>
    <p:sldId id="289" r:id="rId6"/>
    <p:sldId id="257" r:id="rId7"/>
    <p:sldId id="297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91" r:id="rId19"/>
    <p:sldId id="273" r:id="rId20"/>
    <p:sldId id="292" r:id="rId21"/>
    <p:sldId id="293" r:id="rId22"/>
    <p:sldId id="274" r:id="rId23"/>
    <p:sldId id="275" r:id="rId24"/>
    <p:sldId id="277" r:id="rId25"/>
    <p:sldId id="280" r:id="rId26"/>
    <p:sldId id="284" r:id="rId27"/>
    <p:sldId id="301" r:id="rId28"/>
    <p:sldId id="287" r:id="rId29"/>
  </p:sldIdLst>
  <p:sldSz cx="9144000" cy="6858000" type="screen4x3"/>
  <p:notesSz cx="6858000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CC00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85" d="100"/>
          <a:sy n="85" d="100"/>
        </p:scale>
        <p:origin x="-112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9844917-3AD9-4763-B715-3E604EE38F4E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E45D6BC1-9261-4017-BA6C-C52BBAD85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734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64E28D-07E0-401D-899F-5BD10C95BE4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421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34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3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A5048-B990-4D5F-8D7C-78798AB4F914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161E9-EDAB-4E2B-AEDF-7A874F6763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11CA2-B3EC-493D-A3F5-247DE0345B69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A517F-9A72-4BCB-AC13-0C5C51984E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30488-BB6D-4C0D-959F-D8885D62F1E2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2B7A-D4FD-49C2-A6D3-E8D7FC13FC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8D9F0C-EBFA-4C4E-8BA6-22D4FE398837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577CB-4BCF-4A20-B6A6-CAA9EBD5A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5DFEA-4926-4861-A9EB-F5BC48132183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D64989-D113-4167-A51F-C3E9C9A387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B858E9-2583-4077-B22B-40D01308231D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32B54D-8633-45DF-ADD7-3ABECA82D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9729EC-49A6-463D-BB71-CB684A5CE5A6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6D91E-8940-42F5-82D1-7C000752C6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451D3-0206-4D1C-994D-631928A0C835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53A46-6DF5-420A-8D15-D5BC091A17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1D1E0-1EC6-40EB-9D4A-DC508C5560F6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08159-981F-4F03-84AF-04D920E59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067DA1-417D-4635-89BF-6D36019D210D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E7907-10CD-4172-8286-8E48250BB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3D57E1-B636-4960-BCAF-4358AAC0BD14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6741C-B49C-4FEF-AEA8-66D0F0DF4C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34F58C-2159-41A8-AD11-A47A72C7CD14}" type="datetimeFigureOut">
              <a:rPr lang="ru-RU"/>
              <a:pPr>
                <a:defRPr/>
              </a:pPr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750BEF0-E1DA-468E-939D-68C0966EC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fontAlgn="base">
        <a:spcBef>
          <a:spcPct val="20000"/>
        </a:spcBef>
        <a:spcAft>
          <a:spcPct val="0"/>
        </a:spcAft>
        <a:buClr>
          <a:srgbClr val="000000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fontAlgn="base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10" Type="http://schemas.openxmlformats.org/officeDocument/2006/relationships/image" Target="../media/image36.jpeg"/><Relationship Id="rId4" Type="http://schemas.openxmlformats.org/officeDocument/2006/relationships/image" Target="../media/image30.jpeg"/><Relationship Id="rId9" Type="http://schemas.openxmlformats.org/officeDocument/2006/relationships/image" Target="../media/image35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40085" y="4293096"/>
            <a:ext cx="8229600" cy="1872208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3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200" b="0" dirty="0" smtClean="0">
                <a:solidFill>
                  <a:schemeClr val="tx1"/>
                </a:solidFill>
                <a:effectLst/>
              </a:rPr>
            </a:br>
            <a:r>
              <a:rPr lang="ru-RU" sz="3600" dirty="0">
                <a:solidFill>
                  <a:srgbClr val="FFFF00"/>
                </a:solidFill>
                <a:effectLst/>
              </a:rPr>
              <a:t/>
            </a:r>
            <a:br>
              <a:rPr lang="ru-RU" sz="3600" dirty="0">
                <a:solidFill>
                  <a:srgbClr val="FFFF00"/>
                </a:solidFill>
                <a:effectLst/>
              </a:rPr>
            </a:br>
            <a:r>
              <a:rPr lang="ru-RU" sz="3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360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Я левша, но я всегда прав</a:t>
            </a:r>
            <a:r>
              <a:rPr lang="ru-RU" sz="3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!»</a:t>
            </a:r>
            <a:endParaRPr lang="ru-RU" sz="3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2" name="Picture 2" descr="D:\Учёба_Арина\Левши\Фото товаров\45017904_1244748364_levsh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691680" y="548680"/>
            <a:ext cx="5989757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Учёба_Арина\Левши\Левши ФОТО\IMG_0041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69011" y="1412776"/>
            <a:ext cx="6183309" cy="4680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196975" y="484188"/>
            <a:ext cx="6688138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Закидывание ноги на ногу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95536" y="2132857"/>
            <a:ext cx="8416355" cy="27363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/>
          </a:extLst>
        </p:spPr>
      </p:pic>
      <p:sp>
        <p:nvSpPr>
          <p:cNvPr id="4" name="Прямоугольник 3"/>
          <p:cNvSpPr/>
          <p:nvPr/>
        </p:nvSpPr>
        <p:spPr>
          <a:xfrm>
            <a:off x="900113" y="1200150"/>
            <a:ext cx="74168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«</a:t>
            </a:r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Моргание одним глазом»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Galina\Desktop\IMG_0046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55576" y="2276872"/>
            <a:ext cx="7632848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116013" y="1331913"/>
            <a:ext cx="712787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«Рассматривание в подзорную трубу»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Galina\Desktop\IMG_0034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11560" y="2348880"/>
            <a:ext cx="7920880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650" y="1206500"/>
            <a:ext cx="7632700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«Тиканье часов»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95536" y="2276872"/>
            <a:ext cx="8258128" cy="27363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/>
          </a:extLst>
        </p:spPr>
      </p:pic>
      <p:sp>
        <p:nvSpPr>
          <p:cNvPr id="4" name="Прямоугольник 3"/>
          <p:cNvSpPr/>
          <p:nvPr/>
        </p:nvSpPr>
        <p:spPr>
          <a:xfrm>
            <a:off x="720725" y="1125538"/>
            <a:ext cx="7685088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«Прикладывание телефонной трубки к уху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50"/>
                </a:solidFill>
                <a:effectLst/>
              </a:rPr>
              <a:t>Результаты </a:t>
            </a:r>
            <a:r>
              <a:rPr lang="ru-RU" dirty="0">
                <a:solidFill>
                  <a:srgbClr val="00B050"/>
                </a:solidFill>
                <a:effectLst/>
              </a:rPr>
              <a:t>проведенных тестов 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86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1762125"/>
            <a:ext cx="8848725" cy="260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cap="all" dirty="0">
                <a:solidFill>
                  <a:schemeClr val="accent5">
                    <a:lumMod val="75000"/>
                  </a:schemeClr>
                </a:solidFill>
                <a:effectLst/>
              </a:rPr>
              <a:t>Определение леворукости у малышей</a:t>
            </a:r>
          </a:p>
        </p:txBody>
      </p:sp>
      <p:pic>
        <p:nvPicPr>
          <p:cNvPr id="4" name="Рисунок 3" descr="C:\Users\Galina\Desktop\IMG_0052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6984776" cy="43924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57158" y="1785926"/>
            <a:ext cx="8283172" cy="31215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Galina\Desktop\IMG_0046.JPG"/>
          <p:cNvPicPr/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47664" y="836712"/>
            <a:ext cx="6120680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C:\Users\Galina\Desktop\IMG_0053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59632" y="1052736"/>
            <a:ext cx="6408712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392612"/>
          </a:xfrm>
        </p:spPr>
        <p:txBody>
          <a:bodyPr>
            <a:normAutofit lnSpcReduction="10000"/>
          </a:bodyPr>
          <a:lstStyle/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ru-RU" b="1" u="sng" dirty="0" smtClean="0"/>
              <a:t>Цель</a:t>
            </a:r>
            <a:endParaRPr lang="ru-RU" b="1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Изучение леворукости, причин и особенностей её появления. </a:t>
            </a:r>
            <a:endParaRPr lang="ru-RU" dirty="0" smtClean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2000" dirty="0"/>
          </a:p>
          <a:p>
            <a:pPr marL="868680" lvl="1" indent="-283464" fontAlgn="auto">
              <a:spcAft>
                <a:spcPts val="0"/>
              </a:spcAft>
              <a:buFont typeface="Wingdings 2"/>
              <a:buChar char=""/>
              <a:defRPr/>
            </a:pPr>
            <a:r>
              <a:rPr lang="ru-RU" b="1" u="sng" dirty="0"/>
              <a:t>Задачи</a:t>
            </a:r>
            <a:endParaRPr lang="ru-RU" b="1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Подобрать и изучить литературу. Изучить способы определения левшества или леворукости у людей. Провести исследование и сделать вывод о причинах моей леворукости. Рассказать одноклассникам.</a:t>
            </a:r>
            <a:endParaRPr lang="ru-RU" sz="2000" dirty="0"/>
          </a:p>
          <a:p>
            <a:pPr marL="137160" indent="0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Учёба_Арина\Левши\Левши ФОТО\IMG_0057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03648" y="980728"/>
            <a:ext cx="6336704" cy="49961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Учёба_Арина\Левши\Левши ФОТО\IMG_0058.JPG"/>
          <p:cNvPicPr/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195736" y="332656"/>
            <a:ext cx="4623777" cy="61206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:\Учёба_Арина\Левши\Левши ФОТО\IMG_0060.JPG"/>
          <p:cNvPicPr/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71670" y="428604"/>
            <a:ext cx="4608512" cy="5976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042" y="260648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cap="all" dirty="0">
                <a:solidFill>
                  <a:schemeClr val="accent5">
                    <a:lumMod val="75000"/>
                  </a:schemeClr>
                </a:solidFill>
                <a:effectLst/>
              </a:rPr>
              <a:t>Защита леворукости</a:t>
            </a:r>
          </a:p>
        </p:txBody>
      </p:sp>
      <p:pic>
        <p:nvPicPr>
          <p:cNvPr id="4098" name="Picture 2" descr="D:\Учёба_Арина\Левши\Фото товаров\caffeinatedmama_com_thumbnail_4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59632" y="1314127"/>
            <a:ext cx="6620420" cy="44191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Учёба_Арина\Левши\Фото товаров\pict24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83567" y="1484784"/>
            <a:ext cx="3957001" cy="3975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  <p:pic>
        <p:nvPicPr>
          <p:cNvPr id="10243" name="Picture 3" descr="D:\Учёба_Арина\Левши\Фото товаров\hWKR6kv-Xcs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20072" y="1318581"/>
            <a:ext cx="3240360" cy="43082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cap="all" dirty="0">
                <a:solidFill>
                  <a:schemeClr val="accent5">
                    <a:lumMod val="75000"/>
                  </a:schemeClr>
                </a:solidFill>
                <a:effectLst/>
              </a:rPr>
              <a:t>Левши среди выдающихся людей и знаменитостей</a:t>
            </a:r>
          </a:p>
        </p:txBody>
      </p:sp>
      <p:sp>
        <p:nvSpPr>
          <p:cNvPr id="47106" name="Прямоугольник 3"/>
          <p:cNvSpPr>
            <a:spLocks noChangeArrowheads="1"/>
          </p:cNvSpPr>
          <p:nvPr/>
        </p:nvSpPr>
        <p:spPr bwMode="auto">
          <a:xfrm>
            <a:off x="3305175" y="1908175"/>
            <a:ext cx="2466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Политики и военные:</a:t>
            </a:r>
            <a:endParaRPr lang="ru-RU">
              <a:latin typeface="Times New Roman" pitchFamily="18" charset="0"/>
            </a:endParaRPr>
          </a:p>
        </p:txBody>
      </p:sp>
      <p:sp>
        <p:nvSpPr>
          <p:cNvPr id="47107" name="Прямоугольник 4"/>
          <p:cNvSpPr>
            <a:spLocks noChangeArrowheads="1"/>
          </p:cNvSpPr>
          <p:nvPr/>
        </p:nvSpPr>
        <p:spPr bwMode="auto">
          <a:xfrm>
            <a:off x="1403350" y="5148263"/>
            <a:ext cx="58118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Джорж Буш Младший		     Барак Обама</a:t>
            </a:r>
          </a:p>
        </p:txBody>
      </p:sp>
      <p:pic>
        <p:nvPicPr>
          <p:cNvPr id="8" name="Рисунок 7" descr="D:\Учёба_Арина\Левши\Дж.Буш мл.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2427213" cy="21695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D:\Учёба_Арина\Левши\Барак Обама.jpg"/>
          <p:cNvPicPr/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791076" y="2815230"/>
            <a:ext cx="2733252" cy="213522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Прямоугольник 8"/>
          <p:cNvSpPr>
            <a:spLocks noChangeArrowheads="1"/>
          </p:cNvSpPr>
          <p:nvPr/>
        </p:nvSpPr>
        <p:spPr bwMode="auto">
          <a:xfrm>
            <a:off x="3203575" y="404813"/>
            <a:ext cx="26130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Писатели и философы:</a:t>
            </a:r>
            <a:endParaRPr lang="ru-RU">
              <a:latin typeface="Times New Roman" pitchFamily="18" charset="0"/>
            </a:endParaRPr>
          </a:p>
        </p:txBody>
      </p:sp>
      <p:pic>
        <p:nvPicPr>
          <p:cNvPr id="10" name="Рисунок 9" descr="D:\Учёба_Арина\Левши\Ганс Христиан Андерсен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87623" y="846004"/>
            <a:ext cx="1512169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D:\Учёба_Арина\Левши\Александр Пушкин.jpg"/>
          <p:cNvPicPr/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124010" y="846004"/>
            <a:ext cx="1447989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D:\Учёба_Арина\Левши\Лев Толстой.jpg"/>
          <p:cNvPicPr/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004048" y="918012"/>
            <a:ext cx="1440160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3" name="Рисунок 12" descr="D:\Учёба_Арина\Левши\Льюис Кэрролл.jpg"/>
          <p:cNvPicPr/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948263" y="918012"/>
            <a:ext cx="1346959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06" name="Прямоугольник 14"/>
          <p:cNvSpPr>
            <a:spLocks noChangeArrowheads="1"/>
          </p:cNvSpPr>
          <p:nvPr/>
        </p:nvSpPr>
        <p:spPr bwMode="auto">
          <a:xfrm>
            <a:off x="3708400" y="3348038"/>
            <a:ext cx="15922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</a:rPr>
              <a:t>Спортсмены:</a:t>
            </a:r>
            <a:endParaRPr lang="ru-RU">
              <a:latin typeface="Times New Roman" pitchFamily="18" charset="0"/>
            </a:endParaRPr>
          </a:p>
        </p:txBody>
      </p:sp>
      <p:pic>
        <p:nvPicPr>
          <p:cNvPr id="16" name="Рисунок 15" descr="D:\Учёба_Арина\Левши\Диего Марадона.jpg"/>
          <p:cNvPicPr/>
          <p:nvPr/>
        </p:nvPicPr>
        <p:blipFill>
          <a:blip r:embed="rId7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99592" y="3923764"/>
            <a:ext cx="1368152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7" name="Рисунок 16" descr="D:\Учёба_Арина\Левши\Пеле.jpg"/>
          <p:cNvPicPr/>
          <p:nvPr/>
        </p:nvPicPr>
        <p:blipFill>
          <a:blip r:embed="rId8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572195" y="3923764"/>
            <a:ext cx="1999805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8" name="Рисунок 17" descr="D:\Учёба_Арина\Левши\Рууд Гуллит.jpg"/>
          <p:cNvPicPr/>
          <p:nvPr/>
        </p:nvPicPr>
        <p:blipFill>
          <a:blip r:embed="rId9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32040" y="3923764"/>
            <a:ext cx="1296144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Рисунок 18" descr="D:\Учёба_Арина\Левши\Оскар Де Ла Хойя.jpg"/>
          <p:cNvPicPr/>
          <p:nvPr/>
        </p:nvPicPr>
        <p:blipFill>
          <a:blip r:embed="rId10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588224" y="3924712"/>
            <a:ext cx="2088232" cy="1583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1211" name="Прямоугольник 20"/>
          <p:cNvSpPr>
            <a:spLocks noChangeArrowheads="1"/>
          </p:cNvSpPr>
          <p:nvPr/>
        </p:nvSpPr>
        <p:spPr bwMode="auto">
          <a:xfrm>
            <a:off x="179388" y="2813050"/>
            <a:ext cx="85979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Ганс Христиан Андерсен  Александр Пушкин     Лев толстой         Льюис Кэрролл</a:t>
            </a:r>
          </a:p>
        </p:txBody>
      </p:sp>
      <p:sp>
        <p:nvSpPr>
          <p:cNvPr id="51212" name="Прямоугольник 21"/>
          <p:cNvSpPr>
            <a:spLocks noChangeArrowheads="1"/>
          </p:cNvSpPr>
          <p:nvPr/>
        </p:nvSpPr>
        <p:spPr bwMode="auto">
          <a:xfrm>
            <a:off x="611188" y="5661025"/>
            <a:ext cx="84105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Times New Roman" pitchFamily="18" charset="0"/>
              </a:rPr>
              <a:t>Диего Марадона                 Пеле                     Реед Гуллит         Оскар Де Ла Хойя</a:t>
            </a:r>
          </a:p>
        </p:txBody>
      </p:sp>
      <p:pic>
        <p:nvPicPr>
          <p:cNvPr id="14" name="Рисунок 13" descr="D:\Учёба_Арина\Левши\Ганс Христиан Андерсен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171663" y="850358"/>
            <a:ext cx="1512169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D:\Учёба_Арина\Левши\Александр Пушкин.jpg"/>
          <p:cNvPicPr/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108050" y="850358"/>
            <a:ext cx="1447989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" name="Рисунок 19" descr="D:\Учёба_Арина\Левши\Лев Толстой.jpg"/>
          <p:cNvPicPr/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88088" y="922366"/>
            <a:ext cx="1440160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Рисунок 20" descr="D:\Учёба_Арина\Левши\Льюис Кэрролл.jpg"/>
          <p:cNvPicPr/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932303" y="922366"/>
            <a:ext cx="1346959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2" name="Рисунок 21" descr="D:\Учёба_Арина\Левши\Оскар Де Ла Хойя.jpg"/>
          <p:cNvPicPr/>
          <p:nvPr/>
        </p:nvPicPr>
        <p:blipFill>
          <a:blip r:embed="rId10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572264" y="3929066"/>
            <a:ext cx="2088232" cy="1583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Рисунок 22" descr="D:\Учёба_Арина\Левши\Пеле.jpg"/>
          <p:cNvPicPr/>
          <p:nvPr/>
        </p:nvPicPr>
        <p:blipFill>
          <a:blip r:embed="rId8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614946" y="3859200"/>
            <a:ext cx="1999805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Рисунок 23" descr="D:\Учёба_Арина\Левши\Рууд Гуллит.jpg"/>
          <p:cNvPicPr/>
          <p:nvPr/>
        </p:nvPicPr>
        <p:blipFill>
          <a:blip r:embed="rId9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974791" y="3859200"/>
            <a:ext cx="1296144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5" name="Рисунок 24" descr="D:\Учёба_Арина\Левши\Ганс Христиан Андерсен.jpg"/>
          <p:cNvPicPr/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214414" y="785794"/>
            <a:ext cx="1512169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6" name="Рисунок 25" descr="D:\Учёба_Арина\Левши\Александр Пушкин.jpg"/>
          <p:cNvPicPr/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150801" y="785794"/>
            <a:ext cx="1447989" cy="1800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7" name="Рисунок 26" descr="D:\Учёба_Арина\Левши\Лев Толстой.jpg"/>
          <p:cNvPicPr/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030839" y="857802"/>
            <a:ext cx="1440160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8" name="Рисунок 27" descr="D:\Учёба_Арина\Левши\Льюис Кэрролл.jpg"/>
          <p:cNvPicPr/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975054" y="857802"/>
            <a:ext cx="1346959" cy="17281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" name="Рисунок 28" descr="D:\Учёба_Арина\Левши\Оскар Де Ла Хойя.jpg"/>
          <p:cNvPicPr/>
          <p:nvPr/>
        </p:nvPicPr>
        <p:blipFill>
          <a:blip r:embed="rId10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615015" y="3864502"/>
            <a:ext cx="2088232" cy="158322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000" cap="all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ЗАКЛЮЧЕНИЕ И ВЫВОДЫ</a:t>
            </a:r>
            <a:endParaRPr lang="ru-RU" sz="4000" cap="all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16386" name="Picture 2" descr="D:\Учёба_Арина\Левши\Фото товаров\1343197186_main-10636-108fe6dd74de8be9c6356f548234961d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611560" y="1556792"/>
            <a:ext cx="3528392" cy="285931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  <p:pic>
        <p:nvPicPr>
          <p:cNvPr id="16387" name="Picture 3" descr="D:\Учёба_Арина\Левши\Фото товаров\picturepicture19576_3802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4355976" y="3717032"/>
            <a:ext cx="3900661" cy="256111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Спасибо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25144"/>
            <a:ext cx="8352928" cy="1335421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2400" dirty="0">
                <a:solidFill>
                  <a:schemeClr val="accent5">
                    <a:lumMod val="75000"/>
                  </a:schemeClr>
                </a:solidFill>
                <a:effectLst/>
              </a:rPr>
              <a:t>Левша́ (леворукий) - </a:t>
            </a:r>
            <a:r>
              <a:rPr lang="ru-RU" sz="2400" b="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ЧЕЛОВЕК, </a:t>
            </a:r>
            <a:r>
              <a:rPr lang="ru-RU" sz="2400" b="0" dirty="0">
                <a:solidFill>
                  <a:schemeClr val="accent5">
                    <a:lumMod val="75000"/>
                  </a:schemeClr>
                </a:solidFill>
                <a:effectLst/>
              </a:rPr>
              <a:t>предпочтительно пользующийся левой </a:t>
            </a:r>
            <a:r>
              <a:rPr lang="ru-RU" sz="2400" b="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РУКОЙ. АНТОНИМ к </a:t>
            </a:r>
            <a:r>
              <a:rPr lang="ru-RU" sz="2400" b="0" dirty="0">
                <a:solidFill>
                  <a:schemeClr val="accent5">
                    <a:lumMod val="75000"/>
                  </a:schemeClr>
                </a:solidFill>
                <a:effectLst/>
              </a:rPr>
              <a:t>термину «левша» - «</a:t>
            </a:r>
            <a:r>
              <a:rPr lang="ru-RU" sz="2400" b="0" dirty="0" err="1" smtClean="0">
                <a:solidFill>
                  <a:schemeClr val="accent5">
                    <a:lumMod val="75000"/>
                  </a:schemeClr>
                </a:solidFill>
                <a:effectLst/>
              </a:rPr>
              <a:t>пРАВША</a:t>
            </a:r>
            <a:r>
              <a:rPr lang="ru-RU" sz="2400" b="0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»</a:t>
            </a:r>
            <a:endParaRPr lang="ru-RU" sz="2400" b="0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1026" name="Picture 2" descr="D:\Учёба_Арина\Левши\Левши ФОТО\IMG_00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2051720" y="692696"/>
            <a:ext cx="4782552" cy="35867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026" name="Picture 2" descr="D:\Учёба_Арина\Левши\Фото товаров\angelo-custode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>
          <a:xfrm>
            <a:off x="323528" y="1412776"/>
            <a:ext cx="2374213" cy="38884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  <p:pic>
        <p:nvPicPr>
          <p:cNvPr id="1027" name="Picture 3" descr="D:\Учёба_Арина\Левши\Фото товаров\0a0f7cba3e8e387124f4c3c3874c12e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401130" y="1484784"/>
            <a:ext cx="2564669" cy="3744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  <p:pic>
        <p:nvPicPr>
          <p:cNvPr id="1028" name="Picture 4" descr="D:\Учёба_Арина\Левши\Фото товаров\arc-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252354" y="1484784"/>
            <a:ext cx="2568117" cy="367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sz="4300" cap="all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РАЗЛИЧАЮТ:</a:t>
            </a:r>
            <a:endParaRPr lang="ru-RU" sz="4300" cap="all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4042792" cy="1828800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b="1" dirty="0"/>
              <a:t>ЛЕВОРУКОСТЬ</a:t>
            </a:r>
            <a:endParaRPr lang="ru-RU" dirty="0"/>
          </a:p>
          <a:p>
            <a:pPr marL="137160" indent="0" algn="ctr" fontAlgn="auto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/>
              <a:t>определяет только ведущую руку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61656" y="2062265"/>
            <a:ext cx="4042792" cy="1828800"/>
          </a:xfrm>
          <a:prstGeom prst="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>
            <a:lvl1pPr marL="548640" indent="-411480" algn="l" rtl="0" eaLnBrk="1" latinLnBrk="0" hangingPunct="1">
              <a:spcBef>
                <a:spcPct val="20000"/>
              </a:spcBef>
              <a:buClr>
                <a:schemeClr val="tx1">
                  <a:shade val="95000"/>
                </a:schemeClr>
              </a:buClr>
              <a:buSzPct val="65000"/>
              <a:buFont typeface="Wingdings 2"/>
              <a:buChar char="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868680" indent="-283464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Wingdings 2"/>
              <a:buChar char="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33856" indent="-228600" algn="l" rtl="0" eaLnBrk="1" latinLnBrk="0" hangingPunct="1">
              <a:spcBef>
                <a:spcPct val="20000"/>
              </a:spcBef>
              <a:buClr>
                <a:schemeClr val="tx1"/>
              </a:buClr>
              <a:buSzPct val="95000"/>
              <a:buFont typeface="Wingdings"/>
              <a:buChar char=""/>
              <a:defRPr kumimoji="0"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5331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Wingdings 3"/>
              <a:buChar char="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533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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64792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3"/>
              <a:buChar char="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65960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67128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68296" indent="-182880" algn="l" rtl="0" eaLnBrk="1" latinLnBrk="0" hangingPunct="1">
              <a:spcBef>
                <a:spcPct val="20000"/>
              </a:spcBef>
              <a:buClr>
                <a:schemeClr val="tx1"/>
              </a:buClr>
              <a:buFont typeface="Wingdings 2"/>
              <a:buChar char="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b="1" dirty="0" smtClean="0"/>
              <a:t>ЛЕВШЕСТВО</a:t>
            </a:r>
            <a:endParaRPr lang="ru-RU" dirty="0" smtClean="0"/>
          </a:p>
          <a:p>
            <a:pPr marL="137160" indent="0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/>
              <a:t>особенность работы головного мозга</a:t>
            </a:r>
            <a:r>
              <a:rPr lang="ru-RU" dirty="0" smtClean="0"/>
              <a:t>.</a:t>
            </a: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339975" y="1147763"/>
            <a:ext cx="2016125" cy="838200"/>
          </a:xfrm>
          <a:prstGeom prst="straightConnector1">
            <a:avLst/>
          </a:prstGeom>
          <a:ln w="317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427538" y="1147763"/>
            <a:ext cx="2016125" cy="838200"/>
          </a:xfrm>
          <a:prstGeom prst="straightConnector1">
            <a:avLst/>
          </a:prstGeom>
          <a:ln w="3175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300" cap="all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ОСОБЕННОСТИ РАЗВИТИЯ ГОЛОВНОГО МОЗГА</a:t>
            </a:r>
            <a:endParaRPr lang="ru-RU" sz="4300" cap="all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19458" name="Объект 3" descr="D:\Учёба_Арина\Левши\полушария мозга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143240" y="1714488"/>
            <a:ext cx="3025775" cy="4537075"/>
          </a:xfrm>
        </p:spPr>
      </p:pic>
      <p:sp>
        <p:nvSpPr>
          <p:cNvPr id="5" name="Надпись 2"/>
          <p:cNvSpPr txBox="1">
            <a:spLocks noChangeArrowheads="1"/>
          </p:cNvSpPr>
          <p:nvPr/>
        </p:nvSpPr>
        <p:spPr bwMode="auto">
          <a:xfrm>
            <a:off x="1043608" y="2276872"/>
            <a:ext cx="2232248" cy="30963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ЛЕВОЕ ПОЛУШАРИЕ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dirty="0"/>
              <a:t>Заведует логическим, аналитическим мышлением и отвечает за правую сторону</a:t>
            </a:r>
          </a:p>
        </p:txBody>
      </p:sp>
      <p:sp>
        <p:nvSpPr>
          <p:cNvPr id="6" name="Надпись 2"/>
          <p:cNvSpPr txBox="1">
            <a:spLocks noChangeArrowheads="1"/>
          </p:cNvSpPr>
          <p:nvPr/>
        </p:nvSpPr>
        <p:spPr bwMode="auto">
          <a:xfrm>
            <a:off x="6012160" y="2276872"/>
            <a:ext cx="2232248" cy="30963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b="1" dirty="0">
                <a:solidFill>
                  <a:schemeClr val="accent4">
                    <a:lumMod val="75000"/>
                  </a:schemeClr>
                </a:solidFill>
              </a:rPr>
              <a:t>ПРАВОЕ ПОЛУШАРИЕ</a:t>
            </a:r>
          </a:p>
          <a:p>
            <a:pPr algn="ctr" fontAlgn="auto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defRPr/>
            </a:pPr>
            <a:r>
              <a:rPr lang="ru-RU" dirty="0"/>
              <a:t>Отвечает за образное мышление, восприятие искусства, воображение и обслуживает левую сторону тела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cap="all" dirty="0">
                <a:solidFill>
                  <a:schemeClr val="accent5">
                    <a:lumMod val="75000"/>
                  </a:schemeClr>
                </a:solidFill>
                <a:effectLst/>
              </a:rPr>
              <a:t>Особенности </a:t>
            </a:r>
            <a:r>
              <a:rPr lang="ru-RU" sz="4000" cap="all" dirty="0" smtClean="0">
                <a:solidFill>
                  <a:schemeClr val="accent5">
                    <a:lumMod val="75000"/>
                  </a:schemeClr>
                </a:solidFill>
                <a:effectLst/>
              </a:rPr>
              <a:t>левшей</a:t>
            </a:r>
            <a:endParaRPr lang="ru-RU" sz="4000" cap="all" dirty="0">
              <a:solidFill>
                <a:schemeClr val="accent5">
                  <a:lumMod val="75000"/>
                </a:schemeClr>
              </a:solidFill>
              <a:effectLst/>
            </a:endParaRPr>
          </a:p>
        </p:txBody>
      </p:sp>
      <p:pic>
        <p:nvPicPr>
          <p:cNvPr id="20482" name="Picture 2" descr="D:\Учёба_Арина\Левши\Фото товаров\michaeljung_shutterstock_108794993_thumbnail_4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850" y="1628775"/>
            <a:ext cx="25336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348038" y="1628775"/>
            <a:ext cx="5597525" cy="2032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+mn-lt"/>
                <a:cs typeface="+mn-cs"/>
              </a:rPr>
              <a:t>Творческие способности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+mn-lt"/>
                <a:cs typeface="+mn-cs"/>
              </a:rPr>
              <a:t>Абсолютный слух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+mn-lt"/>
                <a:cs typeface="+mn-cs"/>
              </a:rPr>
              <a:t>Развитая интуиция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  <a:cs typeface="+mn-cs"/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ru-RU" dirty="0">
                <a:latin typeface="+mn-lt"/>
                <a:cs typeface="+mn-cs"/>
              </a:rPr>
              <a:t>Способность решать несколько задач одновременно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400" cap="all" dirty="0">
                <a:solidFill>
                  <a:schemeClr val="accent5">
                    <a:lumMod val="75000"/>
                  </a:schemeClr>
                </a:solidFill>
                <a:effectLst/>
              </a:rPr>
              <a:t>Определение левшества или правшества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975646" y="2852936"/>
            <a:ext cx="7245300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/>
          </a:extLst>
        </p:spPr>
      </p:pic>
      <p:sp>
        <p:nvSpPr>
          <p:cNvPr id="4" name="Прямоугольник 3"/>
          <p:cNvSpPr/>
          <p:nvPr/>
        </p:nvSpPr>
        <p:spPr>
          <a:xfrm>
            <a:off x="728663" y="1700213"/>
            <a:ext cx="7416800" cy="5857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«Поза Наполеона»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79613" y="1268413"/>
            <a:ext cx="5688012" cy="4926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9750" y="188913"/>
            <a:ext cx="8064500" cy="10763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4">
                    <a:lumMod val="75000"/>
                  </a:schemeClr>
                </a:solidFill>
                <a:latin typeface="+mn-lt"/>
                <a:cs typeface="+mn-cs"/>
              </a:rPr>
              <a:t>Проведение вертикальных линий на бумаге правой и левой рукой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ерспектива">
    <a:dk1>
      <a:sysClr val="windowText" lastClr="000000"/>
    </a:dk1>
    <a:lt1>
      <a:sysClr val="window" lastClr="FFFFFF"/>
    </a:lt1>
    <a:dk2>
      <a:srgbClr val="283138"/>
    </a:dk2>
    <a:lt2>
      <a:srgbClr val="FF8600"/>
    </a:lt2>
    <a:accent1>
      <a:srgbClr val="838D9B"/>
    </a:accent1>
    <a:accent2>
      <a:srgbClr val="D2610C"/>
    </a:accent2>
    <a:accent3>
      <a:srgbClr val="80716A"/>
    </a:accent3>
    <a:accent4>
      <a:srgbClr val="94147C"/>
    </a:accent4>
    <a:accent5>
      <a:srgbClr val="5D5AD2"/>
    </a:accent5>
    <a:accent6>
      <a:srgbClr val="6F6C7D"/>
    </a:accent6>
    <a:hlink>
      <a:srgbClr val="6187E3"/>
    </a:hlink>
    <a:folHlink>
      <a:srgbClr val="7B8EB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698</TotalTime>
  <Words>215</Words>
  <Application>Microsoft Office PowerPoint</Application>
  <PresentationFormat>Экран (4:3)</PresentationFormat>
  <Paragraphs>46</Paragraphs>
  <Slides>28</Slides>
  <Notes>28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  «Я левша, но я всегда прав!»</vt:lpstr>
      <vt:lpstr>Слайд 2</vt:lpstr>
      <vt:lpstr>Левша́ (леворукий) - ЧЕЛОВЕК, предпочтительно пользующийся левой РУКОЙ. АНТОНИМ к термину «левша» - «пРАВША»</vt:lpstr>
      <vt:lpstr>Слайд 4</vt:lpstr>
      <vt:lpstr>РАЗЛИЧАЮТ:</vt:lpstr>
      <vt:lpstr>ОСОБЕННОСТИ РАЗВИТИЯ ГОЛОВНОГО МОЗГА</vt:lpstr>
      <vt:lpstr>Особенности левшей</vt:lpstr>
      <vt:lpstr>Определение левшества или правшества</vt:lpstr>
      <vt:lpstr>Слайд 9</vt:lpstr>
      <vt:lpstr>Слайд 10</vt:lpstr>
      <vt:lpstr>Слайд 11</vt:lpstr>
      <vt:lpstr>Слайд 12</vt:lpstr>
      <vt:lpstr>Слайд 13</vt:lpstr>
      <vt:lpstr>Слайд 14</vt:lpstr>
      <vt:lpstr>Результаты проведенных тестов </vt:lpstr>
      <vt:lpstr>Определение леворукости у малышей</vt:lpstr>
      <vt:lpstr>Слайд 17</vt:lpstr>
      <vt:lpstr>Слайд 18</vt:lpstr>
      <vt:lpstr>Слайд 19</vt:lpstr>
      <vt:lpstr>Слайд 20</vt:lpstr>
      <vt:lpstr>Слайд 21</vt:lpstr>
      <vt:lpstr>Слайд 22</vt:lpstr>
      <vt:lpstr>Защита леворукости</vt:lpstr>
      <vt:lpstr>Слайд 24</vt:lpstr>
      <vt:lpstr>Левши среди выдающихся людей и знаменитостей</vt:lpstr>
      <vt:lpstr>Слайд 26</vt:lpstr>
      <vt:lpstr>ЗАКЛЮЧЕНИЕ И ВЫВОДЫ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левша?</dc:title>
  <dc:creator>Galina</dc:creator>
  <cp:lastModifiedBy>Мама</cp:lastModifiedBy>
  <cp:revision>69</cp:revision>
  <dcterms:created xsi:type="dcterms:W3CDTF">2013-10-21T14:49:44Z</dcterms:created>
  <dcterms:modified xsi:type="dcterms:W3CDTF">2015-01-27T11:32:31Z</dcterms:modified>
</cp:coreProperties>
</file>