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2D667-B798-4EB9-B828-98B1343855E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0B48C-ECE5-4ADD-9E9C-F40CCCE6D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2132856"/>
            <a:ext cx="7772400" cy="1470025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  <a:endParaRPr lang="ru-RU" sz="6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354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ВСЯКОЕ УМЕНИЕ ТРУДОМ ДАЁТСЯ.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3"/>
          <p:cNvGrpSpPr>
            <a:grpSpLocks noGrp="1"/>
          </p:cNvGrpSpPr>
          <p:nvPr>
            <p:ph idx="1"/>
          </p:nvPr>
        </p:nvGrpSpPr>
        <p:grpSpPr bwMode="auto">
          <a:xfrm flipV="1">
            <a:off x="4427984" y="3861048"/>
            <a:ext cx="3312368" cy="1872208"/>
            <a:chOff x="2961" y="8873"/>
            <a:chExt cx="3024" cy="1026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961" y="9053"/>
              <a:ext cx="3024" cy="720"/>
              <a:chOff x="2961" y="9053"/>
              <a:chExt cx="3024" cy="720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2961" y="9594"/>
                <a:ext cx="1905" cy="179"/>
                <a:chOff x="2961" y="9594"/>
                <a:chExt cx="3060" cy="360"/>
              </a:xfrm>
            </p:grpSpPr>
            <p:sp>
              <p:nvSpPr>
                <p:cNvPr id="17" name="Line 6"/>
                <p:cNvSpPr>
                  <a:spLocks noChangeShapeType="1"/>
                </p:cNvSpPr>
                <p:nvPr/>
              </p:nvSpPr>
              <p:spPr bwMode="auto">
                <a:xfrm>
                  <a:off x="2961" y="9774"/>
                  <a:ext cx="306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7"/>
                <p:cNvSpPr>
                  <a:spLocks noChangeShapeType="1"/>
                </p:cNvSpPr>
                <p:nvPr/>
              </p:nvSpPr>
              <p:spPr bwMode="auto">
                <a:xfrm>
                  <a:off x="2961" y="959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8"/>
                <p:cNvSpPr>
                  <a:spLocks noChangeShapeType="1"/>
                </p:cNvSpPr>
                <p:nvPr/>
              </p:nvSpPr>
              <p:spPr bwMode="auto">
                <a:xfrm>
                  <a:off x="6021" y="959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2961" y="9053"/>
                <a:ext cx="3024" cy="195"/>
                <a:chOff x="2961" y="9053"/>
                <a:chExt cx="3060" cy="361"/>
              </a:xfrm>
            </p:grpSpPr>
            <p:sp>
              <p:nvSpPr>
                <p:cNvPr id="13" name="Line 10"/>
                <p:cNvSpPr>
                  <a:spLocks noChangeShapeType="1"/>
                </p:cNvSpPr>
                <p:nvPr/>
              </p:nvSpPr>
              <p:spPr bwMode="auto">
                <a:xfrm>
                  <a:off x="2961" y="9234"/>
                  <a:ext cx="306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11"/>
                <p:cNvSpPr>
                  <a:spLocks noChangeShapeType="1"/>
                </p:cNvSpPr>
                <p:nvPr/>
              </p:nvSpPr>
              <p:spPr bwMode="auto">
                <a:xfrm>
                  <a:off x="2961" y="905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Line 12"/>
                <p:cNvSpPr>
                  <a:spLocks noChangeShapeType="1"/>
                </p:cNvSpPr>
                <p:nvPr/>
              </p:nvSpPr>
              <p:spPr bwMode="auto">
                <a:xfrm>
                  <a:off x="6021" y="905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13"/>
                <p:cNvSpPr>
                  <a:spLocks noChangeShapeType="1"/>
                </p:cNvSpPr>
                <p:nvPr/>
              </p:nvSpPr>
              <p:spPr bwMode="auto">
                <a:xfrm>
                  <a:off x="4898" y="9053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1" name="Line 14"/>
              <p:cNvSpPr>
                <a:spLocks noChangeShapeType="1"/>
              </p:cNvSpPr>
              <p:nvPr/>
            </p:nvSpPr>
            <p:spPr bwMode="auto">
              <a:xfrm>
                <a:off x="2970" y="9143"/>
                <a:ext cx="0" cy="53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5"/>
              <p:cNvSpPr>
                <a:spLocks noChangeShapeType="1"/>
              </p:cNvSpPr>
              <p:nvPr/>
            </p:nvSpPr>
            <p:spPr bwMode="auto">
              <a:xfrm>
                <a:off x="4877" y="9156"/>
                <a:ext cx="0" cy="53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Arc 16"/>
            <p:cNvSpPr>
              <a:spLocks/>
            </p:cNvSpPr>
            <p:nvPr/>
          </p:nvSpPr>
          <p:spPr bwMode="auto">
            <a:xfrm>
              <a:off x="2970" y="8873"/>
              <a:ext cx="3009" cy="255"/>
            </a:xfrm>
            <a:custGeom>
              <a:avLst/>
              <a:gdLst>
                <a:gd name="T0" fmla="*/ 0 w 43200"/>
                <a:gd name="T1" fmla="*/ 255 h 21600"/>
                <a:gd name="T2" fmla="*/ 3009 w 43200"/>
                <a:gd name="T3" fmla="*/ 255 h 21600"/>
                <a:gd name="T4" fmla="*/ 1505 w 43200"/>
                <a:gd name="T5" fmla="*/ 255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Arc 17"/>
            <p:cNvSpPr>
              <a:spLocks/>
            </p:cNvSpPr>
            <p:nvPr/>
          </p:nvSpPr>
          <p:spPr bwMode="auto">
            <a:xfrm flipV="1">
              <a:off x="2978" y="9705"/>
              <a:ext cx="1893" cy="194"/>
            </a:xfrm>
            <a:custGeom>
              <a:avLst/>
              <a:gdLst>
                <a:gd name="T0" fmla="*/ 0 w 43200"/>
                <a:gd name="T1" fmla="*/ 194 h 21600"/>
                <a:gd name="T2" fmla="*/ 1893 w 43200"/>
                <a:gd name="T3" fmla="*/ 194 h 21600"/>
                <a:gd name="T4" fmla="*/ 947 w 43200"/>
                <a:gd name="T5" fmla="*/ 194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Arc 18"/>
            <p:cNvSpPr>
              <a:spLocks/>
            </p:cNvSpPr>
            <p:nvPr/>
          </p:nvSpPr>
          <p:spPr bwMode="auto">
            <a:xfrm flipV="1">
              <a:off x="4875" y="9150"/>
              <a:ext cx="1092" cy="179"/>
            </a:xfrm>
            <a:custGeom>
              <a:avLst/>
              <a:gdLst>
                <a:gd name="T0" fmla="*/ 0 w 43200"/>
                <a:gd name="T1" fmla="*/ 179 h 21600"/>
                <a:gd name="T2" fmla="*/ 1092 w 43200"/>
                <a:gd name="T3" fmla="*/ 179 h 21600"/>
                <a:gd name="T4" fmla="*/ 546 w 43200"/>
                <a:gd name="T5" fmla="*/ 179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611560" y="1844824"/>
            <a:ext cx="3167955" cy="3948857"/>
            <a:chOff x="2324" y="2075"/>
            <a:chExt cx="9867" cy="12785"/>
          </a:xfrm>
        </p:grpSpPr>
        <p:grpSp>
          <p:nvGrpSpPr>
            <p:cNvPr id="20" name="Group 50"/>
            <p:cNvGrpSpPr>
              <a:grpSpLocks/>
            </p:cNvGrpSpPr>
            <p:nvPr/>
          </p:nvGrpSpPr>
          <p:grpSpPr bwMode="auto">
            <a:xfrm>
              <a:off x="2324" y="2075"/>
              <a:ext cx="9867" cy="12785"/>
              <a:chOff x="2324" y="2075"/>
              <a:chExt cx="9867" cy="12785"/>
            </a:xfrm>
          </p:grpSpPr>
          <p:grpSp>
            <p:nvGrpSpPr>
              <p:cNvPr id="21" name="Group 51"/>
              <p:cNvGrpSpPr>
                <a:grpSpLocks/>
              </p:cNvGrpSpPr>
              <p:nvPr/>
            </p:nvGrpSpPr>
            <p:grpSpPr bwMode="auto">
              <a:xfrm>
                <a:off x="2324" y="2075"/>
                <a:ext cx="7191" cy="12785"/>
                <a:chOff x="2324" y="2075"/>
                <a:chExt cx="7191" cy="12785"/>
              </a:xfrm>
            </p:grpSpPr>
            <p:grpSp>
              <p:nvGrpSpPr>
                <p:cNvPr id="23" name="Group 52"/>
                <p:cNvGrpSpPr>
                  <a:grpSpLocks/>
                </p:cNvGrpSpPr>
                <p:nvPr/>
              </p:nvGrpSpPr>
              <p:grpSpPr bwMode="auto">
                <a:xfrm>
                  <a:off x="2324" y="2075"/>
                  <a:ext cx="7191" cy="12785"/>
                  <a:chOff x="2324" y="2075"/>
                  <a:chExt cx="7191" cy="12785"/>
                </a:xfrm>
              </p:grpSpPr>
              <p:sp>
                <p:nvSpPr>
                  <p:cNvPr id="31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10028"/>
                    <a:ext cx="7189" cy="4832"/>
                  </a:xfrm>
                  <a:prstGeom prst="rect">
                    <a:avLst/>
                  </a:prstGeom>
                  <a:noFill/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cxnSp>
                <p:nvCxnSpPr>
                  <p:cNvPr id="32" name="AutoShape 54"/>
                  <p:cNvCxnSpPr>
                    <a:cxnSpLocks noChangeShapeType="1"/>
                    <a:stCxn id="33" idx="1"/>
                  </p:cNvCxnSpPr>
                  <p:nvPr/>
                </p:nvCxnSpPr>
                <p:spPr bwMode="auto">
                  <a:xfrm flipH="1">
                    <a:off x="5933" y="10018"/>
                    <a:ext cx="14" cy="4842"/>
                  </a:xfrm>
                  <a:prstGeom prst="straightConnector1">
                    <a:avLst/>
                  </a:prstGeom>
                  <a:noFill/>
                  <a:ln w="508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33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947" y="5280"/>
                    <a:ext cx="78" cy="473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Auto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2075"/>
                    <a:ext cx="7190" cy="324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0" name="Oval 57"/>
                <p:cNvSpPr>
                  <a:spLocks noChangeArrowheads="1"/>
                </p:cNvSpPr>
                <p:nvPr/>
              </p:nvSpPr>
              <p:spPr bwMode="auto">
                <a:xfrm>
                  <a:off x="4735" y="2844"/>
                  <a:ext cx="2250" cy="2237"/>
                </a:xfrm>
                <a:prstGeom prst="ellipse">
                  <a:avLst/>
                </a:prstGeom>
                <a:solidFill>
                  <a:srgbClr val="FFFFFF">
                    <a:alpha val="0"/>
                  </a:srgb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4" name="Text Box 58"/>
              <p:cNvSpPr txBox="1">
                <a:spLocks noChangeArrowheads="1"/>
              </p:cNvSpPr>
              <p:nvPr/>
            </p:nvSpPr>
            <p:spPr bwMode="auto">
              <a:xfrm>
                <a:off x="3282" y="6348"/>
                <a:ext cx="3506" cy="291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  <p:sp>
            <p:nvSpPr>
              <p:cNvPr id="25" name="Text Box 59"/>
              <p:cNvSpPr txBox="1">
                <a:spLocks noChangeArrowheads="1"/>
              </p:cNvSpPr>
              <p:nvPr/>
            </p:nvSpPr>
            <p:spPr bwMode="auto">
              <a:xfrm>
                <a:off x="6986" y="6306"/>
                <a:ext cx="3828" cy="291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  <p:sp>
            <p:nvSpPr>
              <p:cNvPr id="26" name="Rectangle 60"/>
              <p:cNvSpPr>
                <a:spLocks noChangeArrowheads="1"/>
              </p:cNvSpPr>
              <p:nvPr/>
            </p:nvSpPr>
            <p:spPr bwMode="auto">
              <a:xfrm>
                <a:off x="4140" y="2844"/>
                <a:ext cx="3480" cy="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endParaRPr lang="ru-RU" sz="900" dirty="0"/>
              </a:p>
            </p:txBody>
          </p:sp>
          <p:sp>
            <p:nvSpPr>
              <p:cNvPr id="27" name="Text Box 61"/>
              <p:cNvSpPr txBox="1">
                <a:spLocks noChangeArrowheads="1"/>
              </p:cNvSpPr>
              <p:nvPr/>
            </p:nvSpPr>
            <p:spPr bwMode="auto">
              <a:xfrm>
                <a:off x="7066" y="11100"/>
                <a:ext cx="5125" cy="2913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  <p:sp>
            <p:nvSpPr>
              <p:cNvPr id="28" name="Text Box 62"/>
              <p:cNvSpPr txBox="1">
                <a:spLocks noChangeArrowheads="1"/>
              </p:cNvSpPr>
              <p:nvPr/>
            </p:nvSpPr>
            <p:spPr bwMode="auto">
              <a:xfrm>
                <a:off x="3754" y="10962"/>
                <a:ext cx="3012" cy="291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</p:grpSp>
        <p:sp>
          <p:nvSpPr>
            <p:cNvPr id="22" name="Rectangle 63"/>
            <p:cNvSpPr>
              <a:spLocks noChangeArrowheads="1"/>
            </p:cNvSpPr>
            <p:nvPr/>
          </p:nvSpPr>
          <p:spPr bwMode="auto">
            <a:xfrm>
              <a:off x="2325" y="5325"/>
              <a:ext cx="7190" cy="4702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419872" y="2132856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 + 2 – 4 + 1 – 3 =1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419872" y="2276872"/>
            <a:ext cx="2376264" cy="2448272"/>
            <a:chOff x="2925" y="527"/>
            <a:chExt cx="1270" cy="1406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925" y="527"/>
              <a:ext cx="1270" cy="1406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212" y="944"/>
              <a:ext cx="136" cy="182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670" y="935"/>
              <a:ext cx="136" cy="182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3334" y="1525"/>
              <a:ext cx="453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95536" y="2276872"/>
            <a:ext cx="2520280" cy="2448272"/>
          </a:xfrm>
          <a:prstGeom prst="smileyFace">
            <a:avLst>
              <a:gd name="adj" fmla="val -4653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6084168" y="2420888"/>
            <a:ext cx="2448272" cy="2376264"/>
          </a:xfrm>
          <a:prstGeom prst="smileyFace">
            <a:avLst>
              <a:gd name="adj" fmla="val 4653"/>
            </a:avLst>
          </a:prstGeom>
          <a:noFill/>
          <a:ln w="5715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МОЛОДЦЫ!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81375" y="2786063"/>
            <a:ext cx="2833688" cy="2214562"/>
          </a:xfrm>
          <a:noFill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1571625"/>
            <a:ext cx="1785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857375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572000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572000"/>
            <a:ext cx="17859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354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ВСЯКОЕ УМЕНИЕ ТРУДОМ ДАЁТСЯ.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 flipV="1">
            <a:off x="5004048" y="4005064"/>
            <a:ext cx="3312368" cy="1872208"/>
            <a:chOff x="2961" y="8873"/>
            <a:chExt cx="3024" cy="1026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2961" y="9053"/>
              <a:ext cx="3024" cy="720"/>
              <a:chOff x="2961" y="9053"/>
              <a:chExt cx="3024" cy="720"/>
            </a:xfrm>
          </p:grpSpPr>
          <p:grpSp>
            <p:nvGrpSpPr>
              <p:cNvPr id="9" name="Group 5"/>
              <p:cNvGrpSpPr>
                <a:grpSpLocks/>
              </p:cNvGrpSpPr>
              <p:nvPr/>
            </p:nvGrpSpPr>
            <p:grpSpPr bwMode="auto">
              <a:xfrm>
                <a:off x="2961" y="9594"/>
                <a:ext cx="1905" cy="179"/>
                <a:chOff x="2961" y="9594"/>
                <a:chExt cx="3060" cy="360"/>
              </a:xfrm>
            </p:grpSpPr>
            <p:sp>
              <p:nvSpPr>
                <p:cNvPr id="17" name="Line 6"/>
                <p:cNvSpPr>
                  <a:spLocks noChangeShapeType="1"/>
                </p:cNvSpPr>
                <p:nvPr/>
              </p:nvSpPr>
              <p:spPr bwMode="auto">
                <a:xfrm>
                  <a:off x="2961" y="9774"/>
                  <a:ext cx="306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7"/>
                <p:cNvSpPr>
                  <a:spLocks noChangeShapeType="1"/>
                </p:cNvSpPr>
                <p:nvPr/>
              </p:nvSpPr>
              <p:spPr bwMode="auto">
                <a:xfrm>
                  <a:off x="2961" y="959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8"/>
                <p:cNvSpPr>
                  <a:spLocks noChangeShapeType="1"/>
                </p:cNvSpPr>
                <p:nvPr/>
              </p:nvSpPr>
              <p:spPr bwMode="auto">
                <a:xfrm>
                  <a:off x="6021" y="959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9"/>
              <p:cNvGrpSpPr>
                <a:grpSpLocks/>
              </p:cNvGrpSpPr>
              <p:nvPr/>
            </p:nvGrpSpPr>
            <p:grpSpPr bwMode="auto">
              <a:xfrm>
                <a:off x="2961" y="9053"/>
                <a:ext cx="3024" cy="195"/>
                <a:chOff x="2961" y="9053"/>
                <a:chExt cx="3060" cy="361"/>
              </a:xfrm>
            </p:grpSpPr>
            <p:sp>
              <p:nvSpPr>
                <p:cNvPr id="13" name="Line 10"/>
                <p:cNvSpPr>
                  <a:spLocks noChangeShapeType="1"/>
                </p:cNvSpPr>
                <p:nvPr/>
              </p:nvSpPr>
              <p:spPr bwMode="auto">
                <a:xfrm>
                  <a:off x="2961" y="9234"/>
                  <a:ext cx="306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11"/>
                <p:cNvSpPr>
                  <a:spLocks noChangeShapeType="1"/>
                </p:cNvSpPr>
                <p:nvPr/>
              </p:nvSpPr>
              <p:spPr bwMode="auto">
                <a:xfrm>
                  <a:off x="2961" y="905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Line 12"/>
                <p:cNvSpPr>
                  <a:spLocks noChangeShapeType="1"/>
                </p:cNvSpPr>
                <p:nvPr/>
              </p:nvSpPr>
              <p:spPr bwMode="auto">
                <a:xfrm>
                  <a:off x="6021" y="9054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13"/>
                <p:cNvSpPr>
                  <a:spLocks noChangeShapeType="1"/>
                </p:cNvSpPr>
                <p:nvPr/>
              </p:nvSpPr>
              <p:spPr bwMode="auto">
                <a:xfrm>
                  <a:off x="4898" y="9053"/>
                  <a:ext cx="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1" name="Line 14"/>
              <p:cNvSpPr>
                <a:spLocks noChangeShapeType="1"/>
              </p:cNvSpPr>
              <p:nvPr/>
            </p:nvSpPr>
            <p:spPr bwMode="auto">
              <a:xfrm>
                <a:off x="2970" y="9143"/>
                <a:ext cx="0" cy="53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5"/>
              <p:cNvSpPr>
                <a:spLocks noChangeShapeType="1"/>
              </p:cNvSpPr>
              <p:nvPr/>
            </p:nvSpPr>
            <p:spPr bwMode="auto">
              <a:xfrm>
                <a:off x="4877" y="9156"/>
                <a:ext cx="0" cy="53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Arc 16"/>
            <p:cNvSpPr>
              <a:spLocks/>
            </p:cNvSpPr>
            <p:nvPr/>
          </p:nvSpPr>
          <p:spPr bwMode="auto">
            <a:xfrm>
              <a:off x="2970" y="8873"/>
              <a:ext cx="3009" cy="255"/>
            </a:xfrm>
            <a:custGeom>
              <a:avLst/>
              <a:gdLst>
                <a:gd name="T0" fmla="*/ 0 w 43200"/>
                <a:gd name="T1" fmla="*/ 255 h 21600"/>
                <a:gd name="T2" fmla="*/ 3009 w 43200"/>
                <a:gd name="T3" fmla="*/ 255 h 21600"/>
                <a:gd name="T4" fmla="*/ 1505 w 43200"/>
                <a:gd name="T5" fmla="*/ 255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Arc 17"/>
            <p:cNvSpPr>
              <a:spLocks/>
            </p:cNvSpPr>
            <p:nvPr/>
          </p:nvSpPr>
          <p:spPr bwMode="auto">
            <a:xfrm flipV="1">
              <a:off x="2978" y="9705"/>
              <a:ext cx="1893" cy="194"/>
            </a:xfrm>
            <a:custGeom>
              <a:avLst/>
              <a:gdLst>
                <a:gd name="T0" fmla="*/ 0 w 43200"/>
                <a:gd name="T1" fmla="*/ 194 h 21600"/>
                <a:gd name="T2" fmla="*/ 1893 w 43200"/>
                <a:gd name="T3" fmla="*/ 194 h 21600"/>
                <a:gd name="T4" fmla="*/ 947 w 43200"/>
                <a:gd name="T5" fmla="*/ 194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Arc 18"/>
            <p:cNvSpPr>
              <a:spLocks/>
            </p:cNvSpPr>
            <p:nvPr/>
          </p:nvSpPr>
          <p:spPr bwMode="auto">
            <a:xfrm flipV="1">
              <a:off x="4875" y="9150"/>
              <a:ext cx="1092" cy="179"/>
            </a:xfrm>
            <a:custGeom>
              <a:avLst/>
              <a:gdLst>
                <a:gd name="T0" fmla="*/ 0 w 43200"/>
                <a:gd name="T1" fmla="*/ 179 h 21600"/>
                <a:gd name="T2" fmla="*/ 1092 w 43200"/>
                <a:gd name="T3" fmla="*/ 179 h 21600"/>
                <a:gd name="T4" fmla="*/ 546 w 43200"/>
                <a:gd name="T5" fmla="*/ 179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49"/>
          <p:cNvGrpSpPr>
            <a:grpSpLocks/>
          </p:cNvGrpSpPr>
          <p:nvPr/>
        </p:nvGrpSpPr>
        <p:grpSpPr bwMode="auto">
          <a:xfrm>
            <a:off x="1115616" y="1844824"/>
            <a:ext cx="3167955" cy="3948857"/>
            <a:chOff x="2324" y="2075"/>
            <a:chExt cx="9867" cy="12785"/>
          </a:xfrm>
        </p:grpSpPr>
        <p:grpSp>
          <p:nvGrpSpPr>
            <p:cNvPr id="21" name="Group 50"/>
            <p:cNvGrpSpPr>
              <a:grpSpLocks/>
            </p:cNvGrpSpPr>
            <p:nvPr/>
          </p:nvGrpSpPr>
          <p:grpSpPr bwMode="auto">
            <a:xfrm>
              <a:off x="2324" y="2075"/>
              <a:ext cx="9867" cy="12785"/>
              <a:chOff x="2324" y="2075"/>
              <a:chExt cx="9867" cy="12785"/>
            </a:xfrm>
          </p:grpSpPr>
          <p:grpSp>
            <p:nvGrpSpPr>
              <p:cNvPr id="23" name="Group 51"/>
              <p:cNvGrpSpPr>
                <a:grpSpLocks/>
              </p:cNvGrpSpPr>
              <p:nvPr/>
            </p:nvGrpSpPr>
            <p:grpSpPr bwMode="auto">
              <a:xfrm>
                <a:off x="2324" y="2075"/>
                <a:ext cx="7191" cy="12785"/>
                <a:chOff x="2324" y="2075"/>
                <a:chExt cx="7191" cy="12785"/>
              </a:xfrm>
            </p:grpSpPr>
            <p:grpSp>
              <p:nvGrpSpPr>
                <p:cNvPr id="29" name="Group 52"/>
                <p:cNvGrpSpPr>
                  <a:grpSpLocks/>
                </p:cNvGrpSpPr>
                <p:nvPr/>
              </p:nvGrpSpPr>
              <p:grpSpPr bwMode="auto">
                <a:xfrm>
                  <a:off x="2324" y="2075"/>
                  <a:ext cx="7191" cy="12785"/>
                  <a:chOff x="2324" y="2075"/>
                  <a:chExt cx="7191" cy="12785"/>
                </a:xfrm>
              </p:grpSpPr>
              <p:sp>
                <p:nvSpPr>
                  <p:cNvPr id="31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10028"/>
                    <a:ext cx="7189" cy="4832"/>
                  </a:xfrm>
                  <a:prstGeom prst="rect">
                    <a:avLst/>
                  </a:prstGeom>
                  <a:noFill/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cxnSp>
                <p:nvCxnSpPr>
                  <p:cNvPr id="32" name="AutoShape 54"/>
                  <p:cNvCxnSpPr>
                    <a:cxnSpLocks noChangeShapeType="1"/>
                    <a:stCxn id="33" idx="1"/>
                  </p:cNvCxnSpPr>
                  <p:nvPr/>
                </p:nvCxnSpPr>
                <p:spPr bwMode="auto">
                  <a:xfrm flipH="1">
                    <a:off x="5933" y="10018"/>
                    <a:ext cx="14" cy="4842"/>
                  </a:xfrm>
                  <a:prstGeom prst="straightConnector1">
                    <a:avLst/>
                  </a:prstGeom>
                  <a:noFill/>
                  <a:ln w="508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33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947" y="5280"/>
                    <a:ext cx="78" cy="473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Auto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2075"/>
                    <a:ext cx="7190" cy="324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0" name="Oval 57"/>
                <p:cNvSpPr>
                  <a:spLocks noChangeArrowheads="1"/>
                </p:cNvSpPr>
                <p:nvPr/>
              </p:nvSpPr>
              <p:spPr bwMode="auto">
                <a:xfrm>
                  <a:off x="4735" y="2844"/>
                  <a:ext cx="2250" cy="2237"/>
                </a:xfrm>
                <a:prstGeom prst="ellipse">
                  <a:avLst/>
                </a:prstGeom>
                <a:solidFill>
                  <a:srgbClr val="FFFFFF">
                    <a:alpha val="0"/>
                  </a:srgb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4" name="Text Box 58"/>
              <p:cNvSpPr txBox="1">
                <a:spLocks noChangeArrowheads="1"/>
              </p:cNvSpPr>
              <p:nvPr/>
            </p:nvSpPr>
            <p:spPr bwMode="auto">
              <a:xfrm>
                <a:off x="3282" y="6348"/>
                <a:ext cx="3506" cy="291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  <p:sp>
            <p:nvSpPr>
              <p:cNvPr id="25" name="Text Box 59"/>
              <p:cNvSpPr txBox="1">
                <a:spLocks noChangeArrowheads="1"/>
              </p:cNvSpPr>
              <p:nvPr/>
            </p:nvSpPr>
            <p:spPr bwMode="auto">
              <a:xfrm>
                <a:off x="6986" y="6306"/>
                <a:ext cx="3828" cy="291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  <p:sp>
            <p:nvSpPr>
              <p:cNvPr id="26" name="Rectangle 60"/>
              <p:cNvSpPr>
                <a:spLocks noChangeArrowheads="1"/>
              </p:cNvSpPr>
              <p:nvPr/>
            </p:nvSpPr>
            <p:spPr bwMode="auto">
              <a:xfrm>
                <a:off x="4140" y="2844"/>
                <a:ext cx="3480" cy="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endParaRPr lang="ru-RU" sz="900" dirty="0"/>
              </a:p>
            </p:txBody>
          </p:sp>
          <p:sp>
            <p:nvSpPr>
              <p:cNvPr id="27" name="Text Box 61"/>
              <p:cNvSpPr txBox="1">
                <a:spLocks noChangeArrowheads="1"/>
              </p:cNvSpPr>
              <p:nvPr/>
            </p:nvSpPr>
            <p:spPr bwMode="auto">
              <a:xfrm>
                <a:off x="7066" y="11100"/>
                <a:ext cx="5125" cy="2913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  <p:sp>
            <p:nvSpPr>
              <p:cNvPr id="28" name="Text Box 62"/>
              <p:cNvSpPr txBox="1">
                <a:spLocks noChangeArrowheads="1"/>
              </p:cNvSpPr>
              <p:nvPr/>
            </p:nvSpPr>
            <p:spPr bwMode="auto">
              <a:xfrm>
                <a:off x="3754" y="10962"/>
                <a:ext cx="3012" cy="291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1200" dirty="0"/>
              </a:p>
            </p:txBody>
          </p:sp>
        </p:grpSp>
        <p:sp>
          <p:nvSpPr>
            <p:cNvPr id="22" name="Rectangle 63"/>
            <p:cNvSpPr>
              <a:spLocks noChangeArrowheads="1"/>
            </p:cNvSpPr>
            <p:nvPr/>
          </p:nvSpPr>
          <p:spPr bwMode="auto">
            <a:xfrm>
              <a:off x="2325" y="5325"/>
              <a:ext cx="7190" cy="4702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707904" y="2204864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 + 2 – 4 + 1 – 3 =1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548680"/>
            <a:ext cx="835292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 + 2 – 3 + 4 – 8 = 1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348880"/>
            <a:ext cx="849694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1+6+2 - 4 + 3 -7+ 6 - 4 = 3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933056"/>
            <a:ext cx="835292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6+4 – 5 +12 – 10 – 4 + 2 = 5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204864"/>
            <a:ext cx="1080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2204864"/>
            <a:ext cx="792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2204864"/>
            <a:ext cx="864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2204864"/>
            <a:ext cx="864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2204864"/>
            <a:ext cx="864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C:\Documents and Settings\User\Рабочий стол\Работа в группе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23" t="1282" r="3772"/>
          <a:stretch>
            <a:fillRect/>
          </a:stretch>
        </p:blipFill>
        <p:spPr bwMode="auto">
          <a:xfrm>
            <a:off x="611560" y="1600200"/>
            <a:ext cx="7560839" cy="504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971600" y="1412776"/>
            <a:ext cx="3096343" cy="2198762"/>
            <a:chOff x="1854" y="1710"/>
            <a:chExt cx="12420" cy="8400"/>
          </a:xfrm>
        </p:grpSpPr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1854" y="3501"/>
              <a:ext cx="12420" cy="4885"/>
              <a:chOff x="6120" y="11909"/>
              <a:chExt cx="2888" cy="841"/>
            </a:xfrm>
          </p:grpSpPr>
          <p:grpSp>
            <p:nvGrpSpPr>
              <p:cNvPr id="26" name="Group 6"/>
              <p:cNvGrpSpPr>
                <a:grpSpLocks/>
              </p:cNvGrpSpPr>
              <p:nvPr/>
            </p:nvGrpSpPr>
            <p:grpSpPr bwMode="auto">
              <a:xfrm>
                <a:off x="6120" y="12021"/>
                <a:ext cx="2888" cy="635"/>
                <a:chOff x="6120" y="12021"/>
                <a:chExt cx="2888" cy="635"/>
              </a:xfrm>
            </p:grpSpPr>
            <p:grpSp>
              <p:nvGrpSpPr>
                <p:cNvPr id="30" name="Group 7"/>
                <p:cNvGrpSpPr>
                  <a:grpSpLocks/>
                </p:cNvGrpSpPr>
                <p:nvPr/>
              </p:nvGrpSpPr>
              <p:grpSpPr bwMode="auto">
                <a:xfrm>
                  <a:off x="6120" y="12021"/>
                  <a:ext cx="2888" cy="189"/>
                  <a:chOff x="6120" y="12021"/>
                  <a:chExt cx="2888" cy="189"/>
                </a:xfrm>
              </p:grpSpPr>
              <p:sp>
                <p:nvSpPr>
                  <p:cNvPr id="37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7920" y="12030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6120" y="12021"/>
                    <a:ext cx="2888" cy="182"/>
                    <a:chOff x="6120" y="12021"/>
                    <a:chExt cx="2888" cy="182"/>
                  </a:xfrm>
                </p:grpSpPr>
                <p:sp>
                  <p:nvSpPr>
                    <p:cNvPr id="39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0" y="12114"/>
                      <a:ext cx="288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0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0" y="12023"/>
                      <a:ext cx="0" cy="18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08" y="12021"/>
                      <a:ext cx="0" cy="18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" name="Group 13"/>
                <p:cNvGrpSpPr>
                  <a:grpSpLocks/>
                </p:cNvGrpSpPr>
                <p:nvPr/>
              </p:nvGrpSpPr>
              <p:grpSpPr bwMode="auto">
                <a:xfrm>
                  <a:off x="6120" y="12474"/>
                  <a:ext cx="1808" cy="182"/>
                  <a:chOff x="6120" y="12021"/>
                  <a:chExt cx="2888" cy="182"/>
                </a:xfrm>
              </p:grpSpPr>
              <p:sp>
                <p:nvSpPr>
                  <p:cNvPr id="34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2114"/>
                    <a:ext cx="288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2023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9008" y="12021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32" name="Line 17"/>
                <p:cNvSpPr>
                  <a:spLocks noChangeShapeType="1"/>
                </p:cNvSpPr>
                <p:nvPr/>
              </p:nvSpPr>
              <p:spPr bwMode="auto">
                <a:xfrm>
                  <a:off x="6120" y="12114"/>
                  <a:ext cx="0" cy="5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Line 18"/>
                <p:cNvSpPr>
                  <a:spLocks noChangeShapeType="1"/>
                </p:cNvSpPr>
                <p:nvPr/>
              </p:nvSpPr>
              <p:spPr bwMode="auto">
                <a:xfrm>
                  <a:off x="7920" y="12114"/>
                  <a:ext cx="0" cy="5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7" name="AutoShape 19"/>
              <p:cNvSpPr>
                <a:spLocks/>
              </p:cNvSpPr>
              <p:nvPr/>
            </p:nvSpPr>
            <p:spPr bwMode="auto">
              <a:xfrm rot="-5400000">
                <a:off x="7467" y="10570"/>
                <a:ext cx="196" cy="2873"/>
              </a:xfrm>
              <a:prstGeom prst="rightBracket">
                <a:avLst>
                  <a:gd name="adj" fmla="val 122151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AutoShape 20"/>
              <p:cNvSpPr>
                <a:spLocks/>
              </p:cNvSpPr>
              <p:nvPr/>
            </p:nvSpPr>
            <p:spPr bwMode="auto">
              <a:xfrm rot="5400000" flipV="1">
                <a:off x="6935" y="11763"/>
                <a:ext cx="180" cy="1793"/>
              </a:xfrm>
              <a:prstGeom prst="rightBracket">
                <a:avLst>
                  <a:gd name="adj" fmla="val 83009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AutoShape 21"/>
              <p:cNvSpPr>
                <a:spLocks/>
              </p:cNvSpPr>
              <p:nvPr/>
            </p:nvSpPr>
            <p:spPr bwMode="auto">
              <a:xfrm rot="5400000" flipV="1">
                <a:off x="8371" y="11663"/>
                <a:ext cx="180" cy="1081"/>
              </a:xfrm>
              <a:prstGeom prst="rightBracket">
                <a:avLst>
                  <a:gd name="adj" fmla="val 50046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3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7155" y="1710"/>
              <a:ext cx="1920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9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 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  <p:sp>
          <p:nvSpPr>
            <p:cNvPr id="24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4914" y="8721"/>
              <a:ext cx="1850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6 </a:t>
              </a:r>
              <a:r>
                <a:rPr lang="ru-RU" sz="3600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  <p:sp>
          <p:nvSpPr>
            <p:cNvPr id="2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1574" y="5841"/>
              <a:ext cx="1833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? </a:t>
              </a:r>
              <a:r>
                <a:rPr lang="ru-RU" sz="3600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95536" y="1628800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536" y="2420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3568" y="3933056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9 – 6 = 3 (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5576" y="5301208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Ответ: на 3 дерева.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971600" y="1412776"/>
            <a:ext cx="3096343" cy="2198762"/>
            <a:chOff x="1854" y="1710"/>
            <a:chExt cx="12420" cy="8400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1854" y="3501"/>
              <a:ext cx="12420" cy="4885"/>
              <a:chOff x="6120" y="11909"/>
              <a:chExt cx="2888" cy="841"/>
            </a:xfrm>
          </p:grpSpPr>
          <p:grpSp>
            <p:nvGrpSpPr>
              <p:cNvPr id="5" name="Group 6"/>
              <p:cNvGrpSpPr>
                <a:grpSpLocks/>
              </p:cNvGrpSpPr>
              <p:nvPr/>
            </p:nvGrpSpPr>
            <p:grpSpPr bwMode="auto">
              <a:xfrm>
                <a:off x="6120" y="12021"/>
                <a:ext cx="2888" cy="635"/>
                <a:chOff x="6120" y="12021"/>
                <a:chExt cx="2888" cy="635"/>
              </a:xfrm>
            </p:grpSpPr>
            <p:grpSp>
              <p:nvGrpSpPr>
                <p:cNvPr id="6" name="Group 7"/>
                <p:cNvGrpSpPr>
                  <a:grpSpLocks/>
                </p:cNvGrpSpPr>
                <p:nvPr/>
              </p:nvGrpSpPr>
              <p:grpSpPr bwMode="auto">
                <a:xfrm>
                  <a:off x="6120" y="12021"/>
                  <a:ext cx="2888" cy="189"/>
                  <a:chOff x="6120" y="12021"/>
                  <a:chExt cx="2888" cy="189"/>
                </a:xfrm>
              </p:grpSpPr>
              <p:sp>
                <p:nvSpPr>
                  <p:cNvPr id="37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7920" y="12030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6120" y="12021"/>
                    <a:ext cx="2888" cy="182"/>
                    <a:chOff x="6120" y="12021"/>
                    <a:chExt cx="2888" cy="182"/>
                  </a:xfrm>
                </p:grpSpPr>
                <p:sp>
                  <p:nvSpPr>
                    <p:cNvPr id="39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0" y="12114"/>
                      <a:ext cx="288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0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0" y="12023"/>
                      <a:ext cx="0" cy="18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08" y="12021"/>
                      <a:ext cx="0" cy="18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8" name="Group 13"/>
                <p:cNvGrpSpPr>
                  <a:grpSpLocks/>
                </p:cNvGrpSpPr>
                <p:nvPr/>
              </p:nvGrpSpPr>
              <p:grpSpPr bwMode="auto">
                <a:xfrm>
                  <a:off x="6120" y="12474"/>
                  <a:ext cx="1808" cy="182"/>
                  <a:chOff x="6120" y="12021"/>
                  <a:chExt cx="2888" cy="182"/>
                </a:xfrm>
              </p:grpSpPr>
              <p:sp>
                <p:nvSpPr>
                  <p:cNvPr id="34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2114"/>
                    <a:ext cx="288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2023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9008" y="12021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32" name="Line 17"/>
                <p:cNvSpPr>
                  <a:spLocks noChangeShapeType="1"/>
                </p:cNvSpPr>
                <p:nvPr/>
              </p:nvSpPr>
              <p:spPr bwMode="auto">
                <a:xfrm>
                  <a:off x="6120" y="12114"/>
                  <a:ext cx="0" cy="5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Line 18"/>
                <p:cNvSpPr>
                  <a:spLocks noChangeShapeType="1"/>
                </p:cNvSpPr>
                <p:nvPr/>
              </p:nvSpPr>
              <p:spPr bwMode="auto">
                <a:xfrm>
                  <a:off x="7920" y="12114"/>
                  <a:ext cx="0" cy="5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7" name="AutoShape 19"/>
              <p:cNvSpPr>
                <a:spLocks/>
              </p:cNvSpPr>
              <p:nvPr/>
            </p:nvSpPr>
            <p:spPr bwMode="auto">
              <a:xfrm rot="-5400000">
                <a:off x="7467" y="10570"/>
                <a:ext cx="196" cy="2873"/>
              </a:xfrm>
              <a:prstGeom prst="rightBracket">
                <a:avLst>
                  <a:gd name="adj" fmla="val 122151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AutoShape 20"/>
              <p:cNvSpPr>
                <a:spLocks/>
              </p:cNvSpPr>
              <p:nvPr/>
            </p:nvSpPr>
            <p:spPr bwMode="auto">
              <a:xfrm rot="5400000" flipV="1">
                <a:off x="6935" y="11763"/>
                <a:ext cx="180" cy="1793"/>
              </a:xfrm>
              <a:prstGeom prst="rightBracket">
                <a:avLst>
                  <a:gd name="adj" fmla="val 83009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AutoShape 21"/>
              <p:cNvSpPr>
                <a:spLocks/>
              </p:cNvSpPr>
              <p:nvPr/>
            </p:nvSpPr>
            <p:spPr bwMode="auto">
              <a:xfrm rot="5400000" flipV="1">
                <a:off x="8371" y="11663"/>
                <a:ext cx="180" cy="1081"/>
              </a:xfrm>
              <a:prstGeom prst="rightBracket">
                <a:avLst>
                  <a:gd name="adj" fmla="val 50046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3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7155" y="1710"/>
              <a:ext cx="1920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?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 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  <p:sp>
          <p:nvSpPr>
            <p:cNvPr id="24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4914" y="8721"/>
              <a:ext cx="1850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6 </a:t>
              </a:r>
              <a:r>
                <a:rPr lang="ru-RU" sz="3600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  <p:sp>
          <p:nvSpPr>
            <p:cNvPr id="2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1574" y="5841"/>
              <a:ext cx="1833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3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 </a:t>
              </a:r>
              <a:r>
                <a:rPr lang="ru-RU" sz="3600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95536" y="1628800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536" y="2420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3568" y="3933056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3 = 9 (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5576" y="5301208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Ответ: 9  берёз.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971600" y="1412776"/>
            <a:ext cx="3096343" cy="2198762"/>
            <a:chOff x="1854" y="1710"/>
            <a:chExt cx="12420" cy="8400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1854" y="3501"/>
              <a:ext cx="12420" cy="4885"/>
              <a:chOff x="6120" y="11909"/>
              <a:chExt cx="2888" cy="841"/>
            </a:xfrm>
          </p:grpSpPr>
          <p:grpSp>
            <p:nvGrpSpPr>
              <p:cNvPr id="5" name="Group 6"/>
              <p:cNvGrpSpPr>
                <a:grpSpLocks/>
              </p:cNvGrpSpPr>
              <p:nvPr/>
            </p:nvGrpSpPr>
            <p:grpSpPr bwMode="auto">
              <a:xfrm>
                <a:off x="6120" y="12021"/>
                <a:ext cx="2888" cy="635"/>
                <a:chOff x="6120" y="12021"/>
                <a:chExt cx="2888" cy="635"/>
              </a:xfrm>
            </p:grpSpPr>
            <p:grpSp>
              <p:nvGrpSpPr>
                <p:cNvPr id="6" name="Group 7"/>
                <p:cNvGrpSpPr>
                  <a:grpSpLocks/>
                </p:cNvGrpSpPr>
                <p:nvPr/>
              </p:nvGrpSpPr>
              <p:grpSpPr bwMode="auto">
                <a:xfrm>
                  <a:off x="6120" y="12021"/>
                  <a:ext cx="2888" cy="189"/>
                  <a:chOff x="6120" y="12021"/>
                  <a:chExt cx="2888" cy="189"/>
                </a:xfrm>
              </p:grpSpPr>
              <p:sp>
                <p:nvSpPr>
                  <p:cNvPr id="37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7920" y="12030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6120" y="12021"/>
                    <a:ext cx="2888" cy="182"/>
                    <a:chOff x="6120" y="12021"/>
                    <a:chExt cx="2888" cy="182"/>
                  </a:xfrm>
                </p:grpSpPr>
                <p:sp>
                  <p:nvSpPr>
                    <p:cNvPr id="39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0" y="12114"/>
                      <a:ext cx="288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0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0" y="12023"/>
                      <a:ext cx="0" cy="18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08" y="12021"/>
                      <a:ext cx="0" cy="18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8" name="Group 13"/>
                <p:cNvGrpSpPr>
                  <a:grpSpLocks/>
                </p:cNvGrpSpPr>
                <p:nvPr/>
              </p:nvGrpSpPr>
              <p:grpSpPr bwMode="auto">
                <a:xfrm>
                  <a:off x="6120" y="12474"/>
                  <a:ext cx="1808" cy="182"/>
                  <a:chOff x="6120" y="12021"/>
                  <a:chExt cx="2888" cy="182"/>
                </a:xfrm>
              </p:grpSpPr>
              <p:sp>
                <p:nvSpPr>
                  <p:cNvPr id="34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2114"/>
                    <a:ext cx="288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2023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9008" y="12021"/>
                    <a:ext cx="0" cy="18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32" name="Line 17"/>
                <p:cNvSpPr>
                  <a:spLocks noChangeShapeType="1"/>
                </p:cNvSpPr>
                <p:nvPr/>
              </p:nvSpPr>
              <p:spPr bwMode="auto">
                <a:xfrm>
                  <a:off x="6120" y="12114"/>
                  <a:ext cx="0" cy="5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Line 18"/>
                <p:cNvSpPr>
                  <a:spLocks noChangeShapeType="1"/>
                </p:cNvSpPr>
                <p:nvPr/>
              </p:nvSpPr>
              <p:spPr bwMode="auto">
                <a:xfrm>
                  <a:off x="7920" y="12114"/>
                  <a:ext cx="0" cy="5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7" name="AutoShape 19"/>
              <p:cNvSpPr>
                <a:spLocks/>
              </p:cNvSpPr>
              <p:nvPr/>
            </p:nvSpPr>
            <p:spPr bwMode="auto">
              <a:xfrm rot="-5400000">
                <a:off x="7467" y="10570"/>
                <a:ext cx="196" cy="2873"/>
              </a:xfrm>
              <a:prstGeom prst="rightBracket">
                <a:avLst>
                  <a:gd name="adj" fmla="val 122151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AutoShape 20"/>
              <p:cNvSpPr>
                <a:spLocks/>
              </p:cNvSpPr>
              <p:nvPr/>
            </p:nvSpPr>
            <p:spPr bwMode="auto">
              <a:xfrm rot="5400000" flipV="1">
                <a:off x="6935" y="11763"/>
                <a:ext cx="180" cy="1793"/>
              </a:xfrm>
              <a:prstGeom prst="rightBracket">
                <a:avLst>
                  <a:gd name="adj" fmla="val 83009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AutoShape 21"/>
              <p:cNvSpPr>
                <a:spLocks/>
              </p:cNvSpPr>
              <p:nvPr/>
            </p:nvSpPr>
            <p:spPr bwMode="auto">
              <a:xfrm rot="5400000" flipV="1">
                <a:off x="8371" y="11663"/>
                <a:ext cx="180" cy="1081"/>
              </a:xfrm>
              <a:prstGeom prst="rightBracket">
                <a:avLst>
                  <a:gd name="adj" fmla="val 50046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3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7155" y="1710"/>
              <a:ext cx="1920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9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 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  <p:sp>
          <p:nvSpPr>
            <p:cNvPr id="24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4914" y="8721"/>
              <a:ext cx="1850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?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 </a:t>
              </a:r>
              <a:r>
                <a:rPr lang="ru-RU" sz="3600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  <p:sp>
          <p:nvSpPr>
            <p:cNvPr id="2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1574" y="5841"/>
              <a:ext cx="1833" cy="13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3</a:t>
              </a:r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 </a:t>
              </a:r>
              <a:r>
                <a:rPr lang="ru-RU" sz="3600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д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95536" y="1628800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536" y="2420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3568" y="3933056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9 – 3 = 6 (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5576" y="5301208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Ответ: 6 тополей.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153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математики</vt:lpstr>
      <vt:lpstr>ВСЯКОЕ УМЕНИЕ ТРУДОМ ДАЁТСЯ.</vt:lpstr>
      <vt:lpstr>Слайд 3</vt:lpstr>
      <vt:lpstr>Слайд 4</vt:lpstr>
      <vt:lpstr>РАБОТА В ГРУППАХ</vt:lpstr>
      <vt:lpstr>ГРУППА 1</vt:lpstr>
      <vt:lpstr>ГРУППА 2</vt:lpstr>
      <vt:lpstr>ГРУППА 3</vt:lpstr>
      <vt:lpstr>Самостоятельная работа</vt:lpstr>
      <vt:lpstr>ВСЯКОЕ УМЕНИЕ ТРУДОМ ДАЁТСЯ.</vt:lpstr>
      <vt:lpstr>Слайд 11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Родители</dc:creator>
  <cp:lastModifiedBy>Родители</cp:lastModifiedBy>
  <cp:revision>28</cp:revision>
  <dcterms:created xsi:type="dcterms:W3CDTF">2015-01-26T12:12:48Z</dcterms:created>
  <dcterms:modified xsi:type="dcterms:W3CDTF">2015-01-27T18:22:02Z</dcterms:modified>
</cp:coreProperties>
</file>