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73" r:id="rId2"/>
  </p:sldMasterIdLst>
  <p:sldIdLst>
    <p:sldId id="257" r:id="rId3"/>
    <p:sldId id="259" r:id="rId4"/>
    <p:sldId id="260" r:id="rId5"/>
    <p:sldId id="261" r:id="rId6"/>
    <p:sldId id="262" r:id="rId7"/>
    <p:sldId id="28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6" r:id="rId30"/>
    <p:sldId id="284" r:id="rId31"/>
    <p:sldId id="285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66"/>
    <a:srgbClr val="A6D86E"/>
    <a:srgbClr val="009E47"/>
    <a:srgbClr val="005C2A"/>
    <a:srgbClr val="194F26"/>
    <a:srgbClr val="123A1C"/>
    <a:srgbClr val="003E1C"/>
    <a:srgbClr val="00682F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B8281-2E04-4F2D-AF3F-A45BEB0F732D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99746-97D9-4FE7-9213-14E802571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C9EF9-C323-40B8-9CAD-F3C9F5984C1A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E753-DC6A-481A-BF1F-974B4B918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3DD58-C641-4350-9902-3B2EF0617505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3654D-DA4D-4CA7-8AF6-C04FBAA87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7"/>
          <p:cNvSpPr/>
          <p:nvPr userDrawn="1"/>
        </p:nvSpPr>
        <p:spPr>
          <a:xfrm>
            <a:off x="1475656" y="1556792"/>
            <a:ext cx="6192688" cy="3600400"/>
          </a:xfrm>
          <a:prstGeom prst="roundRect">
            <a:avLst/>
          </a:prstGeom>
          <a:solidFill>
            <a:srgbClr val="92D050"/>
          </a:solidFill>
          <a:effectLst>
            <a:glow rad="101600">
              <a:schemeClr val="accent3">
                <a:lumMod val="20000"/>
                <a:lumOff val="80000"/>
                <a:alpha val="6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B4F46A-5142-4CF7-A1F5-3FDEFDE25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1F48678-CAD4-42D0-B1C8-099A89040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1249FF-F0BB-4237-BC82-4CB83BDF5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760CF6-5DC2-46D9-BCE0-884E0ADCB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8BA3BA-A7B1-451B-9F2E-E2B8C1C0F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241036-296F-4730-B55E-42A08A2B9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DD51D-7997-4CB2-BEBC-F97A4968C3AB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7C256-1F1C-4C26-A7E5-2693E82B1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DA53E6-EDE1-42FA-800C-D9D0E982A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742D2F-8819-450A-B3A4-D1BC1BC41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ABE5E9-F209-49D3-AA96-2FA1AAADE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340D04-D73A-4420-ABA8-7B7B95DEA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96F170-134C-4A82-B86F-2FF700BAB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BE065-B263-46D4-8C8E-53BA73148079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3B7F-E3C0-42F9-BC1D-15306D1C2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3D27F-5843-4E11-9214-F66009BA63A5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8E41-8107-4B47-8F72-EE344BC37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3105-C78E-4D34-98ED-1ADF1009B183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907CF-B449-4C1F-A0FF-6A975FC81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08A0-C64E-4D6E-AEB7-67A0E333EAF2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6874E-F2C9-4166-95AC-67738803D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FBC7-37AC-4050-9FD2-89510D872FB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D7198-BDA2-42E7-A859-03B6F537D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08FB0-AAEC-4C99-82D3-59171B5F990F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B20B6-0A29-46DE-A77D-A7D2E6072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D9019-3EA1-46AA-9FF0-6CC6F780A6B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3FFD-AA09-4C06-91D2-FB31590F2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288158-D0B5-4FEB-B982-5923B8DA0D89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D67EF8-7CE7-4E15-8F61-9B1DDF8C1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  <p:sldLayoutId id="2147483700" r:id="rId12"/>
    <p:sldLayoutId id="214748370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B71B27B-7C95-4240-95FC-C2FD7B355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 advClick="0" advTm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5" Type="http://schemas.openxmlformats.org/officeDocument/2006/relationships/image" Target="../media/image37.pn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5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zgjytmpf oj tsajckfeq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32656"/>
            <a:ext cx="9144000" cy="6525344"/>
          </a:xfrm>
          <a:prstGeom prst="roundRect">
            <a:avLst>
              <a:gd name="adj" fmla="val 8594"/>
            </a:avLst>
          </a:prstGeom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91680" y="1052736"/>
            <a:ext cx="396044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348880"/>
            <a:ext cx="482453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WordArt 7" descr="303"/>
          <p:cNvSpPr>
            <a:spLocks noChangeArrowheads="1" noChangeShapeType="1" noTextEdit="1"/>
          </p:cNvSpPr>
          <p:nvPr/>
        </p:nvSpPr>
        <p:spPr bwMode="auto">
          <a:xfrm>
            <a:off x="971550" y="1196975"/>
            <a:ext cx="7561263" cy="16557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blipFill dpi="0" rotWithShape="1">
                  <a:blip r:embed="rId2">
                    <a:alphaModFix amt="50000"/>
                  </a:blip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Звездочёт</a:t>
            </a:r>
          </a:p>
        </p:txBody>
      </p:sp>
      <p:sp>
        <p:nvSpPr>
          <p:cNvPr id="38914" name="Text Box 9"/>
          <p:cNvSpPr txBox="1">
            <a:spLocks noChangeArrowheads="1"/>
          </p:cNvSpPr>
          <p:nvPr/>
        </p:nvSpPr>
        <p:spPr bwMode="auto">
          <a:xfrm>
            <a:off x="2987675" y="2636838"/>
            <a:ext cx="3167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FFFF"/>
                </a:solidFill>
                <a:latin typeface="Century" pitchFamily="18" charset="0"/>
              </a:rPr>
              <a:t>Электронная физминутка</a:t>
            </a:r>
          </a:p>
        </p:txBody>
      </p:sp>
    </p:spTree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8243888" y="1125538"/>
            <a:ext cx="0" cy="4751387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1258888" y="5949950"/>
            <a:ext cx="6985000" cy="0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1258888" y="1125538"/>
            <a:ext cx="0" cy="4751387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1331913" y="1125538"/>
            <a:ext cx="3311525" cy="2016125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4643438" y="1196975"/>
            <a:ext cx="3529012" cy="1944688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258888" y="1125538"/>
            <a:ext cx="6985000" cy="0"/>
          </a:xfrm>
          <a:prstGeom prst="line">
            <a:avLst/>
          </a:prstGeom>
          <a:noFill/>
          <a:ln w="76200" cmpd="tri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1547813" y="4076700"/>
            <a:ext cx="64087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Вам пришло письмо</a:t>
            </a:r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3779838" y="2420938"/>
            <a:ext cx="2016125" cy="1439862"/>
          </a:xfrm>
          <a:prstGeom prst="star32">
            <a:avLst>
              <a:gd name="adj" fmla="val 37500"/>
            </a:avLst>
          </a:prstGeom>
          <a:gradFill rotWithShape="1">
            <a:gsLst>
              <a:gs pos="0">
                <a:srgbClr val="3333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4663" y="2708275"/>
            <a:ext cx="1008062" cy="936625"/>
            <a:chOff x="340" y="1253"/>
            <a:chExt cx="635" cy="590"/>
          </a:xfrm>
        </p:grpSpPr>
        <p:sp>
          <p:nvSpPr>
            <p:cNvPr id="39946" name="AutoShape 1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7" name="AutoShape 1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  <p:animClr clrSpc="rgb" dir="cw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  <p:bldP spid="10252" grpId="0" animBg="1"/>
      <p:bldP spid="10247" grpId="0" animBg="1"/>
      <p:bldP spid="10256" grpId="0" animBg="1"/>
      <p:bldP spid="1025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 descr="фон44 клетка"/>
          <p:cNvSpPr>
            <a:spLocks noChangeArrowheads="1"/>
          </p:cNvSpPr>
          <p:nvPr/>
        </p:nvSpPr>
        <p:spPr bwMode="auto">
          <a:xfrm>
            <a:off x="468313" y="260350"/>
            <a:ext cx="8281987" cy="61928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Выполни гимнастику для глаз по схеме: </a:t>
            </a:r>
          </a:p>
        </p:txBody>
      </p:sp>
      <p:sp>
        <p:nvSpPr>
          <p:cNvPr id="40963" name="Line 7"/>
          <p:cNvSpPr>
            <a:spLocks noChangeShapeType="1"/>
          </p:cNvSpPr>
          <p:nvPr/>
        </p:nvSpPr>
        <p:spPr bwMode="auto">
          <a:xfrm>
            <a:off x="1331913" y="1484313"/>
            <a:ext cx="6911975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4" name="Line 8"/>
          <p:cNvSpPr>
            <a:spLocks noChangeShapeType="1"/>
          </p:cNvSpPr>
          <p:nvPr/>
        </p:nvSpPr>
        <p:spPr bwMode="auto">
          <a:xfrm flipH="1">
            <a:off x="1547813" y="1484313"/>
            <a:ext cx="6696075" cy="1800225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9"/>
          <p:cNvSpPr>
            <a:spLocks noChangeShapeType="1"/>
          </p:cNvSpPr>
          <p:nvPr/>
        </p:nvSpPr>
        <p:spPr bwMode="auto">
          <a:xfrm>
            <a:off x="1547813" y="3284538"/>
            <a:ext cx="6696075" cy="7921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Line 10"/>
          <p:cNvSpPr>
            <a:spLocks noChangeShapeType="1"/>
          </p:cNvSpPr>
          <p:nvPr/>
        </p:nvSpPr>
        <p:spPr bwMode="auto">
          <a:xfrm flipH="1">
            <a:off x="1187450" y="4076700"/>
            <a:ext cx="7058025" cy="1295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258888" y="1268413"/>
            <a:ext cx="433387" cy="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7885113" y="1557338"/>
            <a:ext cx="433387" cy="144462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476375" y="3500438"/>
            <a:ext cx="431800" cy="71437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7812088" y="4365625"/>
            <a:ext cx="504825" cy="14287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3" presetClass="exit" presetSubtype="5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0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0.7559 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10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64584 0.241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1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10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1596 L 0.65347 0.1102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1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10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75208 0.178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1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2" grpId="1"/>
      <p:bldP spid="9230" grpId="0" animBg="1"/>
      <p:bldP spid="9230" grpId="1" animBg="1"/>
      <p:bldP spid="9231" grpId="0" animBg="1"/>
      <p:bldP spid="9231" grpId="1" animBg="1"/>
      <p:bldP spid="9237" grpId="0" animBg="1"/>
      <p:bldP spid="9237" grpId="1" animBg="1"/>
      <p:bldP spid="9238" grpId="0" animBg="1"/>
      <p:bldP spid="923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19925" y="2205038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Oval 6"/>
          <p:cNvSpPr>
            <a:spLocks noChangeArrowheads="1"/>
          </p:cNvSpPr>
          <p:nvPr/>
        </p:nvSpPr>
        <p:spPr bwMode="auto">
          <a:xfrm rot="-5400000">
            <a:off x="468312" y="3429001"/>
            <a:ext cx="576263" cy="5762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98844E-6 C 0.00052 -0.09989 0.09357 -0.18197 0.20677 -0.18197 C 0.3401 -0.18197 0.38854 -0.09087 0.4085 -0.0363 L 0.42916 0.0363 C 0.45034 0.09086 0.50156 0.1815 0.65277 0.1815 C 0.74895 0.1815 0.85816 0.09988 0.85833 3.98844E-6 C 0.85833 -0.09989 0.74895 -0.18197 0.65277 -0.18197 C 0.50156 -0.18197 0.45034 -0.09087 0.42916 -0.0363 L 0.4085 0.0363 C 0.38854 0.08994 0.34027 0.1815 0.20764 0.1815 C 0.09357 0.1815 3.61111E-6 0.09988 3.61111E-6 3.98844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44061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62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44059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60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44057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58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44055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56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44053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54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44051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52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44049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50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44047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8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44045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6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44043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4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2781300"/>
            <a:ext cx="1008063" cy="936625"/>
            <a:chOff x="340" y="1253"/>
            <a:chExt cx="635" cy="590"/>
          </a:xfrm>
        </p:grpSpPr>
        <p:sp>
          <p:nvSpPr>
            <p:cNvPr id="45058" name="AutoShape 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59" name="AutoShape 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-4.79769E-6 C -0.03142 -0.14104 0.06493 -0.25711 0.18212 -0.25711 C 0.32066 -0.25711 0.37049 -0.12855 0.39149 -0.05109 L 0.41354 0.05133 C 0.4349 0.12856 0.48768 0.25665 0.64445 0.25665 C 0.74427 0.25665 0.85781 0.14128 0.85781 -4.79769E-6 C 0.85781 -0.14104 0.74427 -0.25711 0.64445 -0.25711 C 0.48768 -0.25711 0.4349 -0.12855 0.41354 -0.05109 L 0.39149 0.05133 C 0.37049 0.12856 0.32066 0.25665 0.18212 0.25665 C 0.06493 0.25665 -0.03142 0.14128 -0.03142 -4.79769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андет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4508500"/>
            <a:ext cx="22320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6" descr="e95bfc5077e00b715bb415d0f590fc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068638"/>
            <a:ext cx="8699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7" descr="ddcedc575fd11e632e1f1619ab8cd00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3141663"/>
            <a:ext cx="86518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964613" y="836613"/>
            <a:ext cx="4824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Берегите свое здоровье!</a:t>
            </a:r>
          </a:p>
        </p:txBody>
      </p:sp>
      <p:pic>
        <p:nvPicPr>
          <p:cNvPr id="46086" name="Picture 11" descr="796606407cb2d4efe937045b5298e54a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2852738"/>
            <a:ext cx="857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Мои документы\Мои рисунки\презент 1\Рисунок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40"/>
            <a:ext cx="8280920" cy="6192688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5795963" y="1412875"/>
            <a:ext cx="2305050" cy="1584325"/>
          </a:xfrm>
          <a:prstGeom prst="cloudCallout">
            <a:avLst>
              <a:gd name="adj1" fmla="val -25472"/>
              <a:gd name="adj2" fmla="val 10768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rot="-556147">
            <a:off x="5829300" y="1703388"/>
            <a:ext cx="22129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  <a:cs typeface="Times New Roman" pitchFamily="18" charset="0"/>
              </a:rPr>
              <a:t>Алгоритм оформления текста  объявления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600" y="836712"/>
            <a:ext cx="4176713" cy="4968875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47813" y="908050"/>
            <a:ext cx="3455987" cy="4802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оформить текст объявления, надо: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- использовать вежливое обращение;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- описать событие, которое уже произошло или произойдёт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- указать день, время  события;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- написать имя составителя объявления  и контактный телефон.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Вася\Desktop\caterpillar00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63767">
            <a:off x="5761038" y="4181475"/>
            <a:ext cx="28813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Вася\Desktop\для презентации\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6096000" cy="5382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124" name="Picture 4" descr="C:\Users\Вася\Desktop\T23k5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268760"/>
            <a:ext cx="4968552" cy="53285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684213" y="2420938"/>
            <a:ext cx="237490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5">
                    <a:lumMod val="2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19.00 во Дворце состоится сказочное представление «Снежная королева». Приобрести билеты можно в кассе или заказать по телефону…</a:t>
            </a:r>
            <a:endParaRPr lang="ru-RU" dirty="0">
              <a:solidFill>
                <a:schemeClr val="accent5">
                  <a:lumMod val="2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125" name="Picture 5" descr="C:\Users\Вася\Desktop\для презентации\5384563-wise-owl-teacher-on-books--vector-illustratio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789040"/>
            <a:ext cx="2381250" cy="330594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5940152" y="980728"/>
            <a:ext cx="3203848" cy="2160240"/>
          </a:xfrm>
          <a:prstGeom prst="wedgeRoundRectCallout">
            <a:avLst>
              <a:gd name="adj1" fmla="val -12299"/>
              <a:gd name="adj2" fmla="val 79360"/>
              <a:gd name="adj3" fmla="val 16667"/>
            </a:avLst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3600000" scaled="0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084888" y="1027113"/>
            <a:ext cx="30591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224B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i="1">
                <a:solidFill>
                  <a:srgbClr val="26267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 ли  утверждать, что  зрители  во  время попадут  на  представление?</a:t>
            </a:r>
            <a:endParaRPr lang="ru-RU" sz="2400" i="1">
              <a:solidFill>
                <a:srgbClr val="262673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3" y="1484784"/>
            <a:ext cx="489654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АФИША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3" descr="cartoon_korean_illustration_lovely_girls_61853_m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987824" y="188640"/>
            <a:ext cx="3960440" cy="1152128"/>
          </a:xfrm>
          <a:prstGeom prst="wedgeRoundRectCallout">
            <a:avLst>
              <a:gd name="adj1" fmla="val -44397"/>
              <a:gd name="adj2" fmla="val 100730"/>
              <a:gd name="adj3" fmla="val 16667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3203575" y="260350"/>
            <a:ext cx="5472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26" name="TextBox 7"/>
          <p:cNvSpPr txBox="1">
            <a:spLocks noChangeArrowheads="1"/>
          </p:cNvSpPr>
          <p:nvPr/>
        </p:nvSpPr>
        <p:spPr bwMode="auto">
          <a:xfrm>
            <a:off x="3132138" y="260350"/>
            <a:ext cx="540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2138" y="188913"/>
            <a:ext cx="37433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Сегодня из почтового ящика 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достала объявление: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87824" y="1988840"/>
            <a:ext cx="4176464" cy="446449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</a:gra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праздновали в кафе «Чудесный мир». Собака была красивая и ласковая. Звоните мне домой после уроков и тренировки, но, может быть, я на неё и не пойду, очень холодно на улице, а собаку я потеряла. Очень прошу помочь мне найти мою собаку, которую мама подарила мне на день рождение.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ася\Desktop\для презентации\big_6_20110154f75c3d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752"/>
            <a:ext cx="9144000" cy="5760640"/>
          </a:xfrm>
          <a:prstGeom prst="rect">
            <a:avLst/>
          </a:prstGeom>
          <a:noFill/>
          <a:effectLst>
            <a:glow rad="101600">
              <a:srgbClr val="92D050">
                <a:alpha val="60000"/>
              </a:srgbClr>
            </a:glow>
          </a:effectLst>
        </p:spPr>
      </p:pic>
      <p:sp>
        <p:nvSpPr>
          <p:cNvPr id="49155" name="TextBox 3"/>
          <p:cNvSpPr txBox="1">
            <a:spLocks noChangeArrowheads="1"/>
          </p:cNvSpPr>
          <p:nvPr/>
        </p:nvSpPr>
        <p:spPr bwMode="auto">
          <a:xfrm>
            <a:off x="250825" y="188913"/>
            <a:ext cx="8713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716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значение выражения </a:t>
            </a:r>
            <a:r>
              <a:rPr lang="ru-RU" sz="280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«афиша», «объявление».</a:t>
            </a:r>
          </a:p>
          <a:p>
            <a:pPr algn="ctr" eaLnBrk="0" hangingPunct="0">
              <a:defRPr/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Расскажите алгоритм оформления объявления.</a:t>
            </a:r>
          </a:p>
        </p:txBody>
      </p:sp>
      <p:pic>
        <p:nvPicPr>
          <p:cNvPr id="6" name="Picture 6" descr="C:\Users\Вася\Desktop\1319142768_19nov-smeshari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703062">
            <a:off x="3138920" y="2434125"/>
            <a:ext cx="1487611" cy="19967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9" name="Picture 5" descr="C:\Users\Вася\Desktop\3e6b22f3641e41ac8f96394105b55d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87424">
            <a:off x="7379482" y="3159588"/>
            <a:ext cx="1661874" cy="223141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Вася\Desktop\1358487512_otkritka-pozdravlya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3600400" cy="1584176"/>
          </a:xfrm>
          <a:prstGeom prst="rect">
            <a:avLst/>
          </a:prstGeom>
          <a:gradFill flip="none" rotWithShape="0"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6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Можно ли утверждать, что предложение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950" y="2060575"/>
            <a:ext cx="3887788" cy="157003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00FF"/>
                </a:solidFill>
                <a:latin typeface="+mn-lt"/>
              </a:rPr>
              <a:t>«Пете хотелось подарить Кате к празднику цветы»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933056"/>
            <a:ext cx="3528392" cy="1569660"/>
          </a:xfrm>
          <a:prstGeom prst="rect">
            <a:avLst/>
          </a:prstGeom>
          <a:gradFill flip="none" rotWithShape="1">
            <a:gsLst>
              <a:gs pos="0">
                <a:srgbClr val="A2D668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имеет однородные члены? Обоснуйте своё мнение.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288" y="188913"/>
            <a:ext cx="6985000" cy="1368425"/>
          </a:xfrm>
          <a:prstGeom prst="roundRect">
            <a:avLst/>
          </a:prstGeom>
          <a:solidFill>
            <a:schemeClr val="accent1">
              <a:lumMod val="2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1560" y="116632"/>
            <a:ext cx="6552728" cy="166199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CC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Спишите  каждое  предложение,  расставляя знаки  препинания  и  выделяя  графически основу  предложения.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4438" y="1844675"/>
            <a:ext cx="5903912" cy="3671888"/>
          </a:xfrm>
          <a:prstGeom prst="roundRect">
            <a:avLst/>
          </a:prstGeom>
          <a:gradFill>
            <a:gsLst>
              <a:gs pos="0">
                <a:schemeClr val="accent5">
                  <a:lumMod val="50000"/>
                  <a:alpha val="82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699792" y="1916832"/>
            <a:ext cx="5796136" cy="353943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bliqueTopLeft"/>
              <a:lightRig rig="threePt" dir="t"/>
            </a:scene3d>
          </a:bodyPr>
          <a:lstStyle/>
          <a:p>
            <a:pPr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Миша Коля и Сережа рано утром отправились на рыбалку.</a:t>
            </a:r>
          </a:p>
          <a:p>
            <a:pPr>
              <a:defRPr/>
            </a:pPr>
            <a:endParaRPr lang="ru-RU" sz="2800" dirty="0"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rgbClr val="CC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ранцах у школьников лежат и ручки и карандаши и тетради.</a:t>
            </a:r>
          </a:p>
          <a:p>
            <a:pPr eaLnBrk="0" hangingPunct="0">
              <a:defRPr/>
            </a:pPr>
            <a:endParaRPr lang="ru-RU" sz="2800" dirty="0">
              <a:solidFill>
                <a:srgbClr val="CC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rgbClr val="0066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Осенью птицы улетают на юг а весной возвращаются.</a:t>
            </a:r>
            <a:endParaRPr lang="ru-RU" sz="2800" dirty="0">
              <a:solidFill>
                <a:srgbClr val="0066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84" name="Picture 8" descr="C:\Users\Вася\Desktop\caterpillar0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60575"/>
            <a:ext cx="24669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9" descr="C:\Users\Вася\Desktop\caterpillar0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26345">
            <a:off x="1619672" y="5289723"/>
            <a:ext cx="1296144" cy="1568277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50186" name="Picture 10" descr="C:\Users\Вася\Desktop\caterpillar0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96827">
            <a:off x="7251700" y="4056063"/>
            <a:ext cx="21605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611560" y="496996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dirty="0">
                <a:solidFill>
                  <a:schemeClr val="bg1"/>
                </a:solidFill>
                <a:latin typeface="+mn-lt"/>
              </a:rPr>
              <a:t>  </a:t>
            </a:r>
            <a:r>
              <a:rPr lang="ru-RU" sz="2400" dirty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Составьте предложения с однородными членами и напишите каждое, оформив его соответствующими знаками препинания.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1773238"/>
          <a:ext cx="8064896" cy="3456384"/>
        </p:xfrm>
        <a:graphic>
          <a:graphicData uri="http://schemas.openxmlformats.org/drawingml/2006/table">
            <a:tbl>
              <a:tblPr/>
              <a:tblGrid>
                <a:gridCol w="3847473"/>
                <a:gridCol w="4217423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227763" y="6092825"/>
            <a:ext cx="2160587" cy="360363"/>
          </a:xfrm>
          <a:prstGeom prst="rect">
            <a:avLst/>
          </a:prstGeom>
          <a:solidFill>
            <a:srgbClr val="194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04" name="Picture 4" descr="C:\Users\Вася\Desktop\school0558.gif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64088" y="5085185"/>
            <a:ext cx="3240360" cy="13681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05" name="Picture 5" descr="C:\Users\Вася\Desktop\caterpillar00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07788">
            <a:off x="2702063" y="4949345"/>
            <a:ext cx="2000318" cy="1578433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2" name="TextBox 11"/>
          <p:cNvSpPr txBox="1"/>
          <p:nvPr/>
        </p:nvSpPr>
        <p:spPr>
          <a:xfrm>
            <a:off x="827088" y="1844675"/>
            <a:ext cx="3024187" cy="62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Я люблю...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088" y="2636838"/>
            <a:ext cx="3168650" cy="658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В зале были...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088" y="3573463"/>
            <a:ext cx="3600450" cy="587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В комнату вбежала...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088" y="4365625"/>
            <a:ext cx="3313112" cy="658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В вазе стояли...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7538" y="1700213"/>
            <a:ext cx="3960812" cy="915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мальчишки  девчонки и их родители.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7538" y="2565400"/>
            <a:ext cx="4032250" cy="941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мороженое  шоколад  и печенье.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7538" y="3357563"/>
            <a:ext cx="4032250" cy="941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красные  оранжевые и желтые цветы.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538" y="4221163"/>
            <a:ext cx="4032250" cy="908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веселая громко смеющаяся девочка.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7538" y="1773238"/>
            <a:ext cx="4032250" cy="941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мороженое  шоколад  и печенье.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27538" y="2636838"/>
            <a:ext cx="3960812" cy="91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мальчишки  девчонки и их родители.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00563" y="3500438"/>
            <a:ext cx="3959225" cy="942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веселая громко смеющаяся девочка.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27538" y="4292600"/>
            <a:ext cx="4032250" cy="942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... красные  оранжевые и желтые цветы.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17" grpId="0" build="allAtOnce"/>
      <p:bldP spid="18" grpId="0" build="allAtOnce"/>
      <p:bldP spid="21" grpId="0" build="allAtOnce"/>
      <p:bldP spid="24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Мои документы\Мои рисунки\презент 1\Рисунок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7" y="222846"/>
            <a:ext cx="7877202" cy="6006366"/>
          </a:xfrm>
          <a:prstGeom prst="rect">
            <a:avLst/>
          </a:prstGeom>
          <a:noFill/>
        </p:spPr>
      </p:pic>
      <p:pic>
        <p:nvPicPr>
          <p:cNvPr id="52228" name="Picture 4" descr="C:\Users\Вася\Desktop\caterpillar01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62197">
            <a:off x="7039076" y="2098883"/>
            <a:ext cx="1923172" cy="2984677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214414" y="764704"/>
            <a:ext cx="6715172" cy="1008112"/>
          </a:xfrm>
          <a:prstGeom prst="wedgeRoundRectCallout">
            <a:avLst>
              <a:gd name="adj1" fmla="val 38787"/>
              <a:gd name="adj2" fmla="val 118839"/>
              <a:gd name="adj3" fmla="val 1666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42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357290" y="704850"/>
            <a:ext cx="67151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и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напишите предложения,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схемы: 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79613" y="2349500"/>
            <a:ext cx="4537075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79613" y="3429000"/>
            <a:ext cx="4537075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79613" y="4581525"/>
            <a:ext cx="4537075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1908175" y="2636838"/>
            <a:ext cx="935038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3203575" y="2636838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6100" y="2636838"/>
            <a:ext cx="936625" cy="287337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4356100" y="2492375"/>
            <a:ext cx="936625" cy="288925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771775" y="2492375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И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148263" y="2133600"/>
            <a:ext cx="12954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Times New Roman" pitchFamily="18" charset="0"/>
                <a:cs typeface="Times New Roman" pitchFamily="18" charset="0"/>
              </a:rPr>
              <a:t> ... .</a:t>
            </a:r>
          </a:p>
        </p:txBody>
      </p:sp>
      <p:sp>
        <p:nvSpPr>
          <p:cNvPr id="20" name="Минус 19"/>
          <p:cNvSpPr/>
          <p:nvPr/>
        </p:nvSpPr>
        <p:spPr>
          <a:xfrm>
            <a:off x="1979613" y="3789363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3059113" y="3860800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Минус 21"/>
          <p:cNvSpPr/>
          <p:nvPr/>
        </p:nvSpPr>
        <p:spPr>
          <a:xfrm>
            <a:off x="3059113" y="3716338"/>
            <a:ext cx="936625" cy="217487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00563" y="3716338"/>
            <a:ext cx="358775" cy="360362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76825" y="3716338"/>
            <a:ext cx="358775" cy="360362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651500" y="3716338"/>
            <a:ext cx="360363" cy="360362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859338" y="3357563"/>
            <a:ext cx="2889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435600" y="3357563"/>
            <a:ext cx="2889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11863" y="3357563"/>
            <a:ext cx="2889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" name="Минус 29"/>
          <p:cNvSpPr/>
          <p:nvPr/>
        </p:nvSpPr>
        <p:spPr>
          <a:xfrm>
            <a:off x="1979613" y="4868863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Минус 30"/>
          <p:cNvSpPr/>
          <p:nvPr/>
        </p:nvSpPr>
        <p:spPr>
          <a:xfrm>
            <a:off x="3059113" y="4797425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Минус 31"/>
          <p:cNvSpPr/>
          <p:nvPr/>
        </p:nvSpPr>
        <p:spPr>
          <a:xfrm>
            <a:off x="3059113" y="4941888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067175" y="4797425"/>
            <a:ext cx="433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И</a:t>
            </a:r>
          </a:p>
        </p:txBody>
      </p:sp>
      <p:sp>
        <p:nvSpPr>
          <p:cNvPr id="34" name="Минус 33"/>
          <p:cNvSpPr/>
          <p:nvPr/>
        </p:nvSpPr>
        <p:spPr>
          <a:xfrm>
            <a:off x="4572000" y="4797425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Минус 34"/>
          <p:cNvSpPr/>
          <p:nvPr/>
        </p:nvSpPr>
        <p:spPr>
          <a:xfrm>
            <a:off x="4572000" y="4941888"/>
            <a:ext cx="936625" cy="2159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364163" y="4365625"/>
            <a:ext cx="12954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Times New Roman" pitchFamily="18" charset="0"/>
                <a:cs typeface="Times New Roman" pitchFamily="18" charset="0"/>
              </a:rPr>
              <a:t> ... 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8" grpId="0" animBg="1"/>
      <p:bldP spid="9" grpId="0" animBg="1"/>
      <p:bldP spid="10" grpId="0" animBg="1"/>
      <p:bldP spid="14" grpId="0" animBg="1"/>
      <p:bldP spid="15" grpId="0" animBg="1"/>
      <p:bldP spid="15" grpId="1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9" grpId="0"/>
      <p:bldP spid="30" grpId="0" animBg="1"/>
      <p:bldP spid="31" grpId="0" animBg="1"/>
      <p:bldP spid="32" grpId="0" animBg="1"/>
      <p:bldP spid="33" grpId="0"/>
      <p:bldP spid="34" grpId="0" animBg="1"/>
      <p:bldP spid="35" grpId="0" animBg="1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4200000"/>
          </a:gradFill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484438" y="115888"/>
            <a:ext cx="6480175" cy="720725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4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188640"/>
            <a:ext cx="648072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ДИАГНОСТИЧЕСКОЕ    ЗАДАНИЕ</a:t>
            </a:r>
          </a:p>
        </p:txBody>
      </p:sp>
      <p:pic>
        <p:nvPicPr>
          <p:cNvPr id="53251" name="Picture 3" descr="C:\Users\Вася\Desktop\sun09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09840">
            <a:off x="395536" y="0"/>
            <a:ext cx="2762250" cy="25527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419872" y="980728"/>
            <a:ext cx="5544616" cy="1800200"/>
          </a:xfrm>
          <a:prstGeom prst="wedgeRoundRectCallout">
            <a:avLst>
              <a:gd name="adj1" fmla="val -63747"/>
              <a:gd name="adj2" fmla="val -5054"/>
              <a:gd name="adj3" fmla="val 1666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42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19872" y="980728"/>
            <a:ext cx="5724128" cy="18466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Спишите  текст  и оформите его  соответствующими знаками  препинания: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068960"/>
            <a:ext cx="7272808" cy="3456384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95288" y="3429000"/>
            <a:ext cx="69135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Летнее солнце плывёт над полям  над пыльной дорогой. Я лежу в зелёной траве вдыхаю влажный запах земли и растений. Белые  золотые синие  качаются над головой цветы.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32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Вася\Desktop\sun09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73330">
            <a:off x="6406783" y="-47592"/>
            <a:ext cx="2762250" cy="25527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9512" y="260648"/>
            <a:ext cx="6336704" cy="2016224"/>
          </a:xfrm>
          <a:prstGeom prst="wedgeRoundRectCallout">
            <a:avLst>
              <a:gd name="adj1" fmla="val 57813"/>
              <a:gd name="adj2" fmla="val 29109"/>
              <a:gd name="adj3" fmla="val 1666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42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6264696" cy="18466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Дополните каждое предложение однородными членами, напишите текст и озаглавьте его: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2636912"/>
            <a:ext cx="6984776" cy="3456384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187450" y="3124200"/>
            <a:ext cx="69135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берёзах, …, … появились первые листочки. С юга прилетели грачи,… и … . Проснулись после спячки медведи, …, … 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Пришла весна!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51520" y="692696"/>
            <a:ext cx="8712968" cy="2448272"/>
          </a:xfrm>
          <a:prstGeom prst="wedgeRoundRectCallout">
            <a:avLst>
              <a:gd name="adj1" fmla="val 32395"/>
              <a:gd name="adj2" fmla="val 63574"/>
              <a:gd name="adj3" fmla="val 1666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74675" y="692150"/>
            <a:ext cx="8569325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Внесите исправления в текст объявления, чтобы у хозяйки появился шанс найти свою собаку. </a:t>
            </a:r>
          </a:p>
          <a:p>
            <a:pPr>
              <a:defRPr/>
            </a:pPr>
            <a:r>
              <a:rPr lang="ru-RU" sz="240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этого используйте план:</a:t>
            </a:r>
          </a:p>
          <a:p>
            <a:pPr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исключите лишние слова и предложения;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дополните однородными членами описание собаки 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укажите номер контактного телефона.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5301" name="Picture 5" descr="C:\Users\Вася\Desktop\dog0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29791">
            <a:off x="7064375" y="3598863"/>
            <a:ext cx="2087563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39750" y="3500438"/>
            <a:ext cx="6192838" cy="309721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Мы праздновали в кафе «Чудесный мир». Собака была красивая и ласковая. Звоните мне домой после уроков и тренировки, но, может быть, я на неё и не пойду, очень холодно на улице, а собаку я потеряла. Очень прошу помочь мне найти мою собаку, которую мама подарила мне на день рождение.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0"/>
            <a:ext cx="8352928" cy="646331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92D05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ИНФОРМАТИВНЫЙ    ВАРИАНТ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Вася\Desktop\для презентации\shablony-dlya-prezentaziy-1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340768"/>
            <a:ext cx="6804248" cy="55172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96448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A6D86E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ИМПРОВИЗАЦИОННЫЙ   ВАРИАНТ</a:t>
            </a:r>
            <a:endParaRPr lang="ru-RU" sz="3600" dirty="0">
              <a:solidFill>
                <a:srgbClr val="C00000"/>
              </a:solidFill>
              <a:effectLst>
                <a:glow rad="101600">
                  <a:srgbClr val="A6D86E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575" y="2997200"/>
            <a:ext cx="518477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Мы праздновали в кафе «Чудесный мир». Собака была красивая и ласковая. Звоните мне домой после уроков и тренировки, но, может быть, я на неё и не пойду, очень холодно на улице, а собаку я потеряла. Очень прошу помочь мне найти мою собаку, которую мама подарила мне на день рождение.</a:t>
            </a:r>
            <a:endParaRPr lang="ru-RU" sz="2400" dirty="0">
              <a:latin typeface="+mn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288" y="549275"/>
            <a:ext cx="8497887" cy="1223963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39750" y="536575"/>
            <a:ext cx="8353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Внесите исправления в текст объявления, чтобы у хозяйки появился шанс найти свою собаку, используя, известные вам требования к оформлению объявления. </a:t>
            </a:r>
            <a:endParaRPr lang="ru-RU" sz="3600">
              <a:solidFill>
                <a:srgbClr val="00206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054" name="Picture 6" descr="C:\Users\Вася\Desktop\dog05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037732"/>
            <a:ext cx="2435171" cy="2820268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20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Вася\Desktop\dog04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950" y="2997200"/>
            <a:ext cx="381635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843808" y="1052736"/>
            <a:ext cx="5184576" cy="2043608"/>
          </a:xfrm>
          <a:prstGeom prst="wedgeRoundRectCallout">
            <a:avLst>
              <a:gd name="adj1" fmla="val -41716"/>
              <a:gd name="adj2" fmla="val 95315"/>
              <a:gd name="adj3" fmla="val 1666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2987824" y="1134036"/>
            <a:ext cx="4824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Напишите объявления о том, что вы нашли собаку и готовы её вернуть.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C:\Users\Вася\Desktop\sun09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73330">
            <a:off x="-402198" y="-69522"/>
            <a:ext cx="3454622" cy="302233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211638" y="3716338"/>
            <a:ext cx="4824412" cy="288131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35696" y="0"/>
            <a:ext cx="705678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92D05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ЭВРИСТИЧЕСКИЙ    ВАРИАНТ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Мои документы\Мои рисунки\презент 1\Рисунок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3356992"/>
            <a:ext cx="2233135" cy="29969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4213" y="476250"/>
            <a:ext cx="287972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Назовите:</a:t>
            </a:r>
          </a:p>
        </p:txBody>
      </p:sp>
      <p:sp>
        <p:nvSpPr>
          <p:cNvPr id="4" name="Овал 3"/>
          <p:cNvSpPr/>
          <p:nvPr/>
        </p:nvSpPr>
        <p:spPr>
          <a:xfrm>
            <a:off x="827088" y="1268413"/>
            <a:ext cx="3600450" cy="12239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8888" y="1412875"/>
            <a:ext cx="28082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слова «предложение»</a:t>
            </a:r>
          </a:p>
        </p:txBody>
      </p:sp>
      <p:sp>
        <p:nvSpPr>
          <p:cNvPr id="6" name="Овал 5"/>
          <p:cNvSpPr/>
          <p:nvPr/>
        </p:nvSpPr>
        <p:spPr>
          <a:xfrm>
            <a:off x="4067175" y="333375"/>
            <a:ext cx="3168650" cy="11509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00563" y="476250"/>
            <a:ext cx="2303462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признаки предложения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684213" y="3068638"/>
            <a:ext cx="3816350" cy="12239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00113" y="3213100"/>
            <a:ext cx="33845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типы предложений по цели высказывания</a:t>
            </a:r>
          </a:p>
        </p:txBody>
      </p:sp>
      <p:sp>
        <p:nvSpPr>
          <p:cNvPr id="10" name="Овал 9"/>
          <p:cNvSpPr/>
          <p:nvPr/>
        </p:nvSpPr>
        <p:spPr>
          <a:xfrm>
            <a:off x="4572000" y="2133600"/>
            <a:ext cx="3816350" cy="10795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76825" y="2276475"/>
            <a:ext cx="28797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типы предложений по интонации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2051050" y="4724400"/>
            <a:ext cx="3744913" cy="15128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484438" y="4868863"/>
            <a:ext cx="26638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грамматическую основу предложения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980729"/>
            <a:ext cx="6552728" cy="432048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8371" name="Picture 3" descr="C:\Users\Вася\Desktop\для презентации\Wise-Owl-Diploma-Books-13088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2564904"/>
            <a:ext cx="3491880" cy="429309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2060848"/>
            <a:ext cx="5112568" cy="29546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 уроках  по  теме </a:t>
            </a:r>
            <a:r>
              <a:rPr lang="ru-RU" sz="28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Предложение. Повторение.</a:t>
            </a:r>
            <a:r>
              <a:rPr lang="ru-RU" sz="28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я: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узнал(а)…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понял(а)…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-научился(</a:t>
            </a:r>
            <a:r>
              <a:rPr lang="ru-RU" sz="28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)…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6" name="Picture 3" descr="C:\Users\Вася\Desktop\sun09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8999">
            <a:off x="-262006" y="-38938"/>
            <a:ext cx="3108569" cy="2719584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" name="Picture 5" descr="C:\Users\Вася\Desktop\caterpillar00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207788">
            <a:off x="283912" y="4918216"/>
            <a:ext cx="2032942" cy="160417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8" name="TextBox 7"/>
          <p:cNvSpPr txBox="1"/>
          <p:nvPr/>
        </p:nvSpPr>
        <p:spPr>
          <a:xfrm>
            <a:off x="2267744" y="0"/>
            <a:ext cx="6048672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Самоанализ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1412776"/>
            <a:ext cx="525658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Закончите предложение: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Вася\Desktop\для презентации\1661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Администратор\Мои документы\Мои рисунки\презент 1\Рисунок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2656"/>
            <a:ext cx="7877202" cy="60063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404664"/>
            <a:ext cx="640871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CC66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Самооценка</a:t>
            </a:r>
          </a:p>
        </p:txBody>
      </p:sp>
      <p:pic>
        <p:nvPicPr>
          <p:cNvPr id="5" name="Picture 3" descr="C:\Users\Вася\Desktop\sun09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21011">
            <a:off x="6290114" y="-146126"/>
            <a:ext cx="3108569" cy="271958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1785926"/>
            <a:ext cx="5871596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Закончите предложение: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 rot="10800000" flipV="1">
            <a:off x="571472" y="2500306"/>
            <a:ext cx="592935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800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очень, не очень</a:t>
            </a:r>
            <a:r>
              <a:rPr lang="ru-RU" sz="2800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доволен(льна) объявлением, которое составил(а) и написал(а)………………………….</a:t>
            </a:r>
            <a:endParaRPr lang="en-US" sz="2800" b="1" i="1" dirty="0" smtClean="0">
              <a:solidFill>
                <a:srgbClr val="FFC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 сам(а), с помощью сверстника, учителя).</a:t>
            </a:r>
            <a:r>
              <a:rPr lang="ru-RU" sz="2800" b="1" i="1" dirty="0" smtClean="0"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FFC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44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8" name="Picture 6" descr="C:\Users\Вася\Desktop\для презентации\dog0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25" y="2924175"/>
            <a:ext cx="2301875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3" descr="C:\Users\Вася\Desktop\bg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4" descr="C:\Users\Вася\Desktop\74322332_clipart6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4438" y="2781300"/>
            <a:ext cx="35734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Вася\Desktop\dog02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717032"/>
            <a:ext cx="1894117" cy="2252464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дминистратор\Мои документы\Мои рисунки\презент 1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069048" cy="69151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8313" y="476250"/>
            <a:ext cx="80645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Определите тип каждого предложения по интонации  и  цели высказывания, напишите его, поставив  соответствующий знак препинания: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1916113"/>
            <a:ext cx="4248150" cy="4537075"/>
          </a:xfrm>
          <a:prstGeom prst="round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2204864"/>
            <a:ext cx="4032448" cy="430887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1430"/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красиво поёт весной маленький соловей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1430"/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чём он поёт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1430"/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тайна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1430"/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Подумайте об этом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1430"/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Пой, лесной певец, не улетай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4098" name="Picture 2" descr="C:\Documents and Settings\Администратор\Мои документы\Мои рисунки\презент 1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20888"/>
            <a:ext cx="3409234" cy="3951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c1830265435a87a114e49467931dc7b.jpeg"/>
          <p:cNvPicPr>
            <a:picLocks noChangeAspect="1"/>
          </p:cNvPicPr>
          <p:nvPr/>
        </p:nvPicPr>
        <p:blipFill>
          <a:blip r:embed="rId2" cstate="email">
            <a:lum bright="32000" contrast="58000"/>
          </a:blip>
          <a:srcRect l="-12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email"/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79512" y="188640"/>
            <a:ext cx="8784976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rgbClr val="C6D1E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ДИАГНОСТИЧЕСКОЕ</a:t>
            </a:r>
            <a:r>
              <a:rPr lang="ru-RU" sz="3200" b="1" spc="300" dirty="0">
                <a:ln w="11430" cmpd="sng">
                  <a:solidFill>
                    <a:srgbClr val="C6D1E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spc="300" dirty="0">
                <a:ln w="11430" cmpd="sng">
                  <a:solidFill>
                    <a:srgbClr val="C6D1E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3200" b="1" spc="300" dirty="0">
              <a:ln w="11430" cmpd="sng">
                <a:solidFill>
                  <a:srgbClr val="C6D1E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981075"/>
            <a:ext cx="8713788" cy="2232025"/>
          </a:xfrm>
          <a:prstGeom prst="roundRect">
            <a:avLst/>
          </a:prstGeom>
          <a:solidFill>
            <a:schemeClr val="tx2">
              <a:lumMod val="20000"/>
              <a:lumOff val="8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640960" cy="181588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Определите  границы  каждого  предложения  и  обозначьте его  соответствующим  знаком.  Озаглавьте  текст,  спишите его,  дополнив  своим  предложением,  которое  завершит мысль  текста. 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3500438"/>
            <a:ext cx="8713788" cy="295275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4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3789041"/>
            <a:ext cx="8245424" cy="255454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Какой чудесный вечер  тишина на небе зажигаются первые звёздочки река потемнела деревья стали казаться великанами но что это кто нарушил вечернюю тишину чей голос раздался в тиши.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ся\Desktop\71986020_3116872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0"/>
            <a:ext cx="9144000" cy="695325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5013176"/>
            <a:ext cx="7848872" cy="15841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Составьте 3 предложения о весне и выделите в каждом грамматическую основу.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Мои документы\Мои рисунки\презент 1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48680"/>
            <a:ext cx="7560840" cy="53807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980728"/>
            <a:ext cx="626427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Можно ли утверждать, что существительное 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«капли» 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предложении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«Крупные капли дождя забарабанили по крыше» 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является подлежащим?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Обоснуйте своё мнение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</a:p>
        </p:txBody>
      </p:sp>
      <p:pic>
        <p:nvPicPr>
          <p:cNvPr id="14337" name="Picture 1" descr="C:\Users\Вася\Desktop\caterpillar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410075"/>
            <a:ext cx="2644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grachi-priletel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40322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4572000" y="548680"/>
            <a:ext cx="403244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3438" y="765175"/>
            <a:ext cx="381635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Составьте  и  напишите два  предложения, используя  рисунок  и опорные  слова.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5877272"/>
            <a:ext cx="849694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7088" y="5876925"/>
            <a:ext cx="7416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Выделите   грамматическую   основу.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572000" y="3068960"/>
            <a:ext cx="4032448" cy="2592288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16463" y="3284538"/>
            <a:ext cx="3743325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Весна, журчат, грачи, первые цветы, листочки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деревьях.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ася\Desktop\shablony-dlya-prezentaziy-1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0"/>
            <a:ext cx="6912768" cy="572412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0800000" flipV="1">
            <a:off x="1116013" y="1773238"/>
            <a:ext cx="55435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1) сообщение, доведённое до всеобщего сведения, оглашения, например: объявление об изменении расписания, объявление о конкурсе;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450" y="2781300"/>
            <a:ext cx="5400675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2) гласное, официальное извещение о чём-нибудь, например, сообщение о погоде по телевизору,  по радио о проведении парада ко Дню Победы.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450" y="4005263"/>
            <a:ext cx="518477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3) афиша – это объявление, в которых сообщается о спектаклях, кинофильмах, концертах.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2053" name="Picture 5" descr="C:\Users\Вася\Desktop\41044d8c6cdde45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15733">
            <a:off x="2850044" y="4766075"/>
            <a:ext cx="1947373" cy="185469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3059113" y="1125538"/>
            <a:ext cx="3529012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Объявление - это:</a:t>
            </a:r>
          </a:p>
        </p:txBody>
      </p:sp>
      <p:pic>
        <p:nvPicPr>
          <p:cNvPr id="6146" name="Picture 2" descr="C:\Documents and Settings\Администратор\Мои документы\Мои рисунки\презент 1\Рисунок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5" y="1700808"/>
            <a:ext cx="2297224" cy="296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1417</TotalTime>
  <Words>968</Words>
  <Application>Microsoft Office PowerPoint</Application>
  <PresentationFormat>Экран (4:3)</PresentationFormat>
  <Paragraphs>109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User</cp:lastModifiedBy>
  <cp:revision>154</cp:revision>
  <dcterms:created xsi:type="dcterms:W3CDTF">2013-05-01T17:20:05Z</dcterms:created>
  <dcterms:modified xsi:type="dcterms:W3CDTF">2015-01-19T18:18:43Z</dcterms:modified>
</cp:coreProperties>
</file>