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357166"/>
            <a:ext cx="6286544" cy="3044402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МБОУ лицей № 64 г. Краснодара</a:t>
            </a:r>
            <a:b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ВТОРОЙ  ПРИЗНАК  РАВЕНСТВА  ТРЕУГОЛЬНИКОВ</a:t>
            </a:r>
            <a:endParaRPr lang="ru-RU" sz="4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286256"/>
            <a:ext cx="5114778" cy="221457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 уроку геометрии в 7 классе</a:t>
            </a:r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ТЕРЕЩЕНКО Э. А.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2014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t="10986" r="2734" b="9179"/>
          <a:stretch>
            <a:fillRect/>
          </a:stretch>
        </p:blipFill>
        <p:spPr bwMode="auto">
          <a:xfrm>
            <a:off x="0" y="357166"/>
            <a:ext cx="8939547" cy="586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343" t="8056" r="2734" b="6982"/>
          <a:stretch>
            <a:fillRect/>
          </a:stretch>
        </p:blipFill>
        <p:spPr bwMode="auto">
          <a:xfrm>
            <a:off x="0" y="357166"/>
            <a:ext cx="8679717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t="8789" r="976" b="4785"/>
          <a:stretch>
            <a:fillRect/>
          </a:stretch>
        </p:blipFill>
        <p:spPr bwMode="auto">
          <a:xfrm>
            <a:off x="0" y="428604"/>
            <a:ext cx="869664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357166"/>
            <a:ext cx="1696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3300"/>
                </a:solidFill>
              </a:rPr>
              <a:t>Упражнение 1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92867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На рисунке</a:t>
            </a:r>
            <a:r>
              <a:rPr lang="ru-RU" dirty="0" smtClean="0">
                <a:solidFill>
                  <a:schemeClr val="accent1"/>
                </a:solidFill>
              </a:rPr>
              <a:t>  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1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 =</a:t>
            </a:r>
            <a:r>
              <a:rPr lang="ru-RU" i="1" dirty="0" smtClean="0">
                <a:solidFill>
                  <a:schemeClr val="accent1"/>
                </a:solidFill>
              </a:rPr>
              <a:t>    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3,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chemeClr val="accent1"/>
                </a:solidFill>
              </a:rPr>
              <a:t>     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2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 = </a:t>
            </a:r>
            <a:r>
              <a:rPr lang="ru-RU" i="1" dirty="0" smtClean="0">
                <a:solidFill>
                  <a:schemeClr val="accent1"/>
                </a:solidFill>
              </a:rPr>
              <a:t>     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4. Будут ли треугольники 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CDA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и 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ABC 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равны? 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905000"/>
            <a:ext cx="4562475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2" name="Группа 21"/>
          <p:cNvGrpSpPr/>
          <p:nvPr/>
        </p:nvGrpSpPr>
        <p:grpSpPr>
          <a:xfrm>
            <a:off x="1643042" y="5072074"/>
            <a:ext cx="5715040" cy="1200329"/>
            <a:chOff x="1643042" y="5072074"/>
            <a:chExt cx="5715040" cy="120032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643042" y="5072074"/>
              <a:ext cx="571504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 smtClean="0">
                  <a:solidFill>
                    <a:srgbClr val="FF3300"/>
                  </a:solidFill>
                </a:rPr>
                <a:t>Ответ: 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Да. Треугольники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CDA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 и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ABC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 равны по второму признаку равенства треугольников (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AC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 – общая сторона и</a:t>
              </a:r>
              <a:r>
                <a:rPr lang="ru-RU" dirty="0" smtClean="0">
                  <a:solidFill>
                    <a:schemeClr val="accent1"/>
                  </a:solidFill>
                </a:rPr>
                <a:t>    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 1</a:t>
              </a:r>
              <a:r>
                <a:rPr lang="ru-RU" i="1" dirty="0" smtClean="0">
                  <a:solidFill>
                    <a:schemeClr val="accent1"/>
                  </a:solidFill>
                  <a:cs typeface="Times New Roman" pitchFamily="18" charset="0"/>
                </a:rPr>
                <a:t> =</a:t>
              </a:r>
              <a:r>
                <a:rPr lang="ru-RU" i="1" dirty="0" smtClean="0">
                  <a:solidFill>
                    <a:schemeClr val="accent1"/>
                  </a:solidFill>
                </a:rPr>
                <a:t>     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3,</a:t>
              </a:r>
              <a:r>
                <a:rPr lang="ru-RU" i="1" dirty="0" smtClean="0">
                  <a:solidFill>
                    <a:schemeClr val="accent1"/>
                  </a:solidFill>
                  <a:cs typeface="Times New Roman" pitchFamily="18" charset="0"/>
                </a:rPr>
                <a:t> </a:t>
              </a:r>
              <a:r>
                <a:rPr lang="ru-RU" i="1" dirty="0" smtClean="0">
                  <a:solidFill>
                    <a:schemeClr val="accent1"/>
                  </a:solidFill>
                </a:rPr>
                <a:t>    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2</a:t>
              </a:r>
              <a:r>
                <a:rPr lang="ru-RU" i="1" dirty="0" smtClean="0">
                  <a:solidFill>
                    <a:schemeClr val="accent1"/>
                  </a:solidFill>
                  <a:cs typeface="Times New Roman" pitchFamily="18" charset="0"/>
                </a:rPr>
                <a:t> = </a:t>
              </a:r>
              <a:r>
                <a:rPr lang="ru-RU" i="1" dirty="0" smtClean="0">
                  <a:solidFill>
                    <a:schemeClr val="accent1"/>
                  </a:solidFill>
                </a:rPr>
                <a:t>     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4 по условию).</a:t>
              </a:r>
              <a:endParaRPr lang="ru-RU" dirty="0">
                <a:solidFill>
                  <a:schemeClr val="accent1"/>
                </a:solidFill>
                <a:cs typeface="Times New Roman" pitchFamily="18" charset="0"/>
              </a:endParaRPr>
            </a:p>
          </p:txBody>
        </p:sp>
        <p:grpSp>
          <p:nvGrpSpPr>
            <p:cNvPr id="12" name="Группа 11"/>
            <p:cNvGrpSpPr/>
            <p:nvPr/>
          </p:nvGrpSpPr>
          <p:grpSpPr>
            <a:xfrm>
              <a:off x="3571868" y="5715016"/>
              <a:ext cx="214314" cy="215902"/>
              <a:chOff x="3571868" y="5643578"/>
              <a:chExt cx="214314" cy="215902"/>
            </a:xfrm>
          </p:grpSpPr>
          <p:cxnSp>
            <p:nvCxnSpPr>
              <p:cNvPr id="7" name="Прямая соединительная линия 6"/>
              <p:cNvCxnSpPr/>
              <p:nvPr/>
            </p:nvCxnSpPr>
            <p:spPr>
              <a:xfrm rot="5400000">
                <a:off x="3571868" y="5643578"/>
                <a:ext cx="214314" cy="21431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единительная линия 7"/>
              <p:cNvCxnSpPr/>
              <p:nvPr/>
            </p:nvCxnSpPr>
            <p:spPr>
              <a:xfrm rot="10800000">
                <a:off x="3571868" y="5857892"/>
                <a:ext cx="214314" cy="15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Группа 12"/>
            <p:cNvGrpSpPr/>
            <p:nvPr/>
          </p:nvGrpSpPr>
          <p:grpSpPr>
            <a:xfrm>
              <a:off x="4214810" y="5715016"/>
              <a:ext cx="214314" cy="215902"/>
              <a:chOff x="3571868" y="5643578"/>
              <a:chExt cx="214314" cy="215902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 rot="5400000">
                <a:off x="3571868" y="5643578"/>
                <a:ext cx="214314" cy="21431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 rot="10800000">
                <a:off x="3571868" y="5857892"/>
                <a:ext cx="214314" cy="15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Группа 15"/>
            <p:cNvGrpSpPr/>
            <p:nvPr/>
          </p:nvGrpSpPr>
          <p:grpSpPr>
            <a:xfrm>
              <a:off x="4714876" y="5715016"/>
              <a:ext cx="214314" cy="215902"/>
              <a:chOff x="3571868" y="5643578"/>
              <a:chExt cx="214314" cy="215902"/>
            </a:xfrm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 rot="5400000">
                <a:off x="3571868" y="5643578"/>
                <a:ext cx="214314" cy="21431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 rot="10800000">
                <a:off x="3571868" y="5857892"/>
                <a:ext cx="214314" cy="15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Группа 18"/>
            <p:cNvGrpSpPr/>
            <p:nvPr/>
          </p:nvGrpSpPr>
          <p:grpSpPr>
            <a:xfrm>
              <a:off x="5429256" y="5715016"/>
              <a:ext cx="214314" cy="215902"/>
              <a:chOff x="3571868" y="5643578"/>
              <a:chExt cx="214314" cy="215902"/>
            </a:xfrm>
          </p:grpSpPr>
          <p:cxnSp>
            <p:nvCxnSpPr>
              <p:cNvPr id="20" name="Прямая соединительная линия 19"/>
              <p:cNvCxnSpPr/>
              <p:nvPr/>
            </p:nvCxnSpPr>
            <p:spPr>
              <a:xfrm rot="5400000">
                <a:off x="3571868" y="5643578"/>
                <a:ext cx="214314" cy="21431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/>
              <p:nvPr/>
            </p:nvCxnSpPr>
            <p:spPr>
              <a:xfrm rot="10800000">
                <a:off x="3571868" y="5857892"/>
                <a:ext cx="214314" cy="15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357166"/>
            <a:ext cx="1696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3300"/>
                </a:solidFill>
              </a:rPr>
              <a:t>Упражнение 2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8572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На рисунке  </a:t>
            </a:r>
            <a:r>
              <a:rPr lang="ru-RU" dirty="0" smtClean="0">
                <a:solidFill>
                  <a:schemeClr val="accent1"/>
                </a:solidFill>
              </a:rPr>
              <a:t>  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=</a:t>
            </a:r>
            <a:r>
              <a:rPr lang="ru-RU" dirty="0" smtClean="0">
                <a:solidFill>
                  <a:schemeClr val="accent1"/>
                </a:solidFill>
              </a:rPr>
              <a:t>    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2, </a:t>
            </a:r>
            <a:r>
              <a:rPr lang="ru-RU" dirty="0" smtClean="0">
                <a:solidFill>
                  <a:schemeClr val="accent1"/>
                </a:solidFill>
              </a:rPr>
              <a:t>   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3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=</a:t>
            </a:r>
            <a:r>
              <a:rPr lang="ru-RU" dirty="0" smtClean="0">
                <a:solidFill>
                  <a:schemeClr val="accent1"/>
                </a:solidFill>
              </a:rPr>
              <a:t>   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4. Найдите равные отрезки.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981200"/>
            <a:ext cx="5600700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500298" y="4714884"/>
            <a:ext cx="3279488" cy="1231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>
                <a:solidFill>
                  <a:srgbClr val="FF3300"/>
                </a:solidFill>
              </a:rPr>
              <a:t>Ответ:</a:t>
            </a:r>
            <a:r>
              <a:rPr lang="ru-RU" dirty="0" smtClean="0">
                <a:solidFill>
                  <a:schemeClr val="accent1"/>
                </a:solidFill>
              </a:rPr>
              <a:t> а) </a:t>
            </a:r>
            <a:r>
              <a:rPr lang="en-US" i="1" dirty="0" smtClean="0">
                <a:solidFill>
                  <a:schemeClr val="accent1"/>
                </a:solidFill>
              </a:rPr>
              <a:t>AB = CD</a:t>
            </a:r>
            <a:r>
              <a:rPr lang="en-US" dirty="0" smtClean="0">
                <a:solidFill>
                  <a:schemeClr val="accent1"/>
                </a:solidFill>
              </a:rPr>
              <a:t>;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AD = BC</a:t>
            </a:r>
            <a:r>
              <a:rPr lang="en-US" dirty="0" smtClean="0">
                <a:solidFill>
                  <a:schemeClr val="accent1"/>
                </a:solidFill>
              </a:rPr>
              <a:t>; </a:t>
            </a:r>
            <a:endParaRPr lang="ru-RU" dirty="0" smtClean="0">
              <a:solidFill>
                <a:schemeClr val="accent1"/>
              </a:solidFill>
            </a:endParaRPr>
          </a:p>
          <a:p>
            <a:pPr>
              <a:spcBef>
                <a:spcPct val="50000"/>
              </a:spcBef>
            </a:pPr>
            <a:r>
              <a:rPr lang="ru-RU" dirty="0" smtClean="0">
                <a:solidFill>
                  <a:schemeClr val="accent1"/>
                </a:solidFill>
              </a:rPr>
              <a:t>            б) </a:t>
            </a:r>
            <a:r>
              <a:rPr lang="en-US" i="1" dirty="0" smtClean="0">
                <a:solidFill>
                  <a:schemeClr val="accent1"/>
                </a:solidFill>
              </a:rPr>
              <a:t>AB = AD</a:t>
            </a:r>
            <a:r>
              <a:rPr lang="en-US" dirty="0" smtClean="0">
                <a:solidFill>
                  <a:schemeClr val="accent1"/>
                </a:solidFill>
              </a:rPr>
              <a:t>, </a:t>
            </a:r>
            <a:r>
              <a:rPr lang="en-US" i="1" dirty="0" smtClean="0">
                <a:solidFill>
                  <a:schemeClr val="accent1"/>
                </a:solidFill>
              </a:rPr>
              <a:t>BC = CD</a:t>
            </a:r>
            <a:r>
              <a:rPr lang="en-US" dirty="0" smtClean="0">
                <a:solidFill>
                  <a:schemeClr val="accent1"/>
                </a:solidFill>
              </a:rPr>
              <a:t>.</a:t>
            </a:r>
            <a:endParaRPr lang="ru-RU" dirty="0" smtClean="0">
              <a:solidFill>
                <a:schemeClr val="accent1"/>
              </a:solidFill>
            </a:endParaRPr>
          </a:p>
          <a:p>
            <a:pPr>
              <a:spcBef>
                <a:spcPct val="50000"/>
              </a:spcBef>
            </a:pP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357166"/>
            <a:ext cx="1696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3300"/>
                </a:solidFill>
              </a:rPr>
              <a:t>Упражнение </a:t>
            </a:r>
            <a:r>
              <a:rPr lang="en-US" dirty="0" smtClean="0">
                <a:solidFill>
                  <a:srgbClr val="FF3300"/>
                </a:solidFill>
              </a:rPr>
              <a:t>3</a:t>
            </a:r>
            <a:endParaRPr lang="ru-RU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828800"/>
            <a:ext cx="3344863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7" name="Группа 26"/>
          <p:cNvGrpSpPr/>
          <p:nvPr/>
        </p:nvGrpSpPr>
        <p:grpSpPr>
          <a:xfrm>
            <a:off x="571472" y="4857760"/>
            <a:ext cx="6929486" cy="923330"/>
            <a:chOff x="571472" y="4857760"/>
            <a:chExt cx="6929486" cy="92333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714348" y="4857760"/>
              <a:ext cx="678661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>
                  <a:solidFill>
                    <a:srgbClr val="FF3300"/>
                  </a:solidFill>
                </a:rPr>
                <a:t>Доказательство: 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Треугольники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AOC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 и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BOD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 равны по второму признаку равенства треугольников (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AO</a:t>
              </a:r>
              <a:r>
                <a:rPr lang="ru-RU" i="1" dirty="0" smtClean="0">
                  <a:solidFill>
                    <a:schemeClr val="accent1"/>
                  </a:solidFill>
                  <a:cs typeface="Times New Roman" pitchFamily="18" charset="0"/>
                </a:rPr>
                <a:t> =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BO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,</a:t>
              </a:r>
              <a:r>
                <a:rPr lang="ru-RU" dirty="0" smtClean="0">
                  <a:solidFill>
                    <a:schemeClr val="accent1"/>
                  </a:solidFill>
                </a:rPr>
                <a:t>   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OAC</a:t>
              </a:r>
              <a:r>
                <a:rPr lang="ru-RU" i="1" dirty="0" smtClean="0">
                  <a:solidFill>
                    <a:schemeClr val="accent1"/>
                  </a:solidFill>
                  <a:cs typeface="Times New Roman" pitchFamily="18" charset="0"/>
                </a:rPr>
                <a:t> =</a:t>
              </a:r>
              <a:r>
                <a:rPr lang="ru-RU" i="1" dirty="0" smtClean="0">
                  <a:solidFill>
                    <a:schemeClr val="accent1"/>
                  </a:solidFill>
                </a:rPr>
                <a:t>   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OBD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, </a:t>
              </a:r>
              <a:r>
                <a:rPr lang="ru-RU" dirty="0" smtClean="0">
                  <a:solidFill>
                    <a:schemeClr val="accent1"/>
                  </a:solidFill>
                </a:rPr>
                <a:t>   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AOC</a:t>
              </a:r>
              <a:r>
                <a:rPr lang="ru-RU" i="1" dirty="0" smtClean="0">
                  <a:solidFill>
                    <a:schemeClr val="accent1"/>
                  </a:solidFill>
                  <a:cs typeface="Times New Roman" pitchFamily="18" charset="0"/>
                </a:rPr>
                <a:t> =</a:t>
              </a:r>
              <a:r>
                <a:rPr lang="ru-RU" i="1" dirty="0" smtClean="0">
                  <a:solidFill>
                    <a:schemeClr val="accent1"/>
                  </a:solidFill>
                </a:rPr>
                <a:t>   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BOD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). Следовательно, </a:t>
              </a:r>
              <a:r>
                <a:rPr lang="ru-RU" dirty="0" smtClean="0">
                  <a:solidFill>
                    <a:schemeClr val="accent1"/>
                  </a:solidFill>
                </a:rPr>
                <a:t>  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C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 = </a:t>
              </a:r>
              <a:r>
                <a:rPr lang="ru-RU" dirty="0" smtClean="0">
                  <a:solidFill>
                    <a:schemeClr val="accent1"/>
                  </a:solidFill>
                </a:rPr>
                <a:t>  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D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 и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AC</a:t>
              </a:r>
              <a:r>
                <a:rPr lang="ru-RU" i="1" dirty="0" smtClean="0">
                  <a:solidFill>
                    <a:schemeClr val="accent1"/>
                  </a:solidFill>
                  <a:cs typeface="Times New Roman" pitchFamily="18" charset="0"/>
                </a:rPr>
                <a:t> =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BD</a:t>
              </a:r>
              <a:endParaRPr lang="ru-RU" dirty="0"/>
            </a:p>
          </p:txBody>
        </p:sp>
        <p:grpSp>
          <p:nvGrpSpPr>
            <p:cNvPr id="6" name="Группа 5"/>
            <p:cNvGrpSpPr/>
            <p:nvPr/>
          </p:nvGrpSpPr>
          <p:grpSpPr>
            <a:xfrm>
              <a:off x="1428728" y="5500702"/>
              <a:ext cx="214314" cy="215902"/>
              <a:chOff x="3571868" y="5643578"/>
              <a:chExt cx="214314" cy="215902"/>
            </a:xfrm>
          </p:grpSpPr>
          <p:cxnSp>
            <p:nvCxnSpPr>
              <p:cNvPr id="7" name="Прямая соединительная линия 6"/>
              <p:cNvCxnSpPr/>
              <p:nvPr/>
            </p:nvCxnSpPr>
            <p:spPr>
              <a:xfrm rot="5400000">
                <a:off x="3571868" y="5643578"/>
                <a:ext cx="214314" cy="21431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единительная линия 7"/>
              <p:cNvCxnSpPr/>
              <p:nvPr/>
            </p:nvCxnSpPr>
            <p:spPr>
              <a:xfrm rot="10800000">
                <a:off x="3571868" y="5857892"/>
                <a:ext cx="214314" cy="15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Группа 8"/>
            <p:cNvGrpSpPr/>
            <p:nvPr/>
          </p:nvGrpSpPr>
          <p:grpSpPr>
            <a:xfrm>
              <a:off x="571472" y="5500702"/>
              <a:ext cx="214314" cy="215902"/>
              <a:chOff x="3571868" y="5643578"/>
              <a:chExt cx="214314" cy="215902"/>
            </a:xfrm>
          </p:grpSpPr>
          <p:cxnSp>
            <p:nvCxnSpPr>
              <p:cNvPr id="10" name="Прямая соединительная линия 9"/>
              <p:cNvCxnSpPr/>
              <p:nvPr/>
            </p:nvCxnSpPr>
            <p:spPr>
              <a:xfrm rot="5400000">
                <a:off x="3571868" y="5643578"/>
                <a:ext cx="214314" cy="21431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 rot="10800000">
                <a:off x="3571868" y="5857892"/>
                <a:ext cx="214314" cy="15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Группа 11"/>
            <p:cNvGrpSpPr/>
            <p:nvPr/>
          </p:nvGrpSpPr>
          <p:grpSpPr>
            <a:xfrm>
              <a:off x="6500826" y="5214950"/>
              <a:ext cx="214314" cy="215902"/>
              <a:chOff x="3571868" y="5643578"/>
              <a:chExt cx="214314" cy="215902"/>
            </a:xfrm>
          </p:grpSpPr>
          <p:cxnSp>
            <p:nvCxnSpPr>
              <p:cNvPr id="13" name="Прямая соединительная линия 12"/>
              <p:cNvCxnSpPr/>
              <p:nvPr/>
            </p:nvCxnSpPr>
            <p:spPr>
              <a:xfrm rot="5400000">
                <a:off x="3571868" y="5643578"/>
                <a:ext cx="214314" cy="21431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 rot="10800000">
                <a:off x="3571868" y="5857892"/>
                <a:ext cx="214314" cy="15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Группа 14"/>
            <p:cNvGrpSpPr/>
            <p:nvPr/>
          </p:nvGrpSpPr>
          <p:grpSpPr>
            <a:xfrm>
              <a:off x="5643570" y="5214950"/>
              <a:ext cx="214314" cy="215902"/>
              <a:chOff x="3571868" y="5643578"/>
              <a:chExt cx="214314" cy="215902"/>
            </a:xfrm>
          </p:grpSpPr>
          <p:cxnSp>
            <p:nvCxnSpPr>
              <p:cNvPr id="16" name="Прямая соединительная линия 15"/>
              <p:cNvCxnSpPr/>
              <p:nvPr/>
            </p:nvCxnSpPr>
            <p:spPr>
              <a:xfrm rot="5400000">
                <a:off x="3571868" y="5643578"/>
                <a:ext cx="214314" cy="21431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rot="10800000">
                <a:off x="3571868" y="5857892"/>
                <a:ext cx="214314" cy="15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Группа 17"/>
            <p:cNvGrpSpPr/>
            <p:nvPr/>
          </p:nvGrpSpPr>
          <p:grpSpPr>
            <a:xfrm>
              <a:off x="4071934" y="5500702"/>
              <a:ext cx="214314" cy="215902"/>
              <a:chOff x="3571868" y="5643578"/>
              <a:chExt cx="214314" cy="215902"/>
            </a:xfrm>
          </p:grpSpPr>
          <p:cxnSp>
            <p:nvCxnSpPr>
              <p:cNvPr id="19" name="Прямая соединительная линия 18"/>
              <p:cNvCxnSpPr/>
              <p:nvPr/>
            </p:nvCxnSpPr>
            <p:spPr>
              <a:xfrm rot="5400000">
                <a:off x="3571868" y="5643578"/>
                <a:ext cx="214314" cy="21431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 rot="10800000">
                <a:off x="3571868" y="5857892"/>
                <a:ext cx="214314" cy="15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Группа 20"/>
            <p:cNvGrpSpPr/>
            <p:nvPr/>
          </p:nvGrpSpPr>
          <p:grpSpPr>
            <a:xfrm>
              <a:off x="4643438" y="5500702"/>
              <a:ext cx="214314" cy="215902"/>
              <a:chOff x="3571868" y="5643578"/>
              <a:chExt cx="214314" cy="215902"/>
            </a:xfrm>
          </p:grpSpPr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3571868" y="5643578"/>
                <a:ext cx="214314" cy="21431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 rot="10800000">
                <a:off x="3571868" y="5857892"/>
                <a:ext cx="214314" cy="15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" name="Группа 36"/>
          <p:cNvGrpSpPr/>
          <p:nvPr/>
        </p:nvGrpSpPr>
        <p:grpSpPr>
          <a:xfrm>
            <a:off x="1785918" y="1000108"/>
            <a:ext cx="4572000" cy="646331"/>
            <a:chOff x="1785918" y="1000108"/>
            <a:chExt cx="4572000" cy="646331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785918" y="1000108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На рисунке</a:t>
              </a:r>
              <a:r>
                <a:rPr lang="ru-RU" dirty="0" smtClean="0">
                  <a:solidFill>
                    <a:schemeClr val="accent1"/>
                  </a:solidFill>
                </a:rPr>
                <a:t>    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 </a:t>
              </a:r>
              <a:r>
                <a:rPr lang="ru-RU" dirty="0" smtClean="0">
                  <a:solidFill>
                    <a:schemeClr val="accent1"/>
                  </a:solidFill>
                </a:rPr>
                <a:t>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DBC</a:t>
              </a:r>
              <a:r>
                <a:rPr lang="ru-RU" i="1" dirty="0" smtClean="0">
                  <a:solidFill>
                    <a:schemeClr val="accent1"/>
                  </a:solidFill>
                  <a:cs typeface="Times New Roman" pitchFamily="18" charset="0"/>
                </a:rPr>
                <a:t> = </a:t>
              </a:r>
              <a:r>
                <a:rPr lang="ru-RU" i="1" dirty="0" smtClean="0">
                  <a:solidFill>
                    <a:schemeClr val="accent1"/>
                  </a:solidFill>
                </a:rPr>
                <a:t>   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DAC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,</a:t>
              </a:r>
              <a:r>
                <a:rPr lang="ru-RU" i="1" dirty="0" smtClean="0">
                  <a:solidFill>
                    <a:schemeClr val="accent1"/>
                  </a:solidFill>
                  <a:cs typeface="Times New Roman" pitchFamily="18" charset="0"/>
                </a:rPr>
                <a:t>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BO</a:t>
              </a:r>
              <a:r>
                <a:rPr lang="ru-RU" i="1" dirty="0" smtClean="0">
                  <a:solidFill>
                    <a:schemeClr val="accent1"/>
                  </a:solidFill>
                  <a:cs typeface="Times New Roman" pitchFamily="18" charset="0"/>
                </a:rPr>
                <a:t> =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AO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. Докажите, что </a:t>
              </a:r>
              <a:r>
                <a:rPr lang="ru-RU" dirty="0" smtClean="0">
                  <a:solidFill>
                    <a:schemeClr val="accent1"/>
                  </a:solidFill>
                </a:rPr>
                <a:t>   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C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 = </a:t>
              </a:r>
              <a:r>
                <a:rPr lang="ru-RU" dirty="0" smtClean="0">
                  <a:solidFill>
                    <a:schemeClr val="accent1"/>
                  </a:solidFill>
                </a:rPr>
                <a:t>   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D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 и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AC</a:t>
              </a:r>
              <a:r>
                <a:rPr lang="ru-RU" i="1" dirty="0" smtClean="0">
                  <a:solidFill>
                    <a:schemeClr val="accent1"/>
                  </a:solidFill>
                  <a:cs typeface="Times New Roman" pitchFamily="18" charset="0"/>
                </a:rPr>
                <a:t> =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BD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.</a:t>
              </a:r>
              <a:endParaRPr lang="ru-RU" dirty="0">
                <a:solidFill>
                  <a:schemeClr val="accent1"/>
                </a:solidFill>
                <a:cs typeface="Times New Roman" pitchFamily="18" charset="0"/>
              </a:endParaRPr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3428992" y="1071546"/>
              <a:ext cx="214314" cy="215902"/>
              <a:chOff x="3571868" y="5643578"/>
              <a:chExt cx="214314" cy="215902"/>
            </a:xfrm>
          </p:grpSpPr>
          <p:cxnSp>
            <p:nvCxnSpPr>
              <p:cNvPr id="25" name="Прямая соединительная линия 24"/>
              <p:cNvCxnSpPr/>
              <p:nvPr/>
            </p:nvCxnSpPr>
            <p:spPr>
              <a:xfrm rot="5400000">
                <a:off x="3571868" y="5643578"/>
                <a:ext cx="214314" cy="21431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 rot="10800000">
                <a:off x="3571868" y="5857892"/>
                <a:ext cx="214314" cy="15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Группа 27"/>
            <p:cNvGrpSpPr/>
            <p:nvPr/>
          </p:nvGrpSpPr>
          <p:grpSpPr>
            <a:xfrm>
              <a:off x="3786182" y="1357298"/>
              <a:ext cx="214314" cy="215902"/>
              <a:chOff x="3571868" y="5643578"/>
              <a:chExt cx="214314" cy="215902"/>
            </a:xfrm>
          </p:grpSpPr>
          <p:cxnSp>
            <p:nvCxnSpPr>
              <p:cNvPr id="29" name="Прямая соединительная линия 28"/>
              <p:cNvCxnSpPr/>
              <p:nvPr/>
            </p:nvCxnSpPr>
            <p:spPr>
              <a:xfrm rot="5400000">
                <a:off x="3571868" y="5643578"/>
                <a:ext cx="214314" cy="21431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>
              <a:xfrm rot="10800000">
                <a:off x="3571868" y="5857892"/>
                <a:ext cx="214314" cy="15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Группа 30"/>
            <p:cNvGrpSpPr/>
            <p:nvPr/>
          </p:nvGrpSpPr>
          <p:grpSpPr>
            <a:xfrm>
              <a:off x="4429124" y="1357298"/>
              <a:ext cx="214314" cy="215902"/>
              <a:chOff x="3571868" y="5643578"/>
              <a:chExt cx="214314" cy="215902"/>
            </a:xfrm>
          </p:grpSpPr>
          <p:cxnSp>
            <p:nvCxnSpPr>
              <p:cNvPr id="32" name="Прямая соединительная линия 31"/>
              <p:cNvCxnSpPr/>
              <p:nvPr/>
            </p:nvCxnSpPr>
            <p:spPr>
              <a:xfrm rot="5400000">
                <a:off x="3571868" y="5643578"/>
                <a:ext cx="214314" cy="21431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 rot="10800000">
                <a:off x="3571868" y="5857892"/>
                <a:ext cx="214314" cy="15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Группа 33"/>
            <p:cNvGrpSpPr/>
            <p:nvPr/>
          </p:nvGrpSpPr>
          <p:grpSpPr>
            <a:xfrm>
              <a:off x="4286248" y="1071546"/>
              <a:ext cx="214314" cy="215902"/>
              <a:chOff x="3571868" y="5643578"/>
              <a:chExt cx="214314" cy="215902"/>
            </a:xfrm>
          </p:grpSpPr>
          <p:cxnSp>
            <p:nvCxnSpPr>
              <p:cNvPr id="35" name="Прямая соединительная линия 34"/>
              <p:cNvCxnSpPr/>
              <p:nvPr/>
            </p:nvCxnSpPr>
            <p:spPr>
              <a:xfrm rot="5400000">
                <a:off x="3571868" y="5643578"/>
                <a:ext cx="214314" cy="21431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 rot="10800000">
                <a:off x="3571868" y="5857892"/>
                <a:ext cx="214314" cy="15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285728"/>
            <a:ext cx="1696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3300"/>
                </a:solidFill>
              </a:rPr>
              <a:t>Упражнение 4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928670"/>
            <a:ext cx="61436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В четырехугольнике 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ABCD</a:t>
            </a:r>
            <a:r>
              <a:rPr lang="ru-RU" i="1" dirty="0" smtClean="0">
                <a:solidFill>
                  <a:schemeClr val="accent1"/>
                </a:solidFill>
              </a:rPr>
              <a:t>  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DAB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 = </a:t>
            </a:r>
            <a:r>
              <a:rPr lang="ru-RU" i="1" dirty="0" smtClean="0">
                <a:solidFill>
                  <a:schemeClr val="accent1"/>
                </a:solidFill>
              </a:rPr>
              <a:t>   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CB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А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и диагонали 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АС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и 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BD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образуют со стороной 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АВ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равные углы. 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AD = 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1</a:t>
            </a:r>
            <a:r>
              <a:rPr lang="en-US" dirty="0" smtClean="0">
                <a:solidFill>
                  <a:schemeClr val="accent1"/>
                </a:solidFill>
                <a:cs typeface="Times New Roman" pitchFamily="18" charset="0"/>
              </a:rPr>
              <a:t>3</a:t>
            </a:r>
            <a:r>
              <a:rPr lang="ru-RU" dirty="0" smtClean="0">
                <a:solidFill>
                  <a:schemeClr val="accent1"/>
                </a:solidFill>
              </a:rPr>
              <a:t> м, 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АС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= 1</a:t>
            </a:r>
            <a:r>
              <a:rPr lang="en-US" dirty="0" smtClean="0">
                <a:solidFill>
                  <a:schemeClr val="accent1"/>
                </a:solidFill>
              </a:rPr>
              <a:t>4</a:t>
            </a:r>
            <a:r>
              <a:rPr lang="ru-RU" dirty="0" smtClean="0">
                <a:solidFill>
                  <a:schemeClr val="accent1"/>
                </a:solidFill>
              </a:rPr>
              <a:t> м</a:t>
            </a:r>
            <a:r>
              <a:rPr lang="en-US" dirty="0" smtClean="0">
                <a:solidFill>
                  <a:schemeClr val="accent1"/>
                </a:solidFill>
              </a:rPr>
              <a:t>, </a:t>
            </a:r>
            <a:r>
              <a:rPr lang="en-US" i="1" dirty="0" smtClean="0">
                <a:solidFill>
                  <a:schemeClr val="accent1"/>
                </a:solidFill>
              </a:rPr>
              <a:t>CD = </a:t>
            </a:r>
            <a:r>
              <a:rPr lang="ru-RU" i="1" dirty="0" smtClean="0">
                <a:solidFill>
                  <a:schemeClr val="accent1"/>
                </a:solidFill>
              </a:rPr>
              <a:t>1</a:t>
            </a:r>
            <a:r>
              <a:rPr lang="en-US" dirty="0" smtClean="0">
                <a:solidFill>
                  <a:schemeClr val="accent1"/>
                </a:solidFill>
              </a:rPr>
              <a:t>5</a:t>
            </a:r>
            <a:r>
              <a:rPr lang="ru-RU" dirty="0" smtClean="0">
                <a:solidFill>
                  <a:schemeClr val="accent1"/>
                </a:solidFill>
              </a:rPr>
              <a:t> м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.</a:t>
            </a:r>
            <a:r>
              <a:rPr lang="ru-RU" dirty="0" smtClean="0">
                <a:solidFill>
                  <a:schemeClr val="accent1"/>
                </a:solidFill>
              </a:rPr>
              <a:t> Найдите </a:t>
            </a:r>
            <a:r>
              <a:rPr lang="en-US" i="1" dirty="0" smtClean="0">
                <a:solidFill>
                  <a:schemeClr val="accent1"/>
                </a:solidFill>
              </a:rPr>
              <a:t>BD.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071678"/>
            <a:ext cx="36766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000100" y="5286388"/>
            <a:ext cx="7072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solidFill>
                  <a:srgbClr val="FF3300"/>
                </a:solidFill>
              </a:rPr>
              <a:t>Решение: 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Треугольники 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A</a:t>
            </a:r>
            <a:r>
              <a:rPr lang="en-US" i="1" dirty="0" smtClean="0">
                <a:solidFill>
                  <a:schemeClr val="accent1"/>
                </a:solidFill>
              </a:rPr>
              <a:t>BC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и 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BAD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равны по второму признаку равенства треугольников. </a:t>
            </a:r>
            <a:r>
              <a:rPr lang="ru-RU" dirty="0" smtClean="0">
                <a:solidFill>
                  <a:schemeClr val="accent1"/>
                </a:solidFill>
              </a:rPr>
              <a:t>Следовательно,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i="1" dirty="0" smtClean="0">
                <a:solidFill>
                  <a:schemeClr val="accent1"/>
                </a:solidFill>
              </a:rPr>
              <a:t>BD</a:t>
            </a:r>
            <a:r>
              <a:rPr lang="ru-RU" i="1" dirty="0" smtClean="0">
                <a:solidFill>
                  <a:schemeClr val="accent1"/>
                </a:solidFill>
              </a:rPr>
              <a:t> = </a:t>
            </a:r>
            <a:r>
              <a:rPr lang="en-US" i="1" dirty="0" smtClean="0">
                <a:solidFill>
                  <a:schemeClr val="accent1"/>
                </a:solidFill>
              </a:rPr>
              <a:t>AC = </a:t>
            </a:r>
            <a:r>
              <a:rPr lang="ru-RU" i="1" dirty="0" smtClean="0">
                <a:solidFill>
                  <a:schemeClr val="accent1"/>
                </a:solidFill>
              </a:rPr>
              <a:t>1</a:t>
            </a:r>
            <a:r>
              <a:rPr lang="ru-RU" dirty="0" smtClean="0">
                <a:solidFill>
                  <a:schemeClr val="accent1"/>
                </a:solidFill>
              </a:rPr>
              <a:t>4 м.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285728"/>
            <a:ext cx="1696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3300"/>
                </a:solidFill>
              </a:rPr>
              <a:t>Упражнение 5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785794"/>
            <a:ext cx="62151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Треугольники 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АВС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и 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А</a:t>
            </a:r>
            <a:r>
              <a:rPr lang="ru-RU" baseline="-30000" dirty="0" smtClean="0">
                <a:solidFill>
                  <a:schemeClr val="accent1"/>
                </a:solidFill>
                <a:cs typeface="Times New Roman" pitchFamily="18" charset="0"/>
              </a:rPr>
              <a:t>1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В</a:t>
            </a:r>
            <a:r>
              <a:rPr lang="ru-RU" baseline="-30000" dirty="0" smtClean="0">
                <a:solidFill>
                  <a:schemeClr val="accent1"/>
                </a:solidFill>
                <a:cs typeface="Times New Roman" pitchFamily="18" charset="0"/>
              </a:rPr>
              <a:t>1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С</a:t>
            </a:r>
            <a:r>
              <a:rPr lang="ru-RU" baseline="-30000" dirty="0" smtClean="0">
                <a:solidFill>
                  <a:schemeClr val="accent1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равны. Отрезки 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CD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и 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C</a:t>
            </a:r>
            <a:r>
              <a:rPr lang="ru-RU" baseline="-30000" dirty="0" smtClean="0">
                <a:solidFill>
                  <a:schemeClr val="accent1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D</a:t>
            </a:r>
            <a:r>
              <a:rPr lang="ru-RU" baseline="-30000" dirty="0" smtClean="0">
                <a:solidFill>
                  <a:schemeClr val="accent1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образуют со сторонами соответственно 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СВ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и 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С</a:t>
            </a:r>
            <a:r>
              <a:rPr lang="ru-RU" baseline="-30000" dirty="0" smtClean="0">
                <a:solidFill>
                  <a:schemeClr val="accent1"/>
                </a:solidFill>
                <a:cs typeface="Times New Roman" pitchFamily="18" charset="0"/>
              </a:rPr>
              <a:t>1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В</a:t>
            </a:r>
            <a:r>
              <a:rPr lang="ru-RU" baseline="-30000" dirty="0" smtClean="0">
                <a:solidFill>
                  <a:schemeClr val="accent1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равные углы. Докажите, что 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AD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 = 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A</a:t>
            </a:r>
            <a:r>
              <a:rPr lang="ru-RU" baseline="-30000" dirty="0" smtClean="0">
                <a:solidFill>
                  <a:schemeClr val="accent1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D</a:t>
            </a:r>
            <a:r>
              <a:rPr lang="ru-RU" baseline="-30000" dirty="0" smtClean="0">
                <a:solidFill>
                  <a:schemeClr val="accent1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.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3700" y="2287588"/>
            <a:ext cx="5815013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28596" y="4826675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solidFill>
                  <a:srgbClr val="FF3300"/>
                </a:solidFill>
              </a:rPr>
              <a:t>Доказательство: 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Треугольники 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BCD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и 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B</a:t>
            </a:r>
            <a:r>
              <a:rPr lang="en-US" baseline="-25000" dirty="0" smtClean="0">
                <a:solidFill>
                  <a:schemeClr val="accent1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C</a:t>
            </a:r>
            <a:r>
              <a:rPr lang="en-US" baseline="-25000" dirty="0" smtClean="0">
                <a:solidFill>
                  <a:schemeClr val="accent1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D</a:t>
            </a:r>
            <a:r>
              <a:rPr lang="en-US" baseline="-25000" dirty="0" smtClean="0">
                <a:solidFill>
                  <a:schemeClr val="accent1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равны по второму признаку равенства треугольников (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BC = B</a:t>
            </a:r>
            <a:r>
              <a:rPr lang="en-US" baseline="-25000" dirty="0" smtClean="0">
                <a:solidFill>
                  <a:schemeClr val="accent1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C</a:t>
            </a:r>
            <a:r>
              <a:rPr lang="en-US" baseline="-25000" dirty="0" smtClean="0">
                <a:solidFill>
                  <a:schemeClr val="accent1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chemeClr val="accent1"/>
                </a:solidFill>
              </a:rPr>
              <a:t>,   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i="1" dirty="0" smtClean="0">
                <a:solidFill>
                  <a:schemeClr val="accent1"/>
                </a:solidFill>
              </a:rPr>
              <a:t>CBD 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=</a:t>
            </a:r>
            <a:r>
              <a:rPr lang="ru-RU" i="1" dirty="0" smtClean="0">
                <a:solidFill>
                  <a:schemeClr val="accent1"/>
                </a:solidFill>
              </a:rPr>
              <a:t>   </a:t>
            </a:r>
            <a:r>
              <a:rPr lang="en-US" i="1" dirty="0" smtClean="0">
                <a:solidFill>
                  <a:schemeClr val="accent1"/>
                </a:solidFill>
              </a:rPr>
              <a:t>C</a:t>
            </a:r>
            <a:r>
              <a:rPr lang="en-US" baseline="-25000" dirty="0" smtClean="0">
                <a:solidFill>
                  <a:schemeClr val="accent1"/>
                </a:solidFill>
              </a:rPr>
              <a:t>1</a:t>
            </a:r>
            <a:r>
              <a:rPr lang="en-US" i="1" dirty="0" smtClean="0">
                <a:solidFill>
                  <a:schemeClr val="accent1"/>
                </a:solidFill>
              </a:rPr>
              <a:t>B</a:t>
            </a:r>
            <a:r>
              <a:rPr lang="en-US" baseline="-25000" dirty="0" smtClean="0">
                <a:solidFill>
                  <a:schemeClr val="accent1"/>
                </a:solidFill>
              </a:rPr>
              <a:t>1</a:t>
            </a:r>
            <a:r>
              <a:rPr lang="en-US" i="1" dirty="0" smtClean="0">
                <a:solidFill>
                  <a:schemeClr val="accent1"/>
                </a:solidFill>
              </a:rPr>
              <a:t>D</a:t>
            </a:r>
            <a:r>
              <a:rPr lang="en-US" baseline="-25000" dirty="0" smtClean="0">
                <a:solidFill>
                  <a:schemeClr val="accent1"/>
                </a:solidFill>
              </a:rPr>
              <a:t>1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chemeClr val="accent1"/>
                </a:solidFill>
              </a:rPr>
              <a:t>    </a:t>
            </a:r>
            <a:r>
              <a:rPr lang="en-US" i="1" dirty="0" smtClean="0">
                <a:solidFill>
                  <a:schemeClr val="accent1"/>
                </a:solidFill>
              </a:rPr>
              <a:t>BCD </a:t>
            </a:r>
            <a:r>
              <a:rPr lang="ru-RU" i="1" dirty="0" smtClean="0">
                <a:solidFill>
                  <a:schemeClr val="accent1"/>
                </a:solidFill>
                <a:cs typeface="Times New Roman" pitchFamily="18" charset="0"/>
              </a:rPr>
              <a:t>=</a:t>
            </a:r>
            <a:r>
              <a:rPr lang="ru-RU" i="1" dirty="0" smtClean="0">
                <a:solidFill>
                  <a:schemeClr val="accent1"/>
                </a:solidFill>
              </a:rPr>
              <a:t>    </a:t>
            </a:r>
            <a:r>
              <a:rPr lang="en-US" i="1" dirty="0" smtClean="0">
                <a:solidFill>
                  <a:schemeClr val="accent1"/>
                </a:solidFill>
              </a:rPr>
              <a:t>B</a:t>
            </a:r>
            <a:r>
              <a:rPr lang="en-US" baseline="-25000" dirty="0" smtClean="0">
                <a:solidFill>
                  <a:schemeClr val="accent1"/>
                </a:solidFill>
              </a:rPr>
              <a:t>1</a:t>
            </a:r>
            <a:r>
              <a:rPr lang="en-US" i="1" dirty="0" smtClean="0">
                <a:solidFill>
                  <a:schemeClr val="accent1"/>
                </a:solidFill>
              </a:rPr>
              <a:t>C</a:t>
            </a:r>
            <a:r>
              <a:rPr lang="en-US" baseline="-25000" dirty="0" smtClean="0">
                <a:solidFill>
                  <a:schemeClr val="accent1"/>
                </a:solidFill>
              </a:rPr>
              <a:t>1</a:t>
            </a:r>
            <a:r>
              <a:rPr lang="en-US" i="1" dirty="0" smtClean="0">
                <a:solidFill>
                  <a:schemeClr val="accent1"/>
                </a:solidFill>
              </a:rPr>
              <a:t>D</a:t>
            </a:r>
            <a:r>
              <a:rPr lang="en-US" baseline="-25000" dirty="0" smtClean="0">
                <a:solidFill>
                  <a:schemeClr val="accent1"/>
                </a:solidFill>
              </a:rPr>
              <a:t>1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). </a:t>
            </a:r>
            <a:r>
              <a:rPr lang="ru-RU" dirty="0" smtClean="0">
                <a:solidFill>
                  <a:schemeClr val="accent1"/>
                </a:solidFill>
              </a:rPr>
              <a:t>Следовательно,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i="1" dirty="0" smtClean="0">
                <a:solidFill>
                  <a:schemeClr val="accent1"/>
                </a:solidFill>
              </a:rPr>
              <a:t>BD = B</a:t>
            </a:r>
            <a:r>
              <a:rPr lang="en-US" baseline="-25000" dirty="0" smtClean="0">
                <a:solidFill>
                  <a:schemeClr val="accent1"/>
                </a:solidFill>
              </a:rPr>
              <a:t>1</a:t>
            </a:r>
            <a:r>
              <a:rPr lang="en-US" i="1" dirty="0" smtClean="0">
                <a:solidFill>
                  <a:schemeClr val="accent1"/>
                </a:solidFill>
              </a:rPr>
              <a:t>D</a:t>
            </a:r>
            <a:r>
              <a:rPr lang="en-US" baseline="-25000" dirty="0" smtClean="0">
                <a:solidFill>
                  <a:schemeClr val="accent1"/>
                </a:solidFill>
              </a:rPr>
              <a:t>1</a:t>
            </a:r>
            <a:r>
              <a:rPr lang="ru-RU" dirty="0" smtClean="0">
                <a:solidFill>
                  <a:schemeClr val="accent1"/>
                </a:solidFill>
              </a:rPr>
              <a:t>.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ru-RU" dirty="0" smtClean="0">
                <a:solidFill>
                  <a:schemeClr val="accent1"/>
                </a:solidFill>
              </a:rPr>
              <a:t>Из этого и равенства сторон </a:t>
            </a:r>
            <a:r>
              <a:rPr lang="en-US" i="1" dirty="0" smtClean="0">
                <a:solidFill>
                  <a:schemeClr val="accent1"/>
                </a:solidFill>
              </a:rPr>
              <a:t>AB </a:t>
            </a:r>
            <a:r>
              <a:rPr lang="ru-RU" dirty="0" smtClean="0">
                <a:solidFill>
                  <a:schemeClr val="accent1"/>
                </a:solidFill>
              </a:rPr>
              <a:t>и </a:t>
            </a:r>
            <a:r>
              <a:rPr lang="en-US" i="1" dirty="0" smtClean="0">
                <a:solidFill>
                  <a:schemeClr val="accent1"/>
                </a:solidFill>
              </a:rPr>
              <a:t>A</a:t>
            </a:r>
            <a:r>
              <a:rPr lang="en-US" baseline="-25000" dirty="0" smtClean="0">
                <a:solidFill>
                  <a:schemeClr val="accent1"/>
                </a:solidFill>
              </a:rPr>
              <a:t>1</a:t>
            </a:r>
            <a:r>
              <a:rPr lang="en-US" i="1" dirty="0" smtClean="0">
                <a:solidFill>
                  <a:schemeClr val="accent1"/>
                </a:solidFill>
              </a:rPr>
              <a:t>B</a:t>
            </a:r>
            <a:r>
              <a:rPr lang="en-US" baseline="-25000" dirty="0" smtClean="0">
                <a:solidFill>
                  <a:schemeClr val="accent1"/>
                </a:solidFill>
              </a:rPr>
              <a:t>1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ru-RU" dirty="0" smtClean="0">
                <a:solidFill>
                  <a:schemeClr val="accent1"/>
                </a:solidFill>
              </a:rPr>
              <a:t>вытекает равенство </a:t>
            </a:r>
            <a:r>
              <a:rPr lang="en-US" i="1" dirty="0" smtClean="0">
                <a:solidFill>
                  <a:schemeClr val="accent1"/>
                </a:solidFill>
              </a:rPr>
              <a:t>AD = A</a:t>
            </a:r>
            <a:r>
              <a:rPr lang="ru-RU" baseline="-25000" dirty="0" smtClean="0">
                <a:solidFill>
                  <a:schemeClr val="accent1"/>
                </a:solidFill>
              </a:rPr>
              <a:t>1</a:t>
            </a:r>
            <a:r>
              <a:rPr lang="en-US" i="1" dirty="0" smtClean="0">
                <a:solidFill>
                  <a:schemeClr val="accent1"/>
                </a:solidFill>
              </a:rPr>
              <a:t>D</a:t>
            </a:r>
            <a:r>
              <a:rPr lang="en-US" baseline="-25000" dirty="0" smtClean="0">
                <a:solidFill>
                  <a:schemeClr val="accent1"/>
                </a:solidFill>
              </a:rPr>
              <a:t>1</a:t>
            </a:r>
            <a:r>
              <a:rPr lang="en-US" dirty="0" smtClean="0">
                <a:solidFill>
                  <a:schemeClr val="accent1"/>
                </a:solidFill>
              </a:rPr>
              <a:t>.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357166"/>
            <a:ext cx="1696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3300"/>
                </a:solidFill>
              </a:rPr>
              <a:t>Упражнение 6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785794"/>
            <a:ext cx="6072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На рисунке 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AE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=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AC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, угол 1 равен углу 2. Докажите, что треугольники 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ABC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и </a:t>
            </a:r>
            <a:r>
              <a:rPr lang="en-US" i="1" dirty="0" smtClean="0">
                <a:solidFill>
                  <a:schemeClr val="accent1"/>
                </a:solidFill>
                <a:cs typeface="Times New Roman" pitchFamily="18" charset="0"/>
              </a:rPr>
              <a:t>ADE</a:t>
            </a: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равны.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752600"/>
            <a:ext cx="3579813" cy="283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" name="Группа 14"/>
          <p:cNvGrpSpPr/>
          <p:nvPr/>
        </p:nvGrpSpPr>
        <p:grpSpPr>
          <a:xfrm>
            <a:off x="928662" y="4929198"/>
            <a:ext cx="6858048" cy="923330"/>
            <a:chOff x="928662" y="4929198"/>
            <a:chExt cx="6858048" cy="92333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71538" y="4929198"/>
              <a:ext cx="671517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 smtClean="0">
                  <a:solidFill>
                    <a:srgbClr val="FF3300"/>
                  </a:solidFill>
                </a:rPr>
                <a:t>Доказательство: 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Треугольники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ABC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 и 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ADE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 равны по второму признаку равенства треугольников (</a:t>
              </a:r>
              <a:r>
                <a:rPr lang="en-US" i="1" dirty="0" smtClean="0">
                  <a:solidFill>
                    <a:schemeClr val="accent1"/>
                  </a:solidFill>
                  <a:cs typeface="Times New Roman" pitchFamily="18" charset="0"/>
                </a:rPr>
                <a:t>AC = AE</a:t>
              </a:r>
              <a:r>
                <a:rPr lang="ru-RU" dirty="0" smtClean="0">
                  <a:solidFill>
                    <a:schemeClr val="accent1"/>
                  </a:solidFill>
                </a:rPr>
                <a:t>,   </a:t>
              </a:r>
              <a:r>
                <a:rPr lang="en-US" dirty="0" smtClean="0">
                  <a:solidFill>
                    <a:schemeClr val="accent1"/>
                  </a:solidFill>
                </a:rPr>
                <a:t> </a:t>
              </a:r>
              <a:r>
                <a:rPr lang="ru-RU" dirty="0" smtClean="0">
                  <a:solidFill>
                    <a:schemeClr val="accent1"/>
                  </a:solidFill>
                </a:rPr>
                <a:t> </a:t>
              </a:r>
              <a:r>
                <a:rPr lang="en-US" i="1" dirty="0" smtClean="0">
                  <a:solidFill>
                    <a:schemeClr val="accent1"/>
                  </a:solidFill>
                </a:rPr>
                <a:t>ACB </a:t>
              </a:r>
              <a:r>
                <a:rPr lang="ru-RU" i="1" dirty="0" smtClean="0">
                  <a:solidFill>
                    <a:schemeClr val="accent1"/>
                  </a:solidFill>
                  <a:cs typeface="Times New Roman" pitchFamily="18" charset="0"/>
                </a:rPr>
                <a:t>=</a:t>
              </a:r>
              <a:r>
                <a:rPr lang="ru-RU" i="1" dirty="0" smtClean="0">
                  <a:solidFill>
                    <a:schemeClr val="accent1"/>
                  </a:solidFill>
                </a:rPr>
                <a:t>   </a:t>
              </a:r>
              <a:r>
                <a:rPr lang="en-US" i="1" dirty="0" smtClean="0">
                  <a:solidFill>
                    <a:schemeClr val="accent1"/>
                  </a:solidFill>
                </a:rPr>
                <a:t>AED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, </a:t>
              </a:r>
              <a:r>
                <a:rPr lang="ru-RU" dirty="0" smtClean="0">
                  <a:solidFill>
                    <a:schemeClr val="accent1"/>
                  </a:solidFill>
                </a:rPr>
                <a:t>    </a:t>
              </a:r>
              <a:r>
                <a:rPr lang="en-US" i="1" dirty="0" smtClean="0">
                  <a:solidFill>
                    <a:schemeClr val="accent1"/>
                  </a:solidFill>
                </a:rPr>
                <a:t>A – </a:t>
              </a:r>
              <a:r>
                <a:rPr lang="ru-RU" dirty="0" smtClean="0">
                  <a:solidFill>
                    <a:schemeClr val="accent1"/>
                  </a:solidFill>
                </a:rPr>
                <a:t>общий</a:t>
              </a:r>
              <a:r>
                <a:rPr lang="ru-RU" dirty="0" smtClean="0">
                  <a:solidFill>
                    <a:schemeClr val="accent1"/>
                  </a:solidFill>
                  <a:cs typeface="Times New Roman" pitchFamily="18" charset="0"/>
                </a:rPr>
                <a:t>). </a:t>
              </a:r>
              <a:endParaRPr lang="ru-RU" dirty="0">
                <a:solidFill>
                  <a:schemeClr val="accent1"/>
                </a:solidFill>
              </a:endParaRPr>
            </a:p>
          </p:txBody>
        </p:sp>
        <p:grpSp>
          <p:nvGrpSpPr>
            <p:cNvPr id="6" name="Группа 5"/>
            <p:cNvGrpSpPr/>
            <p:nvPr/>
          </p:nvGrpSpPr>
          <p:grpSpPr>
            <a:xfrm>
              <a:off x="928662" y="5572140"/>
              <a:ext cx="214314" cy="215902"/>
              <a:chOff x="3571868" y="5643578"/>
              <a:chExt cx="214314" cy="215902"/>
            </a:xfrm>
          </p:grpSpPr>
          <p:cxnSp>
            <p:nvCxnSpPr>
              <p:cNvPr id="7" name="Прямая соединительная линия 6"/>
              <p:cNvCxnSpPr/>
              <p:nvPr/>
            </p:nvCxnSpPr>
            <p:spPr>
              <a:xfrm rot="5400000">
                <a:off x="3571868" y="5643578"/>
                <a:ext cx="214314" cy="21431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единительная линия 7"/>
              <p:cNvCxnSpPr/>
              <p:nvPr/>
            </p:nvCxnSpPr>
            <p:spPr>
              <a:xfrm rot="10800000">
                <a:off x="3571868" y="5857892"/>
                <a:ext cx="214314" cy="15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Группа 8"/>
            <p:cNvGrpSpPr/>
            <p:nvPr/>
          </p:nvGrpSpPr>
          <p:grpSpPr>
            <a:xfrm>
              <a:off x="6786578" y="5286388"/>
              <a:ext cx="214314" cy="215902"/>
              <a:chOff x="3571868" y="5643578"/>
              <a:chExt cx="214314" cy="215902"/>
            </a:xfrm>
          </p:grpSpPr>
          <p:cxnSp>
            <p:nvCxnSpPr>
              <p:cNvPr id="10" name="Прямая соединительная линия 9"/>
              <p:cNvCxnSpPr/>
              <p:nvPr/>
            </p:nvCxnSpPr>
            <p:spPr>
              <a:xfrm rot="5400000">
                <a:off x="3571868" y="5643578"/>
                <a:ext cx="214314" cy="21431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 rot="10800000">
                <a:off x="3571868" y="5857892"/>
                <a:ext cx="214314" cy="15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Группа 11"/>
            <p:cNvGrpSpPr/>
            <p:nvPr/>
          </p:nvGrpSpPr>
          <p:grpSpPr>
            <a:xfrm>
              <a:off x="5929322" y="5286388"/>
              <a:ext cx="214314" cy="215902"/>
              <a:chOff x="3571868" y="5643578"/>
              <a:chExt cx="214314" cy="215902"/>
            </a:xfrm>
          </p:grpSpPr>
          <p:cxnSp>
            <p:nvCxnSpPr>
              <p:cNvPr id="13" name="Прямая соединительная линия 12"/>
              <p:cNvCxnSpPr/>
              <p:nvPr/>
            </p:nvCxnSpPr>
            <p:spPr>
              <a:xfrm rot="5400000">
                <a:off x="3571868" y="5643578"/>
                <a:ext cx="214314" cy="21431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 rot="10800000">
                <a:off x="3571868" y="5857892"/>
                <a:ext cx="214314" cy="15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</TotalTime>
  <Words>359</Words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МБОУ лицей № 64 г. Краснодара     ВТОРОЙ  ПРИЗНАК  РАВЕНСТВА  ТРЕУГОЛЬНИКОВ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лицей № 64 г. Краснодара     ВТОРОЙ  ПРИЗНАК  РАВЕНСТВА  ТРЕУГОЛЬНИКОВ</dc:title>
  <cp:lastModifiedBy>Luda-UMR</cp:lastModifiedBy>
  <cp:revision>8</cp:revision>
  <dcterms:modified xsi:type="dcterms:W3CDTF">2015-01-28T09:38:32Z</dcterms:modified>
</cp:coreProperties>
</file>