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7" r:id="rId4"/>
    <p:sldId id="266" r:id="rId5"/>
    <p:sldId id="277" r:id="rId6"/>
    <p:sldId id="279" r:id="rId7"/>
    <p:sldId id="264" r:id="rId8"/>
    <p:sldId id="273" r:id="rId9"/>
    <p:sldId id="274" r:id="rId10"/>
    <p:sldId id="276" r:id="rId11"/>
    <p:sldId id="275" r:id="rId12"/>
    <p:sldId id="259" r:id="rId13"/>
    <p:sldId id="262" r:id="rId14"/>
    <p:sldId id="263" r:id="rId15"/>
    <p:sldId id="261" r:id="rId16"/>
    <p:sldId id="257" r:id="rId17"/>
    <p:sldId id="270" r:id="rId18"/>
    <p:sldId id="268" r:id="rId19"/>
    <p:sldId id="260" r:id="rId20"/>
    <p:sldId id="258" r:id="rId21"/>
    <p:sldId id="271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1773" autoAdjust="0"/>
  </p:normalViewPr>
  <p:slideViewPr>
    <p:cSldViewPr>
      <p:cViewPr>
        <p:scale>
          <a:sx n="60" d="100"/>
          <a:sy n="60" d="100"/>
        </p:scale>
        <p:origin x="-702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lIns="45720" tIns="0" rIns="45720" bIns="0" anchor="b">
            <a:scene3d>
              <a:camera prst="orthographicFront"/>
              <a:lightRig rig="soft" dir="t">
                <a:rot lat="0" lon="0" rev="17220000"/>
              </a:lightRig>
            </a:scene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C7510-A936-4E5D-94B8-4BFDFDE20B36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E7526D-D3AA-4F81-A858-307F03FB89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5FB335D-8D6C-4E0C-9697-1692F37A0B0A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7998F6-065E-4C20-A8E7-9ED51F18077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89434-154C-4A93-BA96-31D996BFF0BF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EE773B7-2FA3-4411-8620-E120D0D02C9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13A081F-DBDD-43C8-AD03-B3394228E5EF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5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C84B30-7F00-49A6-BB1B-FEE978CC46F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C7BD37B-A4B0-4C10-A924-035C3FF00904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05265AA-3ABA-453D-8CC0-03B85B1D895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7AEA5B-25B9-47BC-85E1-53B468AE7D62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74A00E-6956-469A-AEB2-FE8B3A18D6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E2F39DA-3D7F-4203-87F8-C759BC11BDF8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8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0AB8F6F-66A6-4EEF-BD2A-F55335CE24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D899D6-7FC9-4944-9E65-560CDAE2DB64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4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D5EEA4-2298-4D80-A92E-24503B7431D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FC6B24-D1C2-478F-8753-FB85DF3F70E8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367C57-F199-4FF0-A391-D2C22153762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B774BAD-BFB6-472A-8873-35A9EF708DFA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B312ED-04D4-4984-A0F3-AE5C7CACF95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indent="0">
              <a:buNone/>
              <a:defRPr sz="3200"/>
            </a:lvl1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rIns="45720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2617AF4-FB30-46F5-B376-7D266C916E8C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6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CF1EF71-6F59-4785-AB88-C0660FAEB9C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27" name="Текст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708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A3716104-6914-4DB0-9326-7E517866FA91}" type="datetimeFigureOut">
              <a:rPr lang="ru-RU"/>
              <a:pPr>
                <a:defRPr/>
              </a:pPr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200">
                <a:solidFill>
                  <a:schemeClr val="tx1">
                    <a:shade val="5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257508AC-4EF9-429A-94C0-1040376E9F0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9" r:id="rId3"/>
    <p:sldLayoutId id="2147483771" r:id="rId4"/>
    <p:sldLayoutId id="2147483772" r:id="rId5"/>
    <p:sldLayoutId id="2147483773" r:id="rId6"/>
    <p:sldLayoutId id="2147483774" r:id="rId7"/>
    <p:sldLayoutId id="2147483775" r:id="rId8"/>
    <p:sldLayoutId id="2147483776" r:id="rId9"/>
    <p:sldLayoutId id="2147483777" r:id="rId10"/>
    <p:sldLayoutId id="2147483778" r:id="rId11"/>
  </p:sldLayoutIdLst>
  <p:transition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100" b="1" kern="120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100" b="1">
          <a:solidFill>
            <a:schemeClr val="tx1"/>
          </a:solidFill>
          <a:latin typeface="Arial" charset="0"/>
        </a:defRPr>
      </a:lvl9pPr>
    </p:titleStyle>
    <p:bodyStyle>
      <a:lvl1pPr marL="547688" indent="-411163" algn="l" rtl="0" eaLnBrk="0" fontAlgn="base" hangingPunct="0">
        <a:spcBef>
          <a:spcPct val="20000"/>
        </a:spcBef>
        <a:spcAft>
          <a:spcPct val="0"/>
        </a:spcAft>
        <a:buClr>
          <a:srgbClr val="F9F9F9"/>
        </a:buClr>
        <a:buSzPct val="65000"/>
        <a:buFont typeface="Wingdings 2" pitchFamily="18" charset="2"/>
        <a:buChar char="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363" indent="-282575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80000"/>
        <a:buFont typeface="Wingdings 2" pitchFamily="18" charset="2"/>
        <a:buChar char="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475" indent="-2286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95000"/>
        <a:buFont typeface="Wingdings" pitchFamily="2" charset="2"/>
        <a:buChar char="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2550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SzPct val="100000"/>
        <a:buFont typeface="Wingdings 3" pitchFamily="18" charset="2"/>
        <a:buChar char="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4638" indent="-18256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 2" pitchFamily="18" charset="2"/>
        <a:buChar char="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054.mp3" TargetMode="External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09%20&#1044;&#1086;&#1088;&#1086;&#1078;&#1082;&#1072;%209.wma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19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&#1043;&#1086;&#1083;&#1091;&#1073;&#1099;&#1077;_&#1073;&#1077;&#1088;&#1077;&#1090;&#1099;-&#1043;&#1088;&#1091;&#1079;-200.mp3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%25b0&#1085;&#1076;&#1088;_&#1056;&#1086;&#1079;&#1077;&#1085;&#1073;&#1072;&#1091;&#1084;-&#1063;&#1077;&#1088;&#1085;&#1099;&#1081;_&#1090;&#1102;&#1083;&#1100;&#1087;&#1072;&#1085;.mp3" TargetMode="External"/><Relationship Id="rId4" Type="http://schemas.openxmlformats.org/officeDocument/2006/relationships/image" Target="../media/image4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Afghanistan_Veterans.jpg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015.mp3" TargetMode="External"/><Relationship Id="rId6" Type="http://schemas.openxmlformats.org/officeDocument/2006/relationships/image" Target="../media/image4.png"/><Relationship Id="rId5" Type="http://schemas.openxmlformats.org/officeDocument/2006/relationships/hyperlink" Target="http://ru.wikipedia.org/wiki/%D0%9A%D0%B8%D0%B5%D0%B2" TargetMode="External"/><Relationship Id="rId4" Type="http://schemas.openxmlformats.org/officeDocument/2006/relationships/image" Target="../media/image25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SovietInvasionAfghanistanMap.png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&#1086;&#1088;_&#1055;&#1077;&#1090;&#1083;&#1102;&#1088;&#1072;-&#1057;&#1086;&#1083;&#1076;&#1072;&#1090;_(&#1057;&#1090;&#1086;&#1080;&#1090;_&#1089;&#1086;&#1089;&#1085;&#1072;).mp3" TargetMode="Externa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F%D1%80%D0%B0%D0%B2%D0%B4%D0%B0_(%D0%B3%D0%B0%D0%B7%D0%B5%D1%82%D0%B0)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&#1077;_&#1073;&#1077;&#1088;&#1077;&#1090;&#1099;-&#1042;&#1086;&#1090;_&#1080;_&#1082;&#1086;&#1085;&#1095;&#1080;&#1083;&#1072;&#1089;&#1100;_&#1074;&#1086;&#1081;&#1085;&#1072;.mp3" TargetMode="Externa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8%D0%B7%D0%BE%D0%B1%D1%80%D0%B0%D0%B6%D0%B5%D0%BD%D0%B8%D0%B5:Evstafiev-spetsnaz-prepare-for-mission.jpg" TargetMode="External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%2581&#1090;&#1085;&#1099;&#1081;_&#1080;&#1089;&#1087;&#1086;&#1083;&#1085;&#1080;&#1090;&#1077;&#1083;&#1100;-&#1041;&#1072;&#1082;&#1089;&#1072;&#1085;&#1089;&#1082;&#1072;&#1103;.mp3" TargetMode="External"/><Relationship Id="rId5" Type="http://schemas.openxmlformats.org/officeDocument/2006/relationships/image" Target="../media/image4.png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ru.wikipedia.org/wiki/%D0%98%D0%B7%D0%BE%D0%B1%D1%80%D0%B0%D0%B6%D0%B5%D0%BD%D0%B8%D0%B5:Evstafiev-Soviet-soldier-Afghanistan.jpg" TargetMode="Externa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202.mp3" TargetMode="External"/><Relationship Id="rId4" Type="http://schemas.openxmlformats.org/officeDocument/2006/relationships/image" Target="../media/image4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ru.wikipedia.org/wiki/%D0%98%D0%B7%D0%BE%D0%B1%D1%80%D0%B0%D0%B6%D0%B5%D0%BD%D0%B8%D0%B5:Evstafiev-afghan-apc-passes-russian.jpg" TargetMode="Externa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ru.wikipedia.org/wiki/%D0%95%D0%B2%D1%81%D1%82%D0%B0%D1%84%D1%8C%D0%B5%D0%B2,_%D0%9C%D0%B8%D1%85%D0%B0%D0%B8%D0%BB_%D0%90%D0%BB%D0%B5%D0%BA%D1%81%D0%B0%D0%BD%D0%B4%D1%80%D0%BE%D0%B2%D0%B8%D1%87" TargetMode="Externa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C:\&#1050;&#1083;&#1072;&#1089;&#1089;&#1085;&#1099;&#1081;%20&#1095;&#1072;&#1089;\&#1040;&#1092;&#1075;&#1072;&#1085;\12%20&#1044;&#1086;&#1088;&#1086;&#1078;&#1082;&#1072;%2012.wma" TargetMode="External"/><Relationship Id="rId4" Type="http://schemas.openxmlformats.org/officeDocument/2006/relationships/image" Target="../media/image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00100" y="2214554"/>
            <a:ext cx="7078683" cy="220029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Афганская война</a:t>
            </a:r>
            <a:br>
              <a:rPr lang="ru-RU" dirty="0" smtClean="0"/>
            </a:br>
            <a:r>
              <a:rPr lang="ru-RU" dirty="0" smtClean="0"/>
              <a:t> (1979—1989)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075" name="TextBox 4"/>
          <p:cNvSpPr txBox="1">
            <a:spLocks noChangeArrowheads="1"/>
          </p:cNvSpPr>
          <p:nvPr/>
        </p:nvSpPr>
        <p:spPr bwMode="auto">
          <a:xfrm>
            <a:off x="7429500" y="6215063"/>
            <a:ext cx="17145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/>
              <a:t>Дроздова Т.В.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Рисунок 8" descr="http://www.rsva.ru/biblio/prose_af/img/10_let-tit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71500" y="500063"/>
            <a:ext cx="3563938" cy="5314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1" name="Рисунок 5" descr="http://www.rsva.ru/biblio/prose_af/img/afgan-soldiers-titl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214688" y="1071563"/>
            <a:ext cx="3516312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292" name="Рисунок 6" descr="http://www.rsva.ru/biblio/prose_af/img/nadjib-title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643563" y="1581150"/>
            <a:ext cx="3071812" cy="4854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2275" y="1371600"/>
            <a:ext cx="8229600" cy="1828800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331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332163"/>
            <a:ext cx="6400800" cy="1752600"/>
          </a:xfrm>
        </p:spPr>
        <p:txBody>
          <a:bodyPr/>
          <a:lstStyle/>
          <a:p>
            <a:pPr eaLnBrk="1" hangingPunct="1"/>
            <a:endParaRPr lang="ru-RU" smtClean="0"/>
          </a:p>
        </p:txBody>
      </p:sp>
      <p:pic>
        <p:nvPicPr>
          <p:cNvPr id="6" name="Рисунок 5" descr="сканирование004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85728"/>
            <a:ext cx="8643998" cy="629392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054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6143625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2142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нирование0055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6200000">
            <a:off x="-71482" y="642906"/>
            <a:ext cx="6358006" cy="5643602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4339" name="TextBox 4"/>
          <p:cNvSpPr txBox="1">
            <a:spLocks noChangeArrowheads="1"/>
          </p:cNvSpPr>
          <p:nvPr/>
        </p:nvSpPr>
        <p:spPr bwMode="auto">
          <a:xfrm>
            <a:off x="7572375" y="2643188"/>
            <a:ext cx="1571625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solidFill>
                  <a:srgbClr val="C00000"/>
                </a:solidFill>
                <a:latin typeface="Times New Roman" pitchFamily="18" charset="0"/>
              </a:rPr>
              <a:t>ГЕОРГИЙ ДЕМЧЕНКО</a:t>
            </a:r>
          </a:p>
        </p:txBody>
      </p:sp>
      <p:pic>
        <p:nvPicPr>
          <p:cNvPr id="6" name="Рисунок 5" descr="сканирование0060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32488" y="0"/>
            <a:ext cx="3211512" cy="6715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сканирование0080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214282" y="214290"/>
            <a:ext cx="6215106" cy="64294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5363" name="TextBox 4"/>
          <p:cNvSpPr txBox="1">
            <a:spLocks noChangeArrowheads="1"/>
          </p:cNvSpPr>
          <p:nvPr/>
        </p:nvSpPr>
        <p:spPr bwMode="auto">
          <a:xfrm>
            <a:off x="7286625" y="2857500"/>
            <a:ext cx="1857375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ОЛЕГ</a:t>
            </a:r>
            <a:br>
              <a:rPr lang="ru-RU" sz="280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ЮРАСОВ</a:t>
            </a:r>
          </a:p>
        </p:txBody>
      </p:sp>
      <p:pic>
        <p:nvPicPr>
          <p:cNvPr id="6" name="Рисунок 5" descr="сканирование0081.jpg"/>
          <p:cNvPicPr>
            <a:picLocks noChangeAspect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5929313" y="0"/>
            <a:ext cx="3214687" cy="671512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09 Дорожка 9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8575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72973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сканирование0084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6072230" cy="64294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6387" name="TextBox 3"/>
          <p:cNvSpPr txBox="1">
            <a:spLocks noChangeArrowheads="1"/>
          </p:cNvSpPr>
          <p:nvPr/>
        </p:nvSpPr>
        <p:spPr bwMode="auto">
          <a:xfrm>
            <a:off x="7286625" y="2286000"/>
            <a:ext cx="1857375" cy="1384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АНДРЕЙ</a:t>
            </a:r>
          </a:p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МЕЛЬНИ</a:t>
            </a:r>
          </a:p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КОВ</a:t>
            </a:r>
          </a:p>
        </p:txBody>
      </p:sp>
      <p:pic>
        <p:nvPicPr>
          <p:cNvPr id="5" name="Рисунок 4" descr="сканирование0085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915025" y="0"/>
            <a:ext cx="3228975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сканирование007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14290"/>
            <a:ext cx="6072230" cy="6429420"/>
          </a:xfrm>
          <a:prstGeom prst="rect">
            <a:avLst/>
          </a:prstGeom>
          <a:ln w="228600" cap="sq" cmpd="thickThin">
            <a:solidFill>
              <a:srgbClr val="000000"/>
            </a:solidFill>
            <a:prstDash val="solid"/>
            <a:miter lim="800000"/>
          </a:ln>
          <a:effectLst>
            <a:innerShdw blurRad="76200">
              <a:srgbClr val="000000"/>
            </a:innerShdw>
          </a:effectLst>
        </p:spPr>
      </p:pic>
      <p:sp>
        <p:nvSpPr>
          <p:cNvPr id="17411" name="TextBox 6"/>
          <p:cNvSpPr txBox="1">
            <a:spLocks noChangeArrowheads="1"/>
          </p:cNvSpPr>
          <p:nvPr/>
        </p:nvSpPr>
        <p:spPr bwMode="auto">
          <a:xfrm>
            <a:off x="6786563" y="2714625"/>
            <a:ext cx="2357437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АЛЕКСАНДР</a:t>
            </a:r>
            <a:br>
              <a:rPr lang="ru-RU" sz="280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БОГДАНОВ</a:t>
            </a:r>
          </a:p>
        </p:txBody>
      </p:sp>
      <p:pic>
        <p:nvPicPr>
          <p:cNvPr id="8" name="Рисунок 7" descr="сканирование0078.jpg"/>
          <p:cNvPicPr>
            <a:picLocks noChangeAspect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063247" y="0"/>
            <a:ext cx="3114239" cy="68580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5"/>
          <p:cNvSpPr>
            <a:spLocks noChangeArrowheads="1"/>
          </p:cNvSpPr>
          <p:nvPr/>
        </p:nvSpPr>
        <p:spPr bwMode="auto">
          <a:xfrm>
            <a:off x="1071563" y="428625"/>
            <a:ext cx="7429500" cy="4718050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tIns="9522" rIns="39675" bIns="0" anchor="ctr">
            <a:spAutoFit/>
          </a:bodyPr>
          <a:lstStyle/>
          <a:p>
            <a:pPr indent="180975" algn="ctr" eaLnBrk="0" hangingPunct="0"/>
            <a:r>
              <a:rPr lang="ru-RU" sz="2400" b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«ЧЕРНЫЕ ТЮЛЬПАНЫ»:</a:t>
            </a:r>
            <a:endParaRPr lang="ru-RU" sz="2400" b="1">
              <a:solidFill>
                <a:srgbClr val="717171"/>
              </a:solidFill>
              <a:ea typeface="Times New Roman" pitchFamily="18" charset="0"/>
              <a:cs typeface="Arial" pitchFamily="34" charset="0"/>
            </a:endParaRPr>
          </a:p>
          <a:p>
            <a:pPr indent="180975" eaLnBrk="0" hangingPunct="0"/>
            <a:r>
              <a:rPr lang="ru-RU" sz="2400">
                <a:solidFill>
                  <a:srgbClr val="4B4B4B"/>
                </a:solidFill>
                <a:ea typeface="Times New Roman" pitchFamily="18" charset="0"/>
                <a:cs typeface="Arial" pitchFamily="34" charset="0"/>
              </a:rPr>
              <a:t>  </a:t>
            </a:r>
            <a:endParaRPr lang="ru-RU" sz="2400">
              <a:ea typeface="Times New Roman" pitchFamily="18" charset="0"/>
              <a:cs typeface="Arial" pitchFamily="34" charset="0"/>
            </a:endParaRPr>
          </a:p>
          <a:p>
            <a:pPr indent="180975" algn="ctr" eaLnBrk="0" hangingPunct="0"/>
            <a:r>
              <a:rPr lang="ru-RU" sz="2400" b="1" i="1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«...ТАК  НЕУЖТО В  НЕБО СНОВА ПОДНИМЕМСЯ МЫ?»</a:t>
            </a:r>
          </a:p>
          <a:p>
            <a:pPr indent="180975" algn="ctr" eaLnBrk="0" hangingPunct="0"/>
            <a:endParaRPr lang="ru-RU" sz="2400">
              <a:ea typeface="Times New Roman" pitchFamily="18" charset="0"/>
              <a:cs typeface="Arial" pitchFamily="34" charset="0"/>
            </a:endParaRPr>
          </a:p>
          <a:p>
            <a:pPr indent="180975" eaLnBrk="0" hangingPunct="0"/>
            <a:r>
              <a:rPr lang="ru-RU" sz="2400">
                <a:solidFill>
                  <a:srgbClr val="000000"/>
                </a:solidFill>
                <a:ea typeface="Times New Roman" pitchFamily="18" charset="0"/>
                <a:cs typeface="Arial" pitchFamily="34" charset="0"/>
              </a:rPr>
              <a:t>«ТЮЛЬПАНАМИ» звали АН-12. А заодно уж и нас, их экипажи. Если кто думает, что эта машина специально оборудована под  груз-200», то есть для перевозки гробов, тот ошибается. АН-12 — средний военно-транспортный самолет, проще говоря, обыкновенный воздушный грузовик. ( Из воспоминаний)</a:t>
            </a:r>
            <a:endParaRPr lang="ru-RU" sz="2400">
              <a:ea typeface="Times New Roman" pitchFamily="18" charset="0"/>
              <a:cs typeface="Arial" pitchFamily="34" charset="0"/>
            </a:endParaRPr>
          </a:p>
          <a:p>
            <a:pPr indent="180975" eaLnBrk="0" hangingPunct="0"/>
            <a:endParaRPr lang="ru-RU">
              <a:ea typeface="Times New Roman" pitchFamily="18" charset="0"/>
              <a:cs typeface="Arial" pitchFamily="34" charset="0"/>
            </a:endParaRPr>
          </a:p>
        </p:txBody>
      </p:sp>
      <p:pic>
        <p:nvPicPr>
          <p:cNvPr id="3" name="Голубые_береты-Груз-200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313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44410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39" descr="http://hotinga.ru/uploads/posts/2008-01/1200137029_pici269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63" y="285750"/>
            <a:ext cx="6429375" cy="6429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%b0ндр_Розенбаум-Черный_тюльпан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2" descr="http://upload.wikimedia.org/wikipedia/commons/thumb/0/0a/Afghanistan_Veterans.jpg/350px-Afghanistan_Veterans.jpg">
            <a:hlinkClick r:id="rId3" tooltip="&quot;Памятник Воинам-Афганцам в Киеве&quot;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000125" y="642938"/>
            <a:ext cx="7215188" cy="5421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2643188" y="6286500"/>
            <a:ext cx="4357687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>
                <a:cs typeface="Times New Roman" pitchFamily="18" charset="0"/>
              </a:rPr>
              <a:t>Памятник Воинам-Афганцам в </a:t>
            </a:r>
            <a:r>
              <a:rPr lang="ru-RU">
                <a:solidFill>
                  <a:srgbClr val="0000FF"/>
                </a:solidFill>
                <a:cs typeface="Times New Roman" pitchFamily="18" charset="0"/>
                <a:hlinkClick r:id="rId5" tooltip="Киев"/>
              </a:rPr>
              <a:t>Киеве</a:t>
            </a:r>
            <a:endParaRPr lang="ru-RU"/>
          </a:p>
        </p:txBody>
      </p:sp>
      <p:pic>
        <p:nvPicPr>
          <p:cNvPr id="4" name="015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50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89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64057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  <p:bldLst>
      <p:bldP spid="38913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сканирование0063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0" y="0"/>
            <a:ext cx="6564206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1507" name="TextBox 7"/>
          <p:cNvSpPr txBox="1">
            <a:spLocks noChangeArrowheads="1"/>
          </p:cNvSpPr>
          <p:nvPr/>
        </p:nvSpPr>
        <p:spPr bwMode="auto">
          <a:xfrm>
            <a:off x="7072313" y="2714625"/>
            <a:ext cx="17145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ЮРИЙ</a:t>
            </a:r>
            <a:br>
              <a:rPr lang="ru-RU" sz="2800">
                <a:solidFill>
                  <a:srgbClr val="FF0000"/>
                </a:solidFill>
                <a:latin typeface="Times New Roman" pitchFamily="18" charset="0"/>
              </a:rPr>
            </a:br>
            <a:r>
              <a:rPr lang="ru-RU" sz="2800">
                <a:solidFill>
                  <a:srgbClr val="FF0000"/>
                </a:solidFill>
                <a:latin typeface="Times New Roman" pitchFamily="18" charset="0"/>
              </a:rPr>
              <a:t>ШИКОВ</a:t>
            </a:r>
          </a:p>
        </p:txBody>
      </p:sp>
      <p:pic>
        <p:nvPicPr>
          <p:cNvPr id="9" name="Рисунок 8" descr="сканирование0066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929050" y="0"/>
            <a:ext cx="321495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34" descr="http://upload.wikimedia.org/wikipedia/commons/thumb/b/bf/SovietInvasionAfghanistanMap.png/300px-SovietInvasionAfghanistanMap.png">
            <a:hlinkClick r:id="rId3" tooltip="&quot;Ввод советских войск в Афганистан, декабрь 1979 года&quot;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1500188" y="1143000"/>
            <a:ext cx="5870575" cy="3795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Рисунок 35" descr="http://upload.wikimedia.org/skins/common/images/magnify-clip.png">
            <a:hlinkClick r:id="rId3" tooltip="Увеличить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0" y="2305050"/>
            <a:ext cx="142875" cy="10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0" y="2305050"/>
            <a:ext cx="9144000" cy="0"/>
          </a:xfrm>
          <a:prstGeom prst="rect">
            <a:avLst/>
          </a:prstGeom>
          <a:solidFill>
            <a:srgbClr val="F8FCFF"/>
          </a:solidFill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endParaRPr lang="ru-RU"/>
          </a:p>
        </p:txBody>
      </p:sp>
      <p:sp>
        <p:nvSpPr>
          <p:cNvPr id="11270" name="Rectangle 6"/>
          <p:cNvSpPr>
            <a:spLocks noChangeArrowheads="1"/>
          </p:cNvSpPr>
          <p:nvPr/>
        </p:nvSpPr>
        <p:spPr bwMode="auto">
          <a:xfrm>
            <a:off x="214313" y="6215063"/>
            <a:ext cx="8715375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>
                <a:cs typeface="Times New Roman" pitchFamily="18" charset="0"/>
              </a:rPr>
              <a:t>Ввод советских войск в Афганистан, декабрь 1979 года</a:t>
            </a:r>
            <a:endParaRPr lang="ru-RU"/>
          </a:p>
        </p:txBody>
      </p:sp>
      <p:pic>
        <p:nvPicPr>
          <p:cNvPr id="6" name="ор_Петлюра-Солдат_(Стоит_сосна)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14313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4" dur="5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7" dur="238970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8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  <p:bldLst>
      <p:bldP spid="112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сканирование004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214282" y="244928"/>
            <a:ext cx="8715436" cy="6368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571625" y="1428750"/>
          <a:ext cx="6096000" cy="3679825"/>
        </p:xfrm>
        <a:graphic>
          <a:graphicData uri="http://schemas.openxmlformats.org/drawingml/2006/table">
            <a:tbl>
              <a:tblPr/>
              <a:tblGrid>
                <a:gridCol w="3048000"/>
                <a:gridCol w="3048000"/>
              </a:tblGrid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1979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86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1980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1 484 человека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1981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1 298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1982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1 948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1983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1 446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1984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2 343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1985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1 868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1986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1 333 человека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1987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1 215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1988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759 человек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1989 год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15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53 человека</a:t>
                      </a:r>
                      <a:endParaRPr kumimoji="0" lang="ru-RU" sz="1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Calibri" pitchFamily="34" charset="0"/>
                        <a:ea typeface="Calibri" pitchFamily="34" charset="0"/>
                        <a:cs typeface="Times New Roman" pitchFamily="18" charset="0"/>
                      </a:endParaRPr>
                    </a:p>
                  </a:txBody>
                  <a:tcPr marL="30480" marR="30480" marT="9525" marB="9525" anchor="ctr" horzOverflow="overflow">
                    <a:lnL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AAAAAA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9937" name="Rectangle 1"/>
          <p:cNvSpPr>
            <a:spLocks noChangeArrowheads="1"/>
          </p:cNvSpPr>
          <p:nvPr/>
        </p:nvSpPr>
        <p:spPr bwMode="auto">
          <a:xfrm>
            <a:off x="1214438" y="214313"/>
            <a:ext cx="707231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000">
                <a:solidFill>
                  <a:srgbClr val="FFFF00"/>
                </a:solidFill>
                <a:cs typeface="Times New Roman" pitchFamily="18" charset="0"/>
              </a:rPr>
              <a:t>После окончания войны в СССР были опубликованы цифры погибших советских солдат с разбивкой по годам:</a:t>
            </a:r>
          </a:p>
        </p:txBody>
      </p:sp>
      <p:sp>
        <p:nvSpPr>
          <p:cNvPr id="4" name="Прямоугольник 3"/>
          <p:cNvSpPr>
            <a:spLocks noChangeArrowheads="1"/>
          </p:cNvSpPr>
          <p:nvPr/>
        </p:nvSpPr>
        <p:spPr bwMode="auto">
          <a:xfrm>
            <a:off x="571500" y="5072063"/>
            <a:ext cx="8001000" cy="1477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0" hangingPunct="0"/>
            <a:r>
              <a:rPr lang="ru-RU">
                <a:solidFill>
                  <a:srgbClr val="FF0000"/>
                </a:solidFill>
                <a:cs typeface="Times New Roman" pitchFamily="18" charset="0"/>
              </a:rPr>
              <a:t>     Итого — 13 833 человека. </a:t>
            </a:r>
            <a:r>
              <a:rPr lang="ru-RU">
                <a:cs typeface="Times New Roman" pitchFamily="18" charset="0"/>
              </a:rPr>
              <a:t>Эти данные впервые появились в газете </a:t>
            </a:r>
            <a:r>
              <a:rPr lang="ru-RU">
                <a:solidFill>
                  <a:srgbClr val="0000FF"/>
                </a:solidFill>
                <a:cs typeface="Times New Roman" pitchFamily="18" charset="0"/>
                <a:hlinkClick r:id="rId3" tooltip="Правда (газета)"/>
              </a:rPr>
              <a:t>«Правда»</a:t>
            </a:r>
            <a:r>
              <a:rPr lang="ru-RU">
                <a:cs typeface="Times New Roman" pitchFamily="18" charset="0"/>
              </a:rPr>
              <a:t> в августе 1989 года. </a:t>
            </a:r>
          </a:p>
          <a:p>
            <a:pPr eaLnBrk="0" hangingPunct="0"/>
            <a:r>
              <a:rPr lang="ru-RU">
                <a:cs typeface="Times New Roman" pitchFamily="18" charset="0"/>
              </a:rPr>
              <a:t>      В дальнейшем итоговая цифра несколько увеличилась, предположительно за счёт умерших от последствий ранений и болезней после увольнения из вооружённых  сил.</a:t>
            </a:r>
            <a:endParaRPr lang="ru-RU"/>
          </a:p>
        </p:txBody>
      </p:sp>
      <p:pic>
        <p:nvPicPr>
          <p:cNvPr id="5" name="е_береты-Вот_и_кончилась_война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214313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5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9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vertical)">
                                      <p:cBhvr>
                                        <p:cTn id="7" dur="500"/>
                                        <p:tgtEl>
                                          <p:spTgt spid="399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22" dur="227072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23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9937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841" name="Рисунок 36" descr="http://upload.wikimedia.org/wikipedia/commons/thumb/c/cf/Evstafiev-spetsnaz-prepare-for-mission.jpg/250px-Evstafiev-spetsnaz-prepare-for-mission.jpg">
            <a:hlinkClick r:id="rId3" tooltip="&quot;Советская группа спецназа готовится к операции в Афганистане, 1988 год.&quot;"/>
          </p:cNvPr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857250" y="857250"/>
            <a:ext cx="7489825" cy="4643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842" name="Rectangle 2"/>
          <p:cNvSpPr>
            <a:spLocks noChangeArrowheads="1"/>
          </p:cNvSpPr>
          <p:nvPr/>
        </p:nvSpPr>
        <p:spPr bwMode="auto">
          <a:xfrm>
            <a:off x="214313" y="6072188"/>
            <a:ext cx="8643937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>
                <a:cs typeface="Times New Roman" pitchFamily="18" charset="0"/>
              </a:rPr>
              <a:t>Советская группа спецназа готовится к операции в Афганистане, 1988 год.</a:t>
            </a:r>
            <a:endParaRPr lang="ru-RU"/>
          </a:p>
        </p:txBody>
      </p:sp>
      <p:pic>
        <p:nvPicPr>
          <p:cNvPr id="5" name="%81тный_исполнитель-Баксанская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214313" y="6357938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58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58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16" dur="190716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1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  <p:bldLst>
      <p:bldP spid="3584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6865" name="Рисунок 38" descr="http://upload.wikimedia.org/wikipedia/commons/thumb/a/a2/Evstafiev-Soviet-soldier-Afghanistan.jpg/250px-Evstafiev-Soviet-soldier-Afghanistan.jpg">
            <a:hlinkClick r:id="rId2" tooltip="&quot;Советский солдат в Афганистане. 1988&quot;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88" y="571500"/>
            <a:ext cx="7358062" cy="4914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6866" name="Rectangle 2"/>
          <p:cNvSpPr>
            <a:spLocks noChangeArrowheads="1"/>
          </p:cNvSpPr>
          <p:nvPr/>
        </p:nvSpPr>
        <p:spPr bwMode="auto">
          <a:xfrm>
            <a:off x="142875" y="6000750"/>
            <a:ext cx="8572500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algn="ctr" eaLnBrk="0" hangingPunct="0"/>
            <a:r>
              <a:rPr lang="ru-RU">
                <a:cs typeface="Times New Roman" pitchFamily="18" charset="0"/>
              </a:rPr>
              <a:t>Советский солдат в Афганистане. 1988</a:t>
            </a:r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68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68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6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Рисунок 1" descr="Большое изображение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63" y="500063"/>
            <a:ext cx="7981950" cy="550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1" name="TextBox 2"/>
          <p:cNvSpPr txBox="1">
            <a:spLocks noChangeArrowheads="1"/>
          </p:cNvSpPr>
          <p:nvPr/>
        </p:nvSpPr>
        <p:spPr bwMode="auto">
          <a:xfrm>
            <a:off x="2571750" y="6286500"/>
            <a:ext cx="4143375" cy="36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На перевале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Рисунок 7" descr="Большое изображение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71500" y="428625"/>
            <a:ext cx="8239125" cy="539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195" name="TextBox 2"/>
          <p:cNvSpPr txBox="1">
            <a:spLocks noChangeArrowheads="1"/>
          </p:cNvSpPr>
          <p:nvPr/>
        </p:nvSpPr>
        <p:spPr bwMode="auto">
          <a:xfrm>
            <a:off x="2500313" y="6215063"/>
            <a:ext cx="4214812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/>
              <a:t>Блок пост </a:t>
            </a:r>
          </a:p>
        </p:txBody>
      </p:sp>
      <p:pic>
        <p:nvPicPr>
          <p:cNvPr id="4" name="202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0268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89" name="Рисунок 1" descr="http://upload.wikimedia.org/wikipedia/commons/thumb/e/e0/Evstafiev-afghan-apc-passes-russian.jpg/300px-Evstafiev-afghan-apc-passes-russian.jpg">
            <a:hlinkClick r:id="rId2" tooltip="Evstafiev-afghan-apc-passes-russian.jpg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928688" y="476250"/>
            <a:ext cx="7500937" cy="5000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0" name="Rectangle 2"/>
          <p:cNvSpPr>
            <a:spLocks noChangeArrowheads="1"/>
          </p:cNvSpPr>
          <p:nvPr/>
        </p:nvSpPr>
        <p:spPr bwMode="auto">
          <a:xfrm>
            <a:off x="2071688" y="5929313"/>
            <a:ext cx="4983162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pPr eaLnBrk="0" hangingPunct="0"/>
            <a:r>
              <a:rPr lang="ru-RU" sz="2000">
                <a:cs typeface="Times New Roman" pitchFamily="18" charset="0"/>
              </a:rPr>
              <a:t>Начало вывода советских войск, 1988 г. </a:t>
            </a:r>
          </a:p>
          <a:p>
            <a:pPr eaLnBrk="0" hangingPunct="0"/>
            <a:r>
              <a:rPr lang="ru-RU" sz="2000">
                <a:cs typeface="Times New Roman" pitchFamily="18" charset="0"/>
              </a:rPr>
              <a:t>            Фото </a:t>
            </a:r>
            <a:r>
              <a:rPr lang="ru-RU" sz="2000">
                <a:solidFill>
                  <a:srgbClr val="0000FF"/>
                </a:solidFill>
                <a:cs typeface="Times New Roman" pitchFamily="18" charset="0"/>
                <a:hlinkClick r:id="rId4" tooltip="Евстафьев, Михаил Александрович"/>
              </a:rPr>
              <a:t>Михаила Евстафьева</a:t>
            </a:r>
            <a:r>
              <a:rPr lang="ru-RU" sz="2000"/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0" fill="hold"/>
                                        <p:tgtEl>
                                          <p:spTgt spid="122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7" descr="http://www.rsva.ru/biblio/prose_af/img/limited_contingent-title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28625" y="1025525"/>
            <a:ext cx="3286125" cy="5127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3" name="Прямоугольник 4"/>
          <p:cNvSpPr>
            <a:spLocks noChangeArrowheads="1"/>
          </p:cNvSpPr>
          <p:nvPr/>
        </p:nvSpPr>
        <p:spPr bwMode="auto">
          <a:xfrm>
            <a:off x="4071938" y="428625"/>
            <a:ext cx="4786312" cy="6002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/>
              <a:t>Генерал-полковник Б. В. Громов участвовал в афганской войне пять с половиной лет. Под его руководством был спланирован и осуществлен вывод советских войск из Афганистана. На основе совершенно секретных документов Архива Президента, которые впервые публикуются, Громов анализирует причины ввода 40-й армии на территорию Афганистана, рассказывает о боевых действиях, проблемах и неудачах Ограниченного контингента советских войск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Рисунок 9" descr="http://www.rsva.ru/biblio/prose_af/img/secret_com-title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8625" y="1214438"/>
            <a:ext cx="3268663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1267" name="Прямоугольник 2"/>
          <p:cNvSpPr>
            <a:spLocks noChangeArrowheads="1"/>
          </p:cNvSpPr>
          <p:nvPr/>
        </p:nvSpPr>
        <p:spPr bwMode="auto">
          <a:xfrm>
            <a:off x="4143375" y="714375"/>
            <a:ext cx="4572000" cy="594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000"/>
              <a:t>Эта книга — повествование о первом командующем 40-й армии, вошедшей в Афганистан 25 декабря 1979 г.</a:t>
            </a:r>
            <a:br>
              <a:rPr lang="ru-RU" sz="2000"/>
            </a:br>
            <a:r>
              <a:rPr lang="ru-RU" sz="2000"/>
              <a:t>«Очень важно, что сегодня воины-«афганцы» свято берегут традиции фронтового братства, поддерживают друг друга и семьи своих боевых друзей…</a:t>
            </a:r>
            <a:br>
              <a:rPr lang="ru-RU" sz="2000"/>
            </a:br>
            <a:r>
              <a:rPr lang="ru-RU" sz="2000"/>
              <a:t>Воины-интернационалисты — солдаты, офицеры, генералы — честно и до конца выполнили свой воинский долг…</a:t>
            </a:r>
            <a:br>
              <a:rPr lang="ru-RU" sz="2000"/>
            </a:br>
            <a:r>
              <a:rPr lang="ru-RU" sz="2000"/>
              <a:t>Вместе с вами склоняю голову над памятью ваших товарищей…»</a:t>
            </a:r>
            <a:br>
              <a:rPr lang="ru-RU" sz="2000"/>
            </a:br>
            <a:r>
              <a:rPr lang="ru-RU" sz="2000"/>
              <a:t>Президент Российской Федерации, Верховный Главнокомандующий Вооруженными Силами РФ Владимир Владимирович Путин.</a:t>
            </a:r>
          </a:p>
        </p:txBody>
      </p:sp>
      <p:pic>
        <p:nvPicPr>
          <p:cNvPr id="4" name="12 Дорожка 12.wma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357188" y="62865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87600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audio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Другая 2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365BB0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765</TotalTime>
  <Words>123</Words>
  <Application>Microsoft Office PowerPoint</Application>
  <PresentationFormat>Экран (4:3)</PresentationFormat>
  <Paragraphs>49</Paragraphs>
  <Slides>21</Slides>
  <Notes>0</Notes>
  <HiddenSlides>0</HiddenSlides>
  <MMClips>10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8" baseType="lpstr">
      <vt:lpstr>Arial</vt:lpstr>
      <vt:lpstr>Times New Roman</vt:lpstr>
      <vt:lpstr>Wingdings 2</vt:lpstr>
      <vt:lpstr>Wingdings</vt:lpstr>
      <vt:lpstr>Wingdings 3</vt:lpstr>
      <vt:lpstr>Calibri</vt:lpstr>
      <vt:lpstr>Апекс</vt:lpstr>
      <vt:lpstr>Афганская война  (1979—1989)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Компьютер 1 </cp:lastModifiedBy>
  <cp:revision>74</cp:revision>
  <dcterms:created xsi:type="dcterms:W3CDTF">2009-02-10T15:20:25Z</dcterms:created>
  <dcterms:modified xsi:type="dcterms:W3CDTF">2015-01-28T13:18:06Z</dcterms:modified>
</cp:coreProperties>
</file>