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B7022-D3F7-4FB9-8BF7-402601535D2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754A-B7DB-4D57-A687-74690F01F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B7022-D3F7-4FB9-8BF7-402601535D2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754A-B7DB-4D57-A687-74690F01F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B7022-D3F7-4FB9-8BF7-402601535D2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754A-B7DB-4D57-A687-74690F01F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B7022-D3F7-4FB9-8BF7-402601535D2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754A-B7DB-4D57-A687-74690F01F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B7022-D3F7-4FB9-8BF7-402601535D2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754A-B7DB-4D57-A687-74690F01F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B7022-D3F7-4FB9-8BF7-402601535D2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754A-B7DB-4D57-A687-74690F01F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B7022-D3F7-4FB9-8BF7-402601535D2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754A-B7DB-4D57-A687-74690F01F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B7022-D3F7-4FB9-8BF7-402601535D2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754A-B7DB-4D57-A687-74690F01F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B7022-D3F7-4FB9-8BF7-402601535D2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754A-B7DB-4D57-A687-74690F01F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B7022-D3F7-4FB9-8BF7-402601535D2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8E0754A-B7DB-4D57-A687-74690F01FF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с одним вырезанным скругленным углом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ый треугольник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31B7022-D3F7-4FB9-8BF7-402601535D2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B8E0754A-B7DB-4D57-A687-74690F01FF76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10" name="Полилиния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Полилиния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31B7022-D3F7-4FB9-8BF7-402601535D27}" type="datetimeFigureOut">
              <a:rPr lang="ru-RU" smtClean="0"/>
              <a:pPr/>
              <a:t>18.03.2014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B8E0754A-B7DB-4D57-A687-74690F01FF76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2" name="Группа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Полилиния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Полилиния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0%D0%9D_%D0%A1%D0%A1%D0%A1%D0%A0" TargetMode="External"/><Relationship Id="rId3" Type="http://schemas.openxmlformats.org/officeDocument/2006/relationships/hyperlink" Target="http://ru.wikipedia.org/wiki/%D0%9D%D0%BE%D0%B1%D0%B5%D0%BB%D0%B5%D0%B2%D1%81%D0%BA%D0%B0%D1%8F_%D0%BF%D1%80%D0%B5%D0%BC%D0%B8%D1%8F_%D0%BF%D0%BE_%D1%84%D0%B8%D0%B7%D0%B8%D0%BA%D0%B5" TargetMode="External"/><Relationship Id="rId7" Type="http://schemas.openxmlformats.org/officeDocument/2006/relationships/hyperlink" Target="http://ru.wikipedia.org/wiki/%D0%A1%D0%A8%D0%90" TargetMode="External"/><Relationship Id="rId2" Type="http://schemas.openxmlformats.org/officeDocument/2006/relationships/hyperlink" Target="http://ru.wikipedia.org/wiki/%D0%A2%D0%B5%D0%BE%D1%80%D0%B5%D1%82%D0%B8%D1%87%D0%B5%D1%81%D0%BA%D0%B0%D1%8F_%D1%84%D0%B8%D0%B7%D0%B8%D0%BA%D0%B0" TargetMode="External"/><Relationship Id="rId1" Type="http://schemas.openxmlformats.org/officeDocument/2006/relationships/slideLayout" Target="../slideLayouts/slideLayout1.xml"/><Relationship Id="rId6" Type="http://schemas.openxmlformats.org/officeDocument/2006/relationships/hyperlink" Target="http://ru.wikipedia.org/wiki/%D0%A8%D0%B2%D0%B5%D0%B9%D1%86%D0%B0%D1%80%D0%B8%D1%8F" TargetMode="External"/><Relationship Id="rId5" Type="http://schemas.openxmlformats.org/officeDocument/2006/relationships/hyperlink" Target="http://ru.wikipedia.org/wiki/%D0%93%D0%B5%D1%80%D0%BC%D0%B0%D0%BD%D0%B8%D1%8F" TargetMode="External"/><Relationship Id="rId10" Type="http://schemas.openxmlformats.org/officeDocument/2006/relationships/image" Target="../media/image2.jpeg"/><Relationship Id="rId4" Type="http://schemas.openxmlformats.org/officeDocument/2006/relationships/hyperlink" Target="http://ru.wikipedia.org/wiki/1921_%D0%B3%D0%BE%D0%B4" TargetMode="External"/><Relationship Id="rId9" Type="http://schemas.openxmlformats.org/officeDocument/2006/relationships/hyperlink" Target="http://ru.wikipedia.org/wiki/1926" TargetMode="Externa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C%D0%B0%D1%81%D1%81%D0%B0" TargetMode="External"/><Relationship Id="rId13" Type="http://schemas.openxmlformats.org/officeDocument/2006/relationships/hyperlink" Target="http://ru.wikipedia.org/wiki/%D0%9A%D0%B2%D0%B0%D0%BD%D1%82%D0%BE%D0%B2%D0%B0%D1%8F_%D1%82%D0%B5%D0%BE%D1%80%D0%B8%D1%8F" TargetMode="External"/><Relationship Id="rId18" Type="http://schemas.openxmlformats.org/officeDocument/2006/relationships/hyperlink" Target="http://ru.wikipedia.org/wiki/%D0%92%D1%8B%D0%BD%D1%83%D0%B6%D0%B4%D0%B5%D0%BD%D0%BD%D0%BE%D0%B5_%D0%B8%D0%B7%D0%BB%D1%83%D1%87%D0%B5%D0%BD%D0%B8%D0%B5" TargetMode="External"/><Relationship Id="rId3" Type="http://schemas.openxmlformats.org/officeDocument/2006/relationships/hyperlink" Target="http://ru.wikipedia.org/wiki/%D0%98%D1%81%D1%82%D0%BE%D1%80%D0%B8%D1%8F_%D0%BD%D0%B0%D1%83%D0%BA%D0%B8" TargetMode="External"/><Relationship Id="rId7" Type="http://schemas.openxmlformats.org/officeDocument/2006/relationships/hyperlink" Target="http://ru.wikipedia.org/wiki/1905" TargetMode="External"/><Relationship Id="rId12" Type="http://schemas.openxmlformats.org/officeDocument/2006/relationships/hyperlink" Target="http://ru.wikipedia.org/wiki/1916" TargetMode="External"/><Relationship Id="rId17" Type="http://schemas.openxmlformats.org/officeDocument/2006/relationships/hyperlink" Target="http://ru.wikipedia.org/wiki/%D0%91%D1%80%D0%BE%D1%83%D0%BD%D0%BE%D0%B2%D1%81%D0%BA%D0%BE%D0%B5_%D0%B4%D0%B2%D0%B8%D0%B6%D0%B5%D0%BD%D0%B8%D0%B5" TargetMode="External"/><Relationship Id="rId2" Type="http://schemas.openxmlformats.org/officeDocument/2006/relationships/hyperlink" Target="http://ru.wikipedia.org/wiki/%D0%A1%D0%BF%D0%B8%D1%81%D0%BE%D0%BA_%D0%BD%D0%B0%D1%83%D1%87%D0%BD%D1%8B%D1%85_%D0%BF%D1%83%D0%B1%D0%BB%D0%B8%D0%BA%D0%B0%D1%86%D0%B8%D0%B9_%D0%90%D0%BB%D1%8C%D0%B1%D0%B5%D1%80%D1%82%D0%B0_%D0%AD%D0%B9%D0%BD%D1%88%D1%82%D0%B5%D0%B9%D0%BD%D0%B0" TargetMode="External"/><Relationship Id="rId16" Type="http://schemas.openxmlformats.org/officeDocument/2006/relationships/hyperlink" Target="http://ru.wikipedia.org/wiki/%D0%A1%D1%82%D0%B0%D1%82%D0%B8%D1%81%D1%82%D0%B8%D0%BA%D0%B0_%D0%91%D0%BE%D0%B7%D0%B5_%E2%80%94_%D0%AD%D0%B9%D0%BD%D1%88%D1%82%D0%B5%D0%B9%D0%BD%D0%B0" TargetMode="External"/><Relationship Id="rId1" Type="http://schemas.openxmlformats.org/officeDocument/2006/relationships/slideLayout" Target="../slideLayouts/slideLayout4.xml"/><Relationship Id="rId6" Type="http://schemas.openxmlformats.org/officeDocument/2006/relationships/hyperlink" Target="http://ru.wikipedia.org/wiki/%D0%A1%D0%BF%D0%B5%D1%86%D0%B8%D0%B0%D0%BB%D1%8C%D0%BD%D0%B0%D1%8F_%D1%82%D0%B5%D0%BE%D1%80%D0%B8%D1%8F_%D0%BE%D1%82%D0%BD%D0%BE%D1%81%D0%B8%D1%82%D0%B5%D0%BB%D1%8C%D0%BD%D0%BE%D1%81%D1%82%D0%B8" TargetMode="External"/><Relationship Id="rId11" Type="http://schemas.openxmlformats.org/officeDocument/2006/relationships/hyperlink" Target="http://ru.wikipedia.org/wiki/1907" TargetMode="External"/><Relationship Id="rId5" Type="http://schemas.openxmlformats.org/officeDocument/2006/relationships/hyperlink" Target="http://ru.wikipedia.org/wiki/%D0%9F%D1%83%D0%B1%D0%BB%D0%B8%D1%86%D0%B8%D1%81%D1%82%D0%B8%D0%BA%D0%B0" TargetMode="External"/><Relationship Id="rId15" Type="http://schemas.openxmlformats.org/officeDocument/2006/relationships/hyperlink" Target="http://ru.wikipedia.org/wiki/%D0%A2%D0%B5%D0%BE%D1%80%D0%B8%D1%8F_%D1%82%D0%B5%D0%BF%D0%BB%D0%BE%D1%91%D0%BC%D0%BA%D0%BE%D1%81%D1%82%D0%B8_%D0%AD%D0%B9%D0%BD%D1%88%D1%82%D0%B5%D0%B9%D0%BD%D0%B0" TargetMode="External"/><Relationship Id="rId10" Type="http://schemas.openxmlformats.org/officeDocument/2006/relationships/hyperlink" Target="http://ru.wikipedia.org/wiki/%D0%9E%D0%B1%D1%89%D0%B0%D1%8F_%D1%82%D0%B5%D0%BE%D1%80%D0%B8%D1%8F_%D0%BE%D1%82%D0%BD%D0%BE%D1%81%D0%B8%D1%82%D0%B5%D0%BB%D1%8C%D0%BD%D0%BE%D1%81%D1%82%D0%B8" TargetMode="External"/><Relationship Id="rId19" Type="http://schemas.openxmlformats.org/officeDocument/2006/relationships/hyperlink" Target="http://ru.wikipedia.org/wiki/%D0%A0%D0%B0%D1%81%D1%81%D0%B5%D1%8F%D0%BD%D0%B8%D0%B5_%D1%81%D0%B2%D0%B5%D1%82%D0%B0" TargetMode="External"/><Relationship Id="rId4" Type="http://schemas.openxmlformats.org/officeDocument/2006/relationships/hyperlink" Target="http://ru.wikipedia.org/wiki/%D0%A4%D0%B8%D0%BB%D0%BE%D1%81%D0%BE%D1%84%D0%B8%D1%8F_%D0%BD%D0%B0%D1%83%D0%BA%D0%B8" TargetMode="External"/><Relationship Id="rId9" Type="http://schemas.openxmlformats.org/officeDocument/2006/relationships/hyperlink" Target="http://ru.wikipedia.org/wiki/%D0%AD%D0%BD%D0%B5%D1%80%D0%B3%D0%B8%D1%8F" TargetMode="External"/><Relationship Id="rId14" Type="http://schemas.openxmlformats.org/officeDocument/2006/relationships/hyperlink" Target="http://ru.wikipedia.org/wiki/%D0%A4%D0%BE%D1%82%D0%BE%D1%8D%D1%84%D1%84%D0%B5%D0%BA%D1%82" TargetMode="Externa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A%D0%BE%D0%BF%D0%B5%D0%BD%D0%B3%D0%B0%D0%B3%D0%B5%D0%BD%D1%81%D0%BA%D0%B0%D1%8F_%D0%B8%D0%BD%D1%82%D0%B5%D1%80%D0%BF%D1%80%D0%B5%D1%82%D0%B0%D1%86%D0%B8%D1%8F" TargetMode="External"/><Relationship Id="rId3" Type="http://schemas.openxmlformats.org/officeDocument/2006/relationships/hyperlink" Target="http://ru.wikipedia.org/wiki/%D0%A8%D1%80%D1%91%D0%B4%D0%B8%D0%BD%D0%B3%D0%B5%D1%80,_%D0%AD%D1%80%D0%B2%D0%B8%D0%BD" TargetMode="External"/><Relationship Id="rId7" Type="http://schemas.openxmlformats.org/officeDocument/2006/relationships/hyperlink" Target="http://ru.wikipedia.org/wiki/%D0%A1%D0%BE%D0%BB%D1%8C%D0%B2%D0%B5%D0%B5%D0%B2%D1%81%D0%BA%D0%B8%D0%B9_%D0%BA%D0%BE%D0%BD%D0%B3%D1%80%D0%B5%D1%81%D1%81" TargetMode="External"/><Relationship Id="rId2" Type="http://schemas.openxmlformats.org/officeDocument/2006/relationships/hyperlink" Target="http://ru.wikipedia.org/wiki/%D0%9A%D0%B2%D0%B0%D0%BD%D1%82%D0%BE%D0%B2%D0%B0%D1%8F_%D0%BC%D0%B5%D1%85%D0%B0%D0%BD%D0%B8%D0%BA%D0%B0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1927_%D0%B3%D0%BE%D0%B4" TargetMode="External"/><Relationship Id="rId5" Type="http://schemas.openxmlformats.org/officeDocument/2006/relationships/hyperlink" Target="http://ru.wikipedia.org/wiki/%DD%E9%ED%F8%F2%E5%E9%ED,_%C0%EB%FC%E1%E5%F0%F2" TargetMode="External"/><Relationship Id="rId10" Type="http://schemas.openxmlformats.org/officeDocument/2006/relationships/hyperlink" Target="http://ru.wikipedia.org/wiki/%D0%91%D0%BE%D1%80,_%D0%9D%D0%B8%D0%BB%D1%8C%D1%81_%D0%A5%D0%B5%D0%BD%D1%80%D0%B8%D0%BA_%D0%94%D0%B0%D0%B2%D0%B8%D0%B4" TargetMode="External"/><Relationship Id="rId4" Type="http://schemas.openxmlformats.org/officeDocument/2006/relationships/hyperlink" Target="http://ru.wikipedia.org/wiki/1926" TargetMode="External"/><Relationship Id="rId9" Type="http://schemas.openxmlformats.org/officeDocument/2006/relationships/hyperlink" Target="http://ru.wikipedia.org/wiki/%D0%91%D0%BE%D1%80%D0%BD,_%D0%9C%D0%B0%D0%BA%D1%81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2%D0%B5%D0%B9%D0%BC%D0%B0%D1%80%D1%81%D0%BA%D0%B0%D1%8F_%D1%80%D0%B5%D1%81%D0%BF%D1%83%D0%B1%D0%BB%D0%B8%D0%BA%D0%B0" TargetMode="External"/><Relationship Id="rId7" Type="http://schemas.openxmlformats.org/officeDocument/2006/relationships/hyperlink" Target="http://ru.wikipedia.org/wiki/%D0%9D%D0%B5%D0%BC%D0%B5%D1%86%D0%BA%D0%B0%D1%8F_%D1%84%D0%B8%D0%B7%D0%B8%D0%BA%D0%B0" TargetMode="External"/><Relationship Id="rId2" Type="http://schemas.openxmlformats.org/officeDocument/2006/relationships/hyperlink" Target="http://ru.wikipedia.org/wiki/%D0%92%D0%B5%D0%BB%D0%B8%D0%BA%D0%B0%D1%8F_%D0%B4%D0%B5%D0%BF%D1%80%D0%B5%D1%81%D1%81%D0%B8%D1%8F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%D0%9B%D0%B5%D0%BD%D0%B0%D1%80%D0%B4,_%D0%A4%D0%B8%D0%BB%D0%B8%D0%BF%D0%BF_%D0%AD%D0%B4%D1%83%D0%B0%D1%80%D0%B4_%D0%90%D0%BD%D1%82%D0%BE%D0%BD_%D1%84%D0%BE%D0%BD" TargetMode="External"/><Relationship Id="rId5" Type="http://schemas.openxmlformats.org/officeDocument/2006/relationships/hyperlink" Target="http://ru.wikipedia.org/wiki/%D0%9D%D0%B0%D1%86%D0%B8%D0%BE%D0%BD%D0%B0%D0%BB-%D1%81%D0%BE%D1%86%D0%B8%D0%B0%D0%BB%D0%B8%D1%81%D1%82%D0%B8%D1%87%D0%B5%D1%81%D0%BA%D0%B0%D1%8F_%D0%BD%D0%B5%D0%BC%D0%B5%D1%86%D0%BA%D0%B0%D1%8F_%D1%80%D0%B0%D0%B1%D0%BE%D1%87%D0%B0%D1%8F_%D0%BF%D0%B0%D1%80%D1%82%D0%B8%D1%8F" TargetMode="External"/><Relationship Id="rId4" Type="http://schemas.openxmlformats.org/officeDocument/2006/relationships/hyperlink" Target="http://ru.wikipedia.org/wiki/%D0%90%D0%BD%D1%82%D0%B8%D1%81%D0%B5%D0%BC%D0%B8%D1%82%D0%B8%D0%B7%D0%BC" TargetMode="External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96%D0%BE%D0%BB%D0%B8%D0%BE-%D0%9A%D1%8E%D1%80%D0%B8,_%D0%A4%D1%80%D0%B5%D0%B4%D0%B5%D1%80%D0%B8%D0%BA" TargetMode="External"/><Relationship Id="rId3" Type="http://schemas.openxmlformats.org/officeDocument/2006/relationships/hyperlink" Target="http://ru.wikipedia.org/wiki/1957" TargetMode="External"/><Relationship Id="rId7" Type="http://schemas.openxmlformats.org/officeDocument/2006/relationships/hyperlink" Target="http://ru.wikipedia.org/wiki/%D0%A8%D0%B2%D0%B5%D0%B9%D1%86%D0%B5%D1%80,_%D0%90%D0%BB%D1%8C%D0%B1%D0%B5%D1%80%D1%82" TargetMode="External"/><Relationship Id="rId2" Type="http://schemas.openxmlformats.org/officeDocument/2006/relationships/hyperlink" Target="http://ru.wikipedia.org/wiki/%D0%9F%D0%B0%D0%B3%D1%83%D0%BE%D1%88%D1%81%D0%BA%D0%BE%D0%B5_%D0%B4%D0%B2%D0%B8%D0%B6%D0%B5%D0%BD%D0%B8%D0%B5_%D1%83%D1%87%D1%91%D0%BD%D1%8B%D1%85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%D0%92%D0%BE%D0%B4%D0%BE%D1%80%D0%BE%D0%B4%D0%BD%D0%B0%D1%8F_%D0%B1%D0%BE%D0%BC%D0%B1%D0%B0" TargetMode="External"/><Relationship Id="rId5" Type="http://schemas.openxmlformats.org/officeDocument/2006/relationships/hyperlink" Target="http://ru.wikipedia.org/wiki/%D0%A0%D0%B0%D1%81%D1%81%D0%B5%D0%BB,_%D0%91%D0%B5%D1%80%D1%82%D1%80%D0%B0%D0%BD" TargetMode="External"/><Relationship Id="rId10" Type="http://schemas.openxmlformats.org/officeDocument/2006/relationships/hyperlink" Target="http://ru.wikipedia.org/wiki/1947" TargetMode="External"/><Relationship Id="rId4" Type="http://schemas.openxmlformats.org/officeDocument/2006/relationships/hyperlink" Target="http://ru.wikipedia.org/wiki/%D0%9C%D0%B0%D0%BD%D0%B8%D1%84%D0%B5%D1%81%D1%82_%D0%A0%D0%B0%D1%81%D1%81%D0%B5%D0%BB%D0%B0_%E2%80%94_%D0%AD%D0%B9%D0%BD%D1%88%D1%82%D0%B5%D0%B9%D0%BD%D0%B0" TargetMode="External"/><Relationship Id="rId9" Type="http://schemas.openxmlformats.org/officeDocument/2006/relationships/hyperlink" Target="http://ru.wikipedia.org/wiki/%D0%93%D0%BE%D0%BD%D0%BA%D0%B0_%D0%B2%D0%BE%D0%BE%D1%80%D1%83%D0%B6%D0%B5%D0%BD%D0%B8%D0%B9" TargetMode="Externa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hyperlink" Target="http://ru.wikipedia.org/wiki/%D0%A3%D1%80%D0%B0%D0%B2%D0%BD%D0%B5%D0%BD%D0%B8%D1%8F_%D0%AD%D0%B9%D0%BD%D1%88%D1%82%D0%B5%D0%B9%D0%BD%D0%B0" TargetMode="External"/><Relationship Id="rId3" Type="http://schemas.openxmlformats.org/officeDocument/2006/relationships/hyperlink" Target="http://ru.wikipedia.org/wiki/%D0%93%D0%B8%D0%BB%D1%8C%D0%B1%D0%B5%D1%80%D1%82,_%D0%94%D0%B0%D0%B2%D0%B8%D0%B4" TargetMode="External"/><Relationship Id="rId7" Type="http://schemas.openxmlformats.org/officeDocument/2006/relationships/hyperlink" Target="http://ru.wikipedia.org/wiki/1916_%D0%B3%D0%BE%D0%B4" TargetMode="External"/><Relationship Id="rId2" Type="http://schemas.openxmlformats.org/officeDocument/2006/relationships/hyperlink" Target="http://ru.wikipedia.org/wiki/%D0%9E%D0%B1%D1%89%D0%B0%D1%8F_%D1%82%D0%B5%D0%BE%D1%80%D0%B8%D1%8F_%D0%BE%D1%82%D0%BD%D0%BE%D1%81%D0%B8%D1%82%D0%B5%D0%BB%D1%8C%D0%BD%D0%BE%D1%81%D1%82%D0%B8" TargetMode="External"/><Relationship Id="rId1" Type="http://schemas.openxmlformats.org/officeDocument/2006/relationships/slideLayout" Target="../slideLayouts/slideLayout3.xml"/><Relationship Id="rId6" Type="http://schemas.openxmlformats.org/officeDocument/2006/relationships/hyperlink" Target="http://ru.wikipedia.org/wiki/31_%D0%BC%D0%B0%D1%80%D1%82%D0%B0" TargetMode="External"/><Relationship Id="rId5" Type="http://schemas.openxmlformats.org/officeDocument/2006/relationships/hyperlink" Target="http://ru.wikipedia.org/wiki/20_%D0%BD%D0%BE%D1%8F%D0%B1%D1%80%D1%8F" TargetMode="External"/><Relationship Id="rId4" Type="http://schemas.openxmlformats.org/officeDocument/2006/relationships/hyperlink" Target="http://ru.wikipedia.org/wiki/1915_%D0%B3%D0%BE%D0%B4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%D0%97%D0%B0%D0%B3%D0%B0%D0%B4%D0%BA%D0%B0_%D0%AD%D0%B9%D0%BD%D1%88%D1%82%D0%B5%D0%B9%D0%BD%D0%B0" TargetMode="External"/><Relationship Id="rId2" Type="http://schemas.openxmlformats.org/officeDocument/2006/relationships/hyperlink" Target="http://ru.wikipedia.org/wiki/1962_%D0%B3%D0%BE%D0%B4" TargetMode="External"/><Relationship Id="rId1" Type="http://schemas.openxmlformats.org/officeDocument/2006/relationships/slideLayout" Target="../slideLayouts/slideLayout3.xml"/><Relationship Id="rId4" Type="http://schemas.openxmlformats.org/officeDocument/2006/relationships/hyperlink" Target="http://ru.wikipedia.org/wiki/1915_%D0%B3%D0%BE%D0%B4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hyperlink" Target="http://ru.wikipedia.org/wiki/1954_%D0%B3%D0%BE%D0%B4" TargetMode="External"/><Relationship Id="rId2" Type="http://schemas.openxmlformats.org/officeDocument/2006/relationships/hyperlink" Target="http://ru.wikipedia.org/wiki/%D0%92%D0%B5%D0%B3%D0%B5%D1%82%D0%B0%D1%80%D0%B8%D0%B0%D0%BD%D1%81%D1%82%D0%B2%D0%BE" TargetMode="External"/><Relationship Id="rId1" Type="http://schemas.openxmlformats.org/officeDocument/2006/relationships/slideLayout" Target="../slideLayouts/slideLayout3.xml"/><Relationship Id="rId5" Type="http://schemas.openxmlformats.org/officeDocument/2006/relationships/hyperlink" Target="http://ru.wikipedia.org/wiki/%D0%90%D0%BD%D0%B3%D0%BB%D0%B8%D0%B9%D1%81%D0%BA%D0%B8%D0%B9_%D1%8F%D0%B7%D1%8B%D0%BA" TargetMode="External"/><Relationship Id="rId4" Type="http://schemas.openxmlformats.org/officeDocument/2006/relationships/hyperlink" Target="http://ru.wikipedia.org/wiki/%D0%A4%D0%B8%D0%BB%D0%B0%D0%B4%D0%B5%D0%BB%D1%8C%D1%84%D0%B8%D0%B9%D1%81%D0%BA%D0%B8%D0%B9_%D1%8D%D0%BA%D1%81%D0%BF%D0%B5%D1%80%D0%B8%D0%BC%D0%B5%D0%BD%D1%82" TargetMode="Externa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357818" y="0"/>
            <a:ext cx="3786182" cy="1071546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Альберт Эйнштейн</a:t>
            </a:r>
            <a:br>
              <a:rPr lang="ru-RU" sz="2800" dirty="0" smtClean="0"/>
            </a:br>
            <a:r>
              <a:rPr lang="ru-RU" sz="2800" dirty="0" smtClean="0"/>
              <a:t>(14.03.1879: 18.04 1955)</a:t>
            </a:r>
            <a:endParaRPr lang="ru-RU" sz="28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 flipH="1">
            <a:off x="5286380" y="1142984"/>
            <a:ext cx="3857620" cy="5715016"/>
          </a:xfrm>
        </p:spPr>
        <p:txBody>
          <a:bodyPr>
            <a:normAutofit/>
          </a:bodyPr>
          <a:lstStyle/>
          <a:p>
            <a:r>
              <a:rPr lang="ru-RU" sz="2000" dirty="0" smtClean="0"/>
              <a:t>Альберт Эйнштейн-физик-теоретик, один из основателей современной </a:t>
            </a:r>
            <a:r>
              <a:rPr lang="ru-RU" sz="2000" dirty="0" smtClean="0">
                <a:hlinkClick r:id="rId2" tooltip="Теоретическая физика"/>
              </a:rPr>
              <a:t>теоретической физики</a:t>
            </a:r>
            <a:r>
              <a:rPr lang="ru-RU" sz="2000" dirty="0" smtClean="0"/>
              <a:t>, лауреат </a:t>
            </a:r>
            <a:r>
              <a:rPr lang="ru-RU" sz="2000" dirty="0" smtClean="0">
                <a:hlinkClick r:id="rId3" tooltip="Нобелевская премия по физике"/>
              </a:rPr>
              <a:t>Нобелевской премий по физике</a:t>
            </a:r>
            <a:r>
              <a:rPr lang="ru-RU" sz="2000" dirty="0" smtClean="0"/>
              <a:t> </a:t>
            </a:r>
            <a:r>
              <a:rPr lang="ru-RU" sz="2000" dirty="0" smtClean="0">
                <a:hlinkClick r:id="rId4" tooltip="1921 год"/>
              </a:rPr>
              <a:t>1921 года</a:t>
            </a:r>
            <a:r>
              <a:rPr lang="ru-RU" sz="2000" dirty="0" smtClean="0"/>
              <a:t>, общественный деятель-гуманист. Жил в </a:t>
            </a:r>
            <a:r>
              <a:rPr lang="ru-RU" sz="2000" dirty="0" smtClean="0">
                <a:hlinkClick r:id="rId5" tooltip="Германия"/>
              </a:rPr>
              <a:t>Германии</a:t>
            </a:r>
            <a:r>
              <a:rPr lang="ru-RU" sz="2000" dirty="0" smtClean="0"/>
              <a:t> (1879—1893, 1914—1933), </a:t>
            </a:r>
            <a:r>
              <a:rPr lang="ru-RU" sz="2000" dirty="0" smtClean="0">
                <a:hlinkClick r:id="rId6" tooltip="Швейцария"/>
              </a:rPr>
              <a:t>Швейцарии</a:t>
            </a:r>
            <a:r>
              <a:rPr lang="ru-RU" sz="2000" dirty="0" smtClean="0"/>
              <a:t> (1893—1914) и </a:t>
            </a:r>
            <a:r>
              <a:rPr lang="ru-RU" sz="2000" dirty="0" smtClean="0">
                <a:hlinkClick r:id="rId7" tooltip="США"/>
              </a:rPr>
              <a:t>США</a:t>
            </a:r>
            <a:r>
              <a:rPr lang="ru-RU" sz="2000" dirty="0" smtClean="0"/>
              <a:t> (1933—1955). Почётный доктор около 20 ведущих университетов мира, член многих Академий наук, в том числе иностранный почётный член </a:t>
            </a:r>
            <a:r>
              <a:rPr lang="ru-RU" sz="2000" dirty="0" smtClean="0">
                <a:hlinkClick r:id="rId8" tooltip="АН СССР"/>
              </a:rPr>
              <a:t>АН СССР</a:t>
            </a:r>
            <a:r>
              <a:rPr lang="ru-RU" sz="2000" dirty="0" smtClean="0"/>
              <a:t> (</a:t>
            </a:r>
            <a:r>
              <a:rPr lang="ru-RU" sz="2000" dirty="0" smtClean="0">
                <a:hlinkClick r:id="rId9" tooltip="1926"/>
              </a:rPr>
              <a:t>1926</a:t>
            </a:r>
            <a:r>
              <a:rPr lang="ru-RU" sz="2000" dirty="0" smtClean="0"/>
              <a:t>).</a:t>
            </a:r>
            <a:endParaRPr lang="ru-RU" sz="2000" dirty="0"/>
          </a:p>
        </p:txBody>
      </p:sp>
      <p:pic>
        <p:nvPicPr>
          <p:cNvPr id="1026" name="Picture 2" descr="C:\Users\Andrey\Downloads\Desktop\Презинтации\Einstein_1921_by_F_Schmutzer.jpg"/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0" y="0"/>
            <a:ext cx="5429256" cy="5786454"/>
          </a:xfrm>
          <a:prstGeom prst="rect">
            <a:avLst/>
          </a:prstGeom>
          <a:ln>
            <a:solidFill>
              <a:schemeClr val="accent2"/>
            </a:solidFill>
          </a:ln>
          <a:effectLst>
            <a:innerShdw blurRad="63500" dist="50800" dir="16200000">
              <a:prstClr val="black">
                <a:alpha val="50000"/>
              </a:prstClr>
            </a:innerShdw>
          </a:effectLst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</p:pic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000" dirty="0" smtClean="0"/>
              <a:t>Эйнштейн — автор </a:t>
            </a:r>
            <a:r>
              <a:rPr lang="ru-RU" sz="2000" dirty="0" smtClean="0">
                <a:hlinkClick r:id="rId2" tooltip="Список научных публикаций Альберта Эйнштейна"/>
              </a:rPr>
              <a:t>более 300 научных работ</a:t>
            </a:r>
            <a:r>
              <a:rPr lang="ru-RU" sz="2000" dirty="0" smtClean="0"/>
              <a:t> по физике, а также около 150 книг и статей в области </a:t>
            </a:r>
            <a:r>
              <a:rPr lang="ru-RU" sz="2000" u="sng" dirty="0" smtClean="0">
                <a:hlinkClick r:id="rId3" tooltip="История науки"/>
              </a:rPr>
              <a:t>истории</a:t>
            </a:r>
            <a:r>
              <a:rPr lang="ru-RU" sz="2000" dirty="0" smtClean="0"/>
              <a:t> и </a:t>
            </a:r>
            <a:r>
              <a:rPr lang="ru-RU" sz="2000" dirty="0" smtClean="0">
                <a:hlinkClick r:id="rId4" tooltip="Философия науки"/>
              </a:rPr>
              <a:t>философии науки</a:t>
            </a:r>
            <a:r>
              <a:rPr lang="ru-RU" sz="2000" dirty="0" smtClean="0"/>
              <a:t>, </a:t>
            </a:r>
            <a:r>
              <a:rPr lang="ru-RU" sz="2000" dirty="0" smtClean="0">
                <a:hlinkClick r:id="rId5" tooltip="Публицистика"/>
              </a:rPr>
              <a:t>публицистики</a:t>
            </a:r>
            <a:r>
              <a:rPr lang="ru-RU" sz="2000" dirty="0" smtClean="0"/>
              <a:t> и др. Он разработал несколько значительных физических теорий:</a:t>
            </a:r>
            <a:endParaRPr lang="ru-RU" sz="2000" dirty="0"/>
          </a:p>
        </p:txBody>
      </p:sp>
      <p:sp>
        <p:nvSpPr>
          <p:cNvPr id="5" name="Содержимое 4"/>
          <p:cNvSpPr>
            <a:spLocks noGrp="1"/>
          </p:cNvSpPr>
          <p:nvPr>
            <p:ph sz="half" idx="1"/>
          </p:nvPr>
        </p:nvSpPr>
        <p:spPr>
          <a:xfrm>
            <a:off x="428596" y="1785926"/>
            <a:ext cx="8286808" cy="4786346"/>
          </a:xfrm>
        </p:spPr>
        <p:txBody>
          <a:bodyPr>
            <a:noAutofit/>
          </a:bodyPr>
          <a:lstStyle/>
          <a:p>
            <a:r>
              <a:rPr lang="ru-RU" sz="2000" i="1" dirty="0" smtClean="0">
                <a:hlinkClick r:id="rId6" tooltip="Специальная теория относительности"/>
              </a:rPr>
              <a:t>Специальная теория относительности</a:t>
            </a:r>
            <a:r>
              <a:rPr lang="ru-RU" sz="2000" i="1" dirty="0" smtClean="0"/>
              <a:t> (</a:t>
            </a:r>
            <a:r>
              <a:rPr lang="ru-RU" sz="2000" i="1" dirty="0" smtClean="0">
                <a:hlinkClick r:id="rId7" tooltip="1905"/>
              </a:rPr>
              <a:t>1905</a:t>
            </a:r>
            <a:r>
              <a:rPr lang="ru-RU" sz="2000" i="1" dirty="0" smtClean="0"/>
              <a:t>).</a:t>
            </a:r>
          </a:p>
          <a:p>
            <a:pPr lvl="1"/>
            <a:r>
              <a:rPr lang="ru-RU" sz="2000" i="1" dirty="0" smtClean="0"/>
              <a:t>В её рамках — закон взаимосвязи </a:t>
            </a:r>
            <a:r>
              <a:rPr lang="ru-RU" sz="2000" i="1" dirty="0" smtClean="0">
                <a:hlinkClick r:id="rId8" tooltip="Масса"/>
              </a:rPr>
              <a:t>массы</a:t>
            </a:r>
            <a:r>
              <a:rPr lang="ru-RU" sz="2000" i="1" dirty="0" smtClean="0"/>
              <a:t> и </a:t>
            </a:r>
            <a:r>
              <a:rPr lang="ru-RU" sz="2000" i="1" dirty="0" smtClean="0">
                <a:hlinkClick r:id="rId9" tooltip="Энергия"/>
              </a:rPr>
              <a:t>энергии</a:t>
            </a:r>
            <a:r>
              <a:rPr lang="ru-RU" sz="2000" i="1" dirty="0" smtClean="0"/>
              <a:t>: .</a:t>
            </a:r>
          </a:p>
          <a:p>
            <a:r>
              <a:rPr lang="ru-RU" sz="2000" i="1" dirty="0" smtClean="0">
                <a:hlinkClick r:id="rId10" tooltip="Общая теория относительности"/>
              </a:rPr>
              <a:t>Общая теория относительности</a:t>
            </a:r>
            <a:r>
              <a:rPr lang="ru-RU" sz="2000" i="1" dirty="0" smtClean="0"/>
              <a:t> (</a:t>
            </a:r>
            <a:r>
              <a:rPr lang="ru-RU" sz="2000" i="1" dirty="0" smtClean="0">
                <a:hlinkClick r:id="rId11" tooltip="1907"/>
              </a:rPr>
              <a:t>1907</a:t>
            </a:r>
            <a:r>
              <a:rPr lang="ru-RU" sz="2000" i="1" dirty="0" smtClean="0"/>
              <a:t>—</a:t>
            </a:r>
            <a:r>
              <a:rPr lang="ru-RU" sz="2000" i="1" dirty="0" smtClean="0">
                <a:hlinkClick r:id="rId12" tooltip="1916"/>
              </a:rPr>
              <a:t>1916</a:t>
            </a:r>
            <a:r>
              <a:rPr lang="ru-RU" sz="2000" i="1" dirty="0" smtClean="0"/>
              <a:t>).</a:t>
            </a:r>
          </a:p>
          <a:p>
            <a:r>
              <a:rPr lang="ru-RU" sz="2000" i="1" dirty="0" smtClean="0">
                <a:hlinkClick r:id="rId13" tooltip="Квантовая теория"/>
              </a:rPr>
              <a:t>Квантовая теория</a:t>
            </a:r>
            <a:r>
              <a:rPr lang="ru-RU" sz="2000" i="1" dirty="0" smtClean="0"/>
              <a:t> </a:t>
            </a:r>
            <a:r>
              <a:rPr lang="ru-RU" sz="2000" i="1" dirty="0" smtClean="0">
                <a:hlinkClick r:id="rId14" tooltip="Фотоэффект"/>
              </a:rPr>
              <a:t>фотоэффекта</a:t>
            </a:r>
            <a:r>
              <a:rPr lang="ru-RU" sz="2000" i="1" dirty="0" smtClean="0"/>
              <a:t>.</a:t>
            </a:r>
          </a:p>
          <a:p>
            <a:r>
              <a:rPr lang="ru-RU" sz="2000" i="1" dirty="0" smtClean="0">
                <a:hlinkClick r:id="rId15" tooltip="Теория теплоёмкости Эйнштейна"/>
              </a:rPr>
              <a:t>Квантовая теория теплоёмкости</a:t>
            </a:r>
            <a:r>
              <a:rPr lang="ru-RU" sz="2000" i="1" dirty="0" smtClean="0"/>
              <a:t>.</a:t>
            </a:r>
          </a:p>
          <a:p>
            <a:r>
              <a:rPr lang="ru-RU" sz="2000" i="1" dirty="0" smtClean="0"/>
              <a:t>Квантовая </a:t>
            </a:r>
            <a:r>
              <a:rPr lang="ru-RU" sz="2000" i="1" dirty="0" smtClean="0">
                <a:hlinkClick r:id="rId16" tooltip="Статистика Бозе — Эйнштейна"/>
              </a:rPr>
              <a:t>статистика </a:t>
            </a:r>
            <a:r>
              <a:rPr lang="ru-RU" sz="2000" i="1" dirty="0" err="1" smtClean="0">
                <a:hlinkClick r:id="rId16" tooltip="Статистика Бозе — Эйнштейна"/>
              </a:rPr>
              <a:t>Бозе</a:t>
            </a:r>
            <a:r>
              <a:rPr lang="ru-RU" sz="2000" i="1" dirty="0" smtClean="0">
                <a:hlinkClick r:id="rId16" tooltip="Статистика Бозе — Эйнштейна"/>
              </a:rPr>
              <a:t> — Эйнштейна</a:t>
            </a:r>
            <a:r>
              <a:rPr lang="ru-RU" sz="2000" i="1" dirty="0" smtClean="0"/>
              <a:t>.</a:t>
            </a:r>
          </a:p>
          <a:p>
            <a:r>
              <a:rPr lang="ru-RU" sz="2000" i="1" dirty="0" smtClean="0"/>
              <a:t>Статистическая теория </a:t>
            </a:r>
            <a:r>
              <a:rPr lang="ru-RU" sz="2000" i="1" dirty="0" smtClean="0">
                <a:hlinkClick r:id="rId17" tooltip="Броуновское движение"/>
              </a:rPr>
              <a:t>броуновского движения</a:t>
            </a:r>
            <a:r>
              <a:rPr lang="ru-RU" sz="2000" i="1" dirty="0" smtClean="0"/>
              <a:t>, заложившая основы теории флуктуаций.</a:t>
            </a:r>
          </a:p>
          <a:p>
            <a:r>
              <a:rPr lang="ru-RU" sz="2000" i="1" dirty="0" smtClean="0">
                <a:hlinkClick r:id="rId18" tooltip="Вынужденное излучение"/>
              </a:rPr>
              <a:t>Теория индуцированного излучения</a:t>
            </a:r>
            <a:r>
              <a:rPr lang="ru-RU" sz="2000" i="1" dirty="0" smtClean="0"/>
              <a:t>.</a:t>
            </a:r>
          </a:p>
          <a:p>
            <a:r>
              <a:rPr lang="ru-RU" sz="2000" i="1" dirty="0" smtClean="0"/>
              <a:t>Теория </a:t>
            </a:r>
            <a:r>
              <a:rPr lang="ru-RU" sz="2000" i="1" dirty="0" smtClean="0">
                <a:hlinkClick r:id="rId19" tooltip="Рассеяние света"/>
              </a:rPr>
              <a:t>рассеяния света</a:t>
            </a:r>
            <a:r>
              <a:rPr lang="ru-RU" sz="2000" i="1" dirty="0" smtClean="0"/>
              <a:t> на термодинамических флуктуациях в среде</a:t>
            </a:r>
          </a:p>
          <a:p>
            <a:endParaRPr lang="ru-RU" sz="2000" i="1" dirty="0"/>
          </a:p>
        </p:txBody>
      </p:sp>
      <p:sp>
        <p:nvSpPr>
          <p:cNvPr id="6" name="Содержимое 5"/>
          <p:cNvSpPr>
            <a:spLocks noGrp="1"/>
          </p:cNvSpPr>
          <p:nvPr>
            <p:ph sz="half" idx="2"/>
          </p:nvPr>
        </p:nvSpPr>
        <p:spPr>
          <a:xfrm flipH="1">
            <a:off x="4572000" y="6572271"/>
            <a:ext cx="76200" cy="7143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Заголовок 5"/>
          <p:cNvSpPr>
            <a:spLocks noGrp="1"/>
          </p:cNvSpPr>
          <p:nvPr>
            <p:ph type="title"/>
          </p:nvPr>
        </p:nvSpPr>
        <p:spPr>
          <a:xfrm>
            <a:off x="530352" y="714356"/>
            <a:ext cx="7772400" cy="642942"/>
          </a:xfrm>
        </p:spPr>
        <p:txBody>
          <a:bodyPr/>
          <a:lstStyle/>
          <a:p>
            <a:r>
              <a:rPr lang="ru-RU" sz="2800" dirty="0" smtClean="0"/>
              <a:t>                Интерпретация квантовой механики</a:t>
            </a:r>
            <a:endParaRPr lang="ru-RU" sz="2800" dirty="0"/>
          </a:p>
        </p:txBody>
      </p:sp>
      <p:sp>
        <p:nvSpPr>
          <p:cNvPr id="7" name="Текст 6"/>
          <p:cNvSpPr>
            <a:spLocks noGrp="1"/>
          </p:cNvSpPr>
          <p:nvPr>
            <p:ph type="body" idx="1"/>
          </p:nvPr>
        </p:nvSpPr>
        <p:spPr>
          <a:xfrm>
            <a:off x="530352" y="1357298"/>
            <a:ext cx="7772400" cy="5072098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Рождение </a:t>
            </a:r>
            <a:r>
              <a:rPr lang="ru-RU" dirty="0" smtClean="0">
                <a:hlinkClick r:id="rId2" tooltip="Квантовая механика"/>
              </a:rPr>
              <a:t>квантовой механики</a:t>
            </a:r>
            <a:r>
              <a:rPr lang="ru-RU" dirty="0" smtClean="0"/>
              <a:t> происходило при активном участии Эйнштейна. Публикуя свои основополагающие работы, </a:t>
            </a:r>
            <a:r>
              <a:rPr lang="ru-RU" dirty="0" smtClean="0">
                <a:hlinkClick r:id="rId3" tooltip="Шрёдингер, Эрвин"/>
              </a:rPr>
              <a:t>Шрёдингер</a:t>
            </a:r>
            <a:r>
              <a:rPr lang="ru-RU" dirty="0" smtClean="0"/>
              <a:t> признал (</a:t>
            </a:r>
            <a:r>
              <a:rPr lang="ru-RU" dirty="0" smtClean="0">
                <a:hlinkClick r:id="rId4" tooltip="1926"/>
              </a:rPr>
              <a:t>1926</a:t>
            </a:r>
            <a:r>
              <a:rPr lang="ru-RU" dirty="0" smtClean="0"/>
              <a:t>), что на него оказали большое влияние «краткие, но бесконечно дальновидные замечания Эйнштейна»</a:t>
            </a:r>
            <a:r>
              <a:rPr lang="ru-RU" baseline="30000" dirty="0" smtClean="0">
                <a:hlinkClick r:id="rId5"/>
              </a:rPr>
              <a:t>[37]</a:t>
            </a:r>
            <a:r>
              <a:rPr lang="ru-RU" dirty="0" smtClean="0"/>
              <a:t>.</a:t>
            </a:r>
          </a:p>
          <a:p>
            <a:r>
              <a:rPr lang="ru-RU" dirty="0" smtClean="0"/>
              <a:t>В </a:t>
            </a:r>
            <a:r>
              <a:rPr lang="ru-RU" dirty="0" smtClean="0">
                <a:hlinkClick r:id="rId6" tooltip="1927 год"/>
              </a:rPr>
              <a:t>1927 году</a:t>
            </a:r>
            <a:r>
              <a:rPr lang="ru-RU" dirty="0" smtClean="0"/>
              <a:t> на </a:t>
            </a:r>
            <a:r>
              <a:rPr lang="ru-RU" u="sng" dirty="0" smtClean="0">
                <a:hlinkClick r:id="rId7" tooltip="Сольвеевский конгресс"/>
              </a:rPr>
              <a:t>Пятом </a:t>
            </a:r>
            <a:r>
              <a:rPr lang="ru-RU" u="sng" dirty="0" err="1" smtClean="0">
                <a:hlinkClick r:id="rId7" tooltip="Сольвеевский конгресс"/>
              </a:rPr>
              <a:t>Сольвеевском</a:t>
            </a:r>
            <a:r>
              <a:rPr lang="ru-RU" u="sng" dirty="0" smtClean="0">
                <a:hlinkClick r:id="rId7" tooltip="Сольвеевский конгресс"/>
              </a:rPr>
              <a:t> конгрессе</a:t>
            </a:r>
            <a:r>
              <a:rPr lang="ru-RU" dirty="0" smtClean="0"/>
              <a:t> Эйнштейн решительно выступил против</a:t>
            </a:r>
            <a:r>
              <a:rPr lang="ru-RU" dirty="0" smtClean="0">
                <a:hlinkClick r:id="rId8" tooltip="Копенгагенская интерпретация"/>
              </a:rPr>
              <a:t>«копенгагенской интерпретации»</a:t>
            </a:r>
            <a:r>
              <a:rPr lang="ru-RU" dirty="0" smtClean="0"/>
              <a:t> </a:t>
            </a:r>
            <a:r>
              <a:rPr lang="ru-RU" dirty="0" smtClean="0">
                <a:hlinkClick r:id="rId9" tooltip="Борн, Макс"/>
              </a:rPr>
              <a:t>Макса Борна</a:t>
            </a:r>
            <a:r>
              <a:rPr lang="ru-RU" dirty="0" smtClean="0"/>
              <a:t> и </a:t>
            </a:r>
            <a:r>
              <a:rPr lang="ru-RU" dirty="0" smtClean="0">
                <a:hlinkClick r:id="rId10" tooltip="Бор, Нильс Хенрик Давид"/>
              </a:rPr>
              <a:t>Нильса Бора</a:t>
            </a:r>
            <a:r>
              <a:rPr lang="ru-RU" dirty="0" smtClean="0"/>
              <a:t>, трактующей математическую модель квантовой механики как существенно вероятностную. Эйнштейн заявил, что сторонники этой интерпретации «из нужды делают добродетель», а вероятностный характер свидетельствует лишь о том, что наше знание физической сущности микропроцессов неполно. Он ехидно заметил: «</a:t>
            </a:r>
            <a:r>
              <a:rPr lang="ru-RU" i="1" dirty="0" smtClean="0"/>
              <a:t>Бог не играет в кости</a:t>
            </a:r>
            <a:r>
              <a:rPr lang="ru-RU" dirty="0" smtClean="0"/>
              <a:t>»,  на что Нильс Бор возразил: </a:t>
            </a:r>
            <a:r>
              <a:rPr lang="ru-RU" i="1" dirty="0" smtClean="0"/>
              <a:t>«Эйнштейн, не указывай Богу, что ему делать»</a:t>
            </a:r>
            <a:endParaRPr lang="ru-RU" dirty="0"/>
          </a:p>
        </p:txBody>
      </p:sp>
    </p:spTree>
  </p:cSld>
  <p:clrMapOvr>
    <a:masterClrMapping/>
  </p:clrMapOvr>
  <p:transition>
    <p:pull dir="r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785794"/>
            <a:ext cx="7772400" cy="785818"/>
          </a:xfrm>
        </p:spPr>
        <p:txBody>
          <a:bodyPr/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    </a:t>
            </a:r>
            <a:r>
              <a:rPr lang="ru-RU" sz="2800" dirty="0" err="1" smtClean="0"/>
              <a:t>Принстон</a:t>
            </a:r>
            <a:r>
              <a:rPr lang="ru-RU" sz="2800" dirty="0" smtClean="0"/>
              <a:t> (1933-1945). Борьба с нацизмом</a:t>
            </a: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643050"/>
            <a:ext cx="7772400" cy="492922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По мере нарастания </a:t>
            </a:r>
            <a:r>
              <a:rPr lang="ru-RU" dirty="0" smtClean="0">
                <a:hlinkClick r:id="rId2" tooltip="Великая депрессия"/>
              </a:rPr>
              <a:t>экономического кризиса</a:t>
            </a:r>
            <a:r>
              <a:rPr lang="ru-RU" dirty="0" smtClean="0"/>
              <a:t> в </a:t>
            </a:r>
            <a:r>
              <a:rPr lang="ru-RU" dirty="0" smtClean="0">
                <a:hlinkClick r:id="rId3" tooltip="Веймарская республика"/>
              </a:rPr>
              <a:t>Веймарской Германии</a:t>
            </a:r>
            <a:r>
              <a:rPr lang="ru-RU" dirty="0" smtClean="0"/>
              <a:t> усиливалась политическая нестабильность, содействовавшая усилению радикально-националистических и </a:t>
            </a:r>
            <a:r>
              <a:rPr lang="ru-RU" dirty="0" smtClean="0">
                <a:hlinkClick r:id="rId4" tooltip="Антисемитизм"/>
              </a:rPr>
              <a:t>антисемитских</a:t>
            </a:r>
            <a:r>
              <a:rPr lang="ru-RU" dirty="0" smtClean="0"/>
              <a:t> настроений. Участились оскорбления и угрозы в адрес Эйнштейна, в одной из листовок даже предлагалась крупная награда (50 000 марок) за его голову. После прихода к власти </a:t>
            </a:r>
            <a:r>
              <a:rPr lang="ru-RU" dirty="0" smtClean="0">
                <a:hlinkClick r:id="rId5" tooltip="Национал-социалистическая немецкая рабочая партия"/>
              </a:rPr>
              <a:t>нацистов</a:t>
            </a:r>
            <a:r>
              <a:rPr lang="ru-RU" dirty="0" smtClean="0"/>
              <a:t> все труды Эйнштейна были либо приписаны «арийским» физикам, либо объявлены искажением истинной науки . </a:t>
            </a:r>
            <a:r>
              <a:rPr lang="ru-RU" dirty="0" err="1" smtClean="0">
                <a:hlinkClick r:id="rId6" tooltip="Ленард, Филипп Эдуард Антон фон"/>
              </a:rPr>
              <a:t>Ленард</a:t>
            </a:r>
            <a:r>
              <a:rPr lang="ru-RU" dirty="0" smtClean="0"/>
              <a:t>, возглавивший группу «</a:t>
            </a:r>
            <a:r>
              <a:rPr lang="ru-RU" dirty="0" smtClean="0">
                <a:hlinkClick r:id="rId7" tooltip="Немецкая физика"/>
              </a:rPr>
              <a:t>Немецкая физика</a:t>
            </a:r>
            <a:r>
              <a:rPr lang="ru-RU" dirty="0" smtClean="0"/>
              <a:t>», провозглашал. Наиболее важный пример опасного влияния еврейских кругов на изучение природы представляет Эйнштейн со своими теориями и математической болтовнёй, составленной из старых сведений и произвольных добавок</a:t>
            </a:r>
            <a:endParaRPr lang="ru-RU" dirty="0"/>
          </a:p>
        </p:txBody>
      </p:sp>
    </p:spTree>
  </p:cSld>
  <p:clrMapOvr>
    <a:masterClrMapping/>
  </p:clrMapOvr>
  <p:transition>
    <p:pull dir="lu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1071546"/>
            <a:ext cx="7772400" cy="1214446"/>
          </a:xfrm>
        </p:spPr>
        <p:txBody>
          <a:bodyPr/>
          <a:lstStyle/>
          <a:p>
            <a:r>
              <a:rPr lang="ru-RU" sz="2800" dirty="0" smtClean="0"/>
              <a:t>      </a:t>
            </a:r>
            <a:r>
              <a:rPr lang="ru-RU" sz="2800" dirty="0" err="1" smtClean="0"/>
              <a:t>Принстон</a:t>
            </a:r>
            <a:r>
              <a:rPr lang="ru-RU" sz="2800" dirty="0" smtClean="0"/>
              <a:t> (1945—1955). Борьба за мир.</a:t>
            </a: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571612"/>
            <a:ext cx="7772400" cy="4929222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В послевоенные годы Эйнштейн стал одним из основателей  </a:t>
            </a:r>
            <a:r>
              <a:rPr lang="ru-RU" dirty="0" err="1" smtClean="0">
                <a:hlinkClick r:id="rId2" tooltip="Пагуошское движение учёных"/>
              </a:rPr>
              <a:t>Пагуошского</a:t>
            </a:r>
            <a:r>
              <a:rPr lang="ru-RU" dirty="0" smtClean="0">
                <a:hlinkClick r:id="rId2" tooltip="Пагуошское движение учёных"/>
              </a:rPr>
              <a:t>  движения учёных за мир</a:t>
            </a:r>
            <a:r>
              <a:rPr lang="ru-RU" dirty="0" smtClean="0"/>
              <a:t>. Хотя его первая конференция проводилась уже после смерти Эйнштейна (</a:t>
            </a:r>
            <a:r>
              <a:rPr lang="ru-RU" dirty="0" smtClean="0">
                <a:hlinkClick r:id="rId3" tooltip="1957"/>
              </a:rPr>
              <a:t>1957</a:t>
            </a:r>
            <a:r>
              <a:rPr lang="ru-RU" dirty="0" smtClean="0"/>
              <a:t>), но инициатива создания такого движения была выражена в получившем широкую известность </a:t>
            </a:r>
            <a:r>
              <a:rPr lang="ru-RU" dirty="0" smtClean="0">
                <a:hlinkClick r:id="rId4" tooltip="Манифест Рассела — Эйнштейна"/>
              </a:rPr>
              <a:t>Манифесте Рассела — Эйнштейна</a:t>
            </a:r>
            <a:r>
              <a:rPr lang="ru-RU" dirty="0" smtClean="0"/>
              <a:t> (написанном совместно с </a:t>
            </a:r>
            <a:r>
              <a:rPr lang="ru-RU" dirty="0" smtClean="0">
                <a:hlinkClick r:id="rId5" tooltip="Рассел, Бертран"/>
              </a:rPr>
              <a:t>Бертраном Расселом</a:t>
            </a:r>
            <a:r>
              <a:rPr lang="ru-RU" dirty="0" smtClean="0"/>
              <a:t>), предупреждавшем также об опасности создания и применения </a:t>
            </a:r>
            <a:r>
              <a:rPr lang="ru-RU" dirty="0" smtClean="0">
                <a:hlinkClick r:id="rId6" tooltip="Водородная бомба"/>
              </a:rPr>
              <a:t>водородной бомбы</a:t>
            </a:r>
            <a:r>
              <a:rPr lang="ru-RU" dirty="0" smtClean="0"/>
              <a:t>. В рамках этого движения Эйнштейн, бывший его председателем, совместно с </a:t>
            </a:r>
            <a:r>
              <a:rPr lang="ru-RU" dirty="0" smtClean="0">
                <a:hlinkClick r:id="rId7" tooltip="Швейцер, Альберт"/>
              </a:rPr>
              <a:t>Альбертом  </a:t>
            </a:r>
            <a:r>
              <a:rPr lang="ru-RU" dirty="0" err="1" smtClean="0">
                <a:hlinkClick r:id="rId7" tooltip="Швейцер, Альберт"/>
              </a:rPr>
              <a:t>Швейцером</a:t>
            </a:r>
            <a:r>
              <a:rPr lang="ru-RU" dirty="0" smtClean="0"/>
              <a:t> , Бертраном Расселом, </a:t>
            </a:r>
            <a:r>
              <a:rPr lang="ru-RU" dirty="0" smtClean="0">
                <a:hlinkClick r:id="rId8" tooltip="Жолио-Кюри, Фредерик"/>
              </a:rPr>
              <a:t>Фредериком  </a:t>
            </a:r>
            <a:r>
              <a:rPr lang="ru-RU" dirty="0" err="1" smtClean="0">
                <a:hlinkClick r:id="rId8" tooltip="Жолио-Кюри, Фредерик"/>
              </a:rPr>
              <a:t>Жолио-Кюри</a:t>
            </a:r>
            <a:r>
              <a:rPr lang="ru-RU" dirty="0" smtClean="0"/>
              <a:t> и другими всемирно известными деятелями науки вёл борьбу против </a:t>
            </a:r>
            <a:r>
              <a:rPr lang="ru-RU" dirty="0" smtClean="0">
                <a:hlinkClick r:id="rId9" tooltip="Гонка вооружений"/>
              </a:rPr>
              <a:t>гонки вооружений</a:t>
            </a:r>
            <a:r>
              <a:rPr lang="ru-RU" dirty="0" smtClean="0"/>
              <a:t>, создания ядерного и термоядерного оружия. Эйнштейн призывал также, во имя предотвращения новой войны, к созданию всемирного правительства, за что удостоился резкой критики в советской печати (</a:t>
            </a:r>
            <a:r>
              <a:rPr lang="ru-RU" dirty="0" smtClean="0">
                <a:hlinkClick r:id="rId10" tooltip="1947"/>
              </a:rPr>
              <a:t>1947</a:t>
            </a:r>
            <a:r>
              <a:rPr lang="ru-RU" dirty="0" smtClean="0"/>
              <a:t>)</a:t>
            </a:r>
            <a:endParaRPr lang="ru-RU" dirty="0"/>
          </a:p>
        </p:txBody>
      </p:sp>
    </p:spTree>
  </p:cSld>
  <p:clrMapOvr>
    <a:masterClrMapping/>
  </p:clrMapOvr>
  <p:transition>
    <p:split dir="in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500042"/>
            <a:ext cx="7772400" cy="1071570"/>
          </a:xfrm>
        </p:spPr>
        <p:txBody>
          <a:bodyPr/>
          <a:lstStyle/>
          <a:p>
            <a:r>
              <a:rPr lang="ru-RU" sz="2800" dirty="0" smtClean="0"/>
              <a:t>     Гильберт и уравнения гравитационного поля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1285860"/>
            <a:ext cx="7772400" cy="5214974"/>
          </a:xfrm>
        </p:spPr>
        <p:txBody>
          <a:bodyPr>
            <a:normAutofit fontScale="92500"/>
          </a:bodyPr>
          <a:lstStyle/>
          <a:p>
            <a:r>
              <a:rPr lang="ru-RU" dirty="0" smtClean="0"/>
              <a:t> Окончательные уравнения гравитационного поля </a:t>
            </a:r>
            <a:r>
              <a:rPr lang="ru-RU" dirty="0" smtClean="0">
                <a:hlinkClick r:id="rId2" tooltip="Общая теория относительности"/>
              </a:rPr>
              <a:t>общей теории относительности</a:t>
            </a:r>
            <a:r>
              <a:rPr lang="ru-RU" dirty="0" smtClean="0"/>
              <a:t> (ОТО) были выведены практически одновременно (разными способами) Эйнштейном и </a:t>
            </a:r>
            <a:r>
              <a:rPr lang="ru-RU" dirty="0" smtClean="0">
                <a:hlinkClick r:id="rId3" tooltip="Гильберт, Давид"/>
              </a:rPr>
              <a:t>Гильбертом</a:t>
            </a:r>
            <a:r>
              <a:rPr lang="ru-RU" dirty="0" smtClean="0"/>
              <a:t> в ноябре </a:t>
            </a:r>
            <a:r>
              <a:rPr lang="ru-RU" dirty="0" smtClean="0">
                <a:hlinkClick r:id="rId4" tooltip="1915 год"/>
              </a:rPr>
              <a:t>1915 года</a:t>
            </a:r>
            <a:r>
              <a:rPr lang="ru-RU" dirty="0" smtClean="0"/>
              <a:t>. До недавнего времени считалось, что Гильберт получил их на 5 дней раньше, но опубликовал позже: Эйнштейн представил в Берлинскую академию свою работу, содержащую правильный вариант уравнений, 25 ноября, а заметка Гильберта «Основания физики» была озвучена на 5 дней ранее, </a:t>
            </a:r>
            <a:r>
              <a:rPr lang="ru-RU" dirty="0" smtClean="0">
                <a:hlinkClick r:id="rId5" tooltip="20 ноября"/>
              </a:rPr>
              <a:t>20 ноября</a:t>
            </a:r>
            <a:r>
              <a:rPr lang="ru-RU" dirty="0" smtClean="0"/>
              <a:t> </a:t>
            </a:r>
            <a:r>
              <a:rPr lang="ru-RU" dirty="0" smtClean="0">
                <a:hlinkClick r:id="rId4" tooltip="1915 год"/>
              </a:rPr>
              <a:t>1915 года</a:t>
            </a:r>
            <a:r>
              <a:rPr lang="ru-RU" dirty="0" smtClean="0"/>
              <a:t> на докладе в </a:t>
            </a:r>
            <a:r>
              <a:rPr lang="ru-RU" dirty="0" err="1" smtClean="0"/>
              <a:t>Гёттингенском</a:t>
            </a:r>
            <a:r>
              <a:rPr lang="ru-RU" dirty="0" smtClean="0"/>
              <a:t> математическом обществе, и затем передана Королевскому научному обществу в Гёттингене. Статья Гильберта была опубликована </a:t>
            </a:r>
            <a:r>
              <a:rPr lang="ru-RU" dirty="0" smtClean="0">
                <a:hlinkClick r:id="rId6" tooltip="31 марта"/>
              </a:rPr>
              <a:t>31 марта</a:t>
            </a:r>
            <a:r>
              <a:rPr lang="ru-RU" dirty="0" smtClean="0"/>
              <a:t> </a:t>
            </a:r>
            <a:r>
              <a:rPr lang="ru-RU" dirty="0" smtClean="0">
                <a:hlinkClick r:id="rId7" tooltip="1916 год"/>
              </a:rPr>
              <a:t>1916 года</a:t>
            </a:r>
            <a:r>
              <a:rPr lang="ru-RU" dirty="0" smtClean="0"/>
              <a:t>. Двое учёных при подготовке своих рукописей вели оживлённую переписку, часть которой сохранилась; из неё ясно видно, что оба исследователя оказывали друг на друга взаимное и плодотворное влияние. В литературе уравнения поля называются «</a:t>
            </a:r>
            <a:r>
              <a:rPr lang="ru-RU" dirty="0" smtClean="0">
                <a:hlinkClick r:id="rId8" tooltip="Уравнения Эйнштейна"/>
              </a:rPr>
              <a:t>уравнения Эйнштейна</a:t>
            </a:r>
            <a:r>
              <a:rPr lang="ru-RU" dirty="0" smtClean="0"/>
              <a:t>».</a:t>
            </a:r>
            <a:endParaRPr lang="ru-RU" dirty="0"/>
          </a:p>
        </p:txBody>
      </p:sp>
    </p:spTree>
  </p:cSld>
  <p:clrMapOvr>
    <a:masterClrMapping/>
  </p:clrMapOvr>
  <p:transition>
    <p:split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30352" y="928670"/>
            <a:ext cx="7772400" cy="857256"/>
          </a:xfrm>
        </p:spPr>
        <p:txBody>
          <a:bodyPr/>
          <a:lstStyle/>
          <a:p>
            <a:r>
              <a:rPr lang="ru-RU" sz="2800" dirty="0" smtClean="0"/>
              <a:t>                                     Другие мифы</a:t>
            </a:r>
            <a:br>
              <a:rPr lang="ru-RU" sz="2800" dirty="0" smtClean="0"/>
            </a:br>
            <a:endParaRPr lang="ru-RU" sz="28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57158" y="1428736"/>
            <a:ext cx="8358246" cy="5072098"/>
          </a:xfrm>
        </p:spPr>
        <p:txBody>
          <a:bodyPr>
            <a:noAutofit/>
          </a:bodyPr>
          <a:lstStyle/>
          <a:p>
            <a:r>
              <a:rPr lang="ru-RU" sz="2000" dirty="0" smtClean="0"/>
              <a:t>В </a:t>
            </a:r>
            <a:r>
              <a:rPr lang="ru-RU" sz="2000" dirty="0" smtClean="0">
                <a:hlinkClick r:id="rId2" tooltip="1962 год"/>
              </a:rPr>
              <a:t>1962 году</a:t>
            </a:r>
            <a:r>
              <a:rPr lang="ru-RU" sz="2000" dirty="0" smtClean="0"/>
              <a:t> была впервые опубликована логическая головоломка, известная как «</a:t>
            </a:r>
            <a:r>
              <a:rPr lang="ru-RU" sz="2000" dirty="0" smtClean="0">
                <a:hlinkClick r:id="rId3" tooltip="Загадка Эйнштейна"/>
              </a:rPr>
              <a:t>Загадка Эйнштейна</a:t>
            </a:r>
            <a:r>
              <a:rPr lang="ru-RU" sz="2000" dirty="0" smtClean="0"/>
              <a:t>». Такое название ей дали, вероятно, в рекламных целях, потому что нет никаких свидетельств того, что Эйнштейн имеет какое-либо отношение к этой загадке. Ни в одной биографии Эйнштейна она также не упоминается.</a:t>
            </a:r>
          </a:p>
          <a:p>
            <a:endParaRPr lang="ru-RU" sz="2000" dirty="0" smtClean="0"/>
          </a:p>
          <a:p>
            <a:r>
              <a:rPr lang="ru-RU" sz="2000" dirty="0" smtClean="0"/>
              <a:t>В известной биографии Эйнштейна</a:t>
            </a:r>
            <a:r>
              <a:rPr lang="ru-RU" sz="2000" baseline="30000" dirty="0" smtClean="0"/>
              <a:t> </a:t>
            </a:r>
            <a:r>
              <a:rPr lang="ru-RU" sz="2000" dirty="0" smtClean="0"/>
              <a:t>утверждается, что в </a:t>
            </a:r>
            <a:r>
              <a:rPr lang="ru-RU" sz="2000" dirty="0" smtClean="0">
                <a:hlinkClick r:id="rId4" tooltip="1915 год"/>
              </a:rPr>
              <a:t>1915 году</a:t>
            </a:r>
            <a:r>
              <a:rPr lang="ru-RU" sz="2000" dirty="0" smtClean="0"/>
              <a:t> Эйнштейн якобы участвовал в проектировании новой модели военного самолета. Это занятие трудно согласовать с его пацифистскими убеждениями. Исследование показало, однако,</a:t>
            </a:r>
            <a:r>
              <a:rPr lang="ru-RU" sz="2000" baseline="30000" dirty="0" smtClean="0"/>
              <a:t>[</a:t>
            </a:r>
            <a:r>
              <a:rPr lang="ru-RU" sz="2000" dirty="0" smtClean="0"/>
              <a:t> что Эйнштейн просто обсуждал с мелкой </a:t>
            </a:r>
            <a:r>
              <a:rPr lang="ru-RU" sz="2000" dirty="0" err="1" smtClean="0"/>
              <a:t>авиафирмой</a:t>
            </a:r>
            <a:r>
              <a:rPr lang="ru-RU" sz="2000" dirty="0" smtClean="0"/>
              <a:t> одну идею в области аэродинамики — крыло типа «кошачья спина» (горб на верхней части профиля). Идея оказалась неудачной и, как позже выразился Эйнштейн, легкомысленной; впрочем, развитой теории полёта тогда ещё не существовало.</a:t>
            </a:r>
          </a:p>
          <a:p>
            <a:endParaRPr lang="ru-RU" sz="2000" dirty="0"/>
          </a:p>
        </p:txBody>
      </p:sp>
    </p:spTree>
  </p:cSld>
  <p:clrMapOvr>
    <a:masterClrMapping/>
  </p:clrMapOvr>
  <p:transition>
    <p:split orient="vert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0" y="-45719"/>
            <a:ext cx="45719" cy="45719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30352" y="785794"/>
            <a:ext cx="7772400" cy="5643602"/>
          </a:xfrm>
        </p:spPr>
        <p:txBody>
          <a:bodyPr/>
          <a:lstStyle/>
          <a:p>
            <a:r>
              <a:rPr lang="ru-RU" sz="2000" dirty="0" smtClean="0"/>
              <a:t>Эйнштейна часто упоминают в числе </a:t>
            </a:r>
            <a:r>
              <a:rPr lang="ru-RU" sz="2000" dirty="0" smtClean="0">
                <a:hlinkClick r:id="rId2" tooltip="Вегетарианство"/>
              </a:rPr>
              <a:t>вегетарианцев</a:t>
            </a:r>
            <a:r>
              <a:rPr lang="ru-RU" sz="2000" dirty="0" smtClean="0"/>
              <a:t>. Хотя он в течение многих лет поддерживал это движение, строгой вегетарианской диете он начал следовать только в </a:t>
            </a:r>
            <a:r>
              <a:rPr lang="ru-RU" sz="2000" dirty="0" smtClean="0">
                <a:hlinkClick r:id="rId3" tooltip="1954 год"/>
              </a:rPr>
              <a:t>1954 году</a:t>
            </a:r>
            <a:r>
              <a:rPr lang="ru-RU" sz="2000" dirty="0" smtClean="0"/>
              <a:t>, примерно за год до своей смерти.</a:t>
            </a:r>
          </a:p>
          <a:p>
            <a:r>
              <a:rPr lang="ru-RU" sz="2000" dirty="0" smtClean="0"/>
              <a:t>Существует ничем не подтверждённая легенда, что перед смертью Эйнштейн сжёг свои последние научные работы, содержащие открытие, потенциально опасное для человечества. Часто эту тему связывают с «</a:t>
            </a:r>
            <a:r>
              <a:rPr lang="ru-RU" sz="2000" dirty="0" smtClean="0">
                <a:hlinkClick r:id="rId4" tooltip="Филадельфийский эксперимент"/>
              </a:rPr>
              <a:t>Филадельфийским экспериментом</a:t>
            </a:r>
            <a:r>
              <a:rPr lang="ru-RU" sz="2000" dirty="0" smtClean="0"/>
              <a:t>». Легенда нередко упоминается в различных СМИ, на её основе снимается фильм «Последнее уравнение» (</a:t>
            </a:r>
            <a:r>
              <a:rPr lang="ru-RU" sz="2000" dirty="0" smtClean="0">
                <a:hlinkClick r:id="rId5" tooltip="Английский язык"/>
              </a:rPr>
              <a:t>англ.</a:t>
            </a:r>
            <a:r>
              <a:rPr lang="ru-RU" sz="2000" dirty="0" smtClean="0"/>
              <a:t> </a:t>
            </a:r>
            <a:r>
              <a:rPr lang="ru-RU" sz="2000" i="1" dirty="0" err="1" smtClean="0"/>
              <a:t>The</a:t>
            </a:r>
            <a:r>
              <a:rPr lang="ru-RU" sz="2000" i="1" dirty="0" smtClean="0"/>
              <a:t>  </a:t>
            </a:r>
            <a:r>
              <a:rPr lang="ru-RU" sz="2000" i="1" dirty="0" err="1" smtClean="0"/>
              <a:t>Last</a:t>
            </a:r>
            <a:r>
              <a:rPr lang="ru-RU" sz="2000" i="1" dirty="0" smtClean="0"/>
              <a:t> </a:t>
            </a:r>
            <a:r>
              <a:rPr lang="ru-RU" sz="2000" i="1" dirty="0" err="1" smtClean="0"/>
              <a:t>Equation</a:t>
            </a:r>
            <a:r>
              <a:rPr lang="ru-RU" sz="2000" dirty="0" smtClean="0"/>
              <a:t>)</a:t>
            </a:r>
            <a:r>
              <a:rPr lang="ru-RU" sz="2000" baseline="30000" dirty="0" smtClean="0"/>
              <a:t>[</a:t>
            </a:r>
            <a:r>
              <a:rPr lang="ru-RU" sz="2000" dirty="0" smtClean="0"/>
              <a:t>.</a:t>
            </a:r>
          </a:p>
          <a:p>
            <a:endParaRPr lang="ru-RU" dirty="0"/>
          </a:p>
        </p:txBody>
      </p:sp>
    </p:spTree>
  </p:cSld>
  <p:clrMapOvr>
    <a:masterClrMapping/>
  </p:clrMapOvr>
  <p:transition>
    <p:split orient="vert" dir="in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285852" y="2071678"/>
            <a:ext cx="6215106" cy="607514"/>
          </a:xfrm>
        </p:spPr>
        <p:txBody>
          <a:bodyPr/>
          <a:lstStyle/>
          <a:p>
            <a:r>
              <a:rPr lang="ru-RU" sz="3600" dirty="0" smtClean="0"/>
              <a:t>         Спасибо за внимание!</a:t>
            </a:r>
            <a:endParaRPr lang="ru-RU" sz="3600" dirty="0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556519" y="6857998"/>
            <a:ext cx="45719" cy="45719"/>
          </a:xfrm>
        </p:spPr>
        <p:txBody>
          <a:bodyPr>
            <a:normAutofit fontScale="25000" lnSpcReduction="20000"/>
          </a:bodyPr>
          <a:lstStyle/>
          <a:p>
            <a:endParaRPr lang="ru-RU" dirty="0"/>
          </a:p>
        </p:txBody>
      </p:sp>
    </p:spTree>
  </p:cSld>
  <p:clrMapOvr>
    <a:masterClrMapping/>
  </p:clrMapOvr>
  <p:transition>
    <p:zoom dir="in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Поток">
  <a:themeElements>
    <a:clrScheme name="Поток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Поток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Поток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60</TotalTime>
  <Words>58</Words>
  <Application>Microsoft Office PowerPoint</Application>
  <PresentationFormat>Экран (4:3)</PresentationFormat>
  <Paragraphs>28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Поток</vt:lpstr>
      <vt:lpstr>Альберт Эйнштейн (14.03.1879: 18.04 1955)</vt:lpstr>
      <vt:lpstr>Эйнштейн — автор более 300 научных работ по физике, а также около 150 книг и статей в области истории и философии науки, публицистики и др. Он разработал несколько значительных физических теорий:</vt:lpstr>
      <vt:lpstr>                Интерпретация квантовой механики</vt:lpstr>
      <vt:lpstr>     Принстон (1933-1945). Борьба с нацизмом</vt:lpstr>
      <vt:lpstr>      Принстон (1945—1955). Борьба за мир. </vt:lpstr>
      <vt:lpstr>     Гильберт и уравнения гравитационного поля </vt:lpstr>
      <vt:lpstr>                                     Другие мифы </vt:lpstr>
      <vt:lpstr>Слайд 8</vt:lpstr>
      <vt:lpstr>         Спасибо за внимание!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Альберт Эйнштейн (14.03.1879: 18.04 1955)</dc:title>
  <dc:creator>Andrey</dc:creator>
  <cp:lastModifiedBy>Andrey</cp:lastModifiedBy>
  <cp:revision>8</cp:revision>
  <dcterms:created xsi:type="dcterms:W3CDTF">2014-03-15T09:34:51Z</dcterms:created>
  <dcterms:modified xsi:type="dcterms:W3CDTF">2014-03-18T12:36:00Z</dcterms:modified>
</cp:coreProperties>
</file>