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1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Эмоциональная сфера, поведение</c:v>
                </c:pt>
              </c:strCache>
            </c:strRef>
          </c:tx>
          <c:spPr>
            <a:ln w="53975"/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начало года</c:v>
                </c:pt>
                <c:pt idx="1">
                  <c:v>середина года</c:v>
                </c:pt>
                <c:pt idx="2">
                  <c:v>окончание года</c:v>
                </c:pt>
                <c:pt idx="3">
                  <c:v>начало года</c:v>
                </c:pt>
                <c:pt idx="4">
                  <c:v>середина года</c:v>
                </c:pt>
                <c:pt idx="5">
                  <c:v>окончание года</c:v>
                </c:pt>
                <c:pt idx="6">
                  <c:v>начало года</c:v>
                </c:pt>
                <c:pt idx="7">
                  <c:v>середина года</c:v>
                </c:pt>
                <c:pt idx="8">
                  <c:v>окончание года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41</c:v>
                </c:pt>
                <c:pt idx="1">
                  <c:v>18</c:v>
                </c:pt>
                <c:pt idx="2">
                  <c:v>11</c:v>
                </c:pt>
                <c:pt idx="3">
                  <c:v>53</c:v>
                </c:pt>
                <c:pt idx="4">
                  <c:v>64</c:v>
                </c:pt>
                <c:pt idx="5">
                  <c:v>47</c:v>
                </c:pt>
                <c:pt idx="6">
                  <c:v>6</c:v>
                </c:pt>
                <c:pt idx="7">
                  <c:v>18</c:v>
                </c:pt>
                <c:pt idx="8">
                  <c:v>42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Позновательная деятельность</c:v>
                </c:pt>
              </c:strCache>
            </c:strRef>
          </c:tx>
          <c:spPr>
            <a:ln w="53975"/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начало года</c:v>
                </c:pt>
                <c:pt idx="1">
                  <c:v>середина года</c:v>
                </c:pt>
                <c:pt idx="2">
                  <c:v>окончание года</c:v>
                </c:pt>
                <c:pt idx="3">
                  <c:v>начало года</c:v>
                </c:pt>
                <c:pt idx="4">
                  <c:v>середина года</c:v>
                </c:pt>
                <c:pt idx="5">
                  <c:v>окончание года</c:v>
                </c:pt>
                <c:pt idx="6">
                  <c:v>начало года</c:v>
                </c:pt>
                <c:pt idx="7">
                  <c:v>середина года</c:v>
                </c:pt>
                <c:pt idx="8">
                  <c:v>окончание года</c:v>
                </c:pt>
              </c:strCache>
            </c:strRef>
          </c:cat>
          <c:val>
            <c:numRef>
              <c:f>Лист1!$C$2:$C$10</c:f>
              <c:numCache>
                <c:formatCode>General</c:formatCode>
                <c:ptCount val="9"/>
                <c:pt idx="0">
                  <c:v>47</c:v>
                </c:pt>
                <c:pt idx="1">
                  <c:v>17</c:v>
                </c:pt>
                <c:pt idx="2">
                  <c:v>12</c:v>
                </c:pt>
                <c:pt idx="3">
                  <c:v>53</c:v>
                </c:pt>
                <c:pt idx="4">
                  <c:v>77</c:v>
                </c:pt>
                <c:pt idx="5">
                  <c:v>42</c:v>
                </c:pt>
                <c:pt idx="6">
                  <c:v>0</c:v>
                </c:pt>
                <c:pt idx="7">
                  <c:v>6</c:v>
                </c:pt>
                <c:pt idx="8">
                  <c:v>46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Учебная деятельность</c:v>
                </c:pt>
              </c:strCache>
            </c:strRef>
          </c:tx>
          <c:spPr>
            <a:ln w="53975"/>
          </c:spPr>
          <c:marker>
            <c:symbol val="none"/>
          </c:marker>
          <c:cat>
            <c:strRef>
              <c:f>Лист1!$A$2:$A$10</c:f>
              <c:strCache>
                <c:ptCount val="9"/>
                <c:pt idx="0">
                  <c:v>начало года</c:v>
                </c:pt>
                <c:pt idx="1">
                  <c:v>середина года</c:v>
                </c:pt>
                <c:pt idx="2">
                  <c:v>окончание года</c:v>
                </c:pt>
                <c:pt idx="3">
                  <c:v>начало года</c:v>
                </c:pt>
                <c:pt idx="4">
                  <c:v>середина года</c:v>
                </c:pt>
                <c:pt idx="5">
                  <c:v>окончание года</c:v>
                </c:pt>
                <c:pt idx="6">
                  <c:v>начало года</c:v>
                </c:pt>
                <c:pt idx="7">
                  <c:v>середина года</c:v>
                </c:pt>
                <c:pt idx="8">
                  <c:v>окончание года</c:v>
                </c:pt>
              </c:strCache>
            </c:strRef>
          </c:cat>
          <c:val>
            <c:numRef>
              <c:f>Лист1!$D$2:$D$10</c:f>
              <c:numCache>
                <c:formatCode>General</c:formatCode>
                <c:ptCount val="9"/>
                <c:pt idx="0">
                  <c:v>47</c:v>
                </c:pt>
                <c:pt idx="1">
                  <c:v>11</c:v>
                </c:pt>
                <c:pt idx="2">
                  <c:v>11</c:v>
                </c:pt>
                <c:pt idx="3">
                  <c:v>53</c:v>
                </c:pt>
                <c:pt idx="4">
                  <c:v>65</c:v>
                </c:pt>
                <c:pt idx="5">
                  <c:v>36</c:v>
                </c:pt>
                <c:pt idx="6">
                  <c:v>0</c:v>
                </c:pt>
                <c:pt idx="7">
                  <c:v>24</c:v>
                </c:pt>
                <c:pt idx="8">
                  <c:v>53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31385088"/>
        <c:axId val="31386624"/>
      </c:lineChart>
      <c:catAx>
        <c:axId val="31385088"/>
        <c:scaling>
          <c:orientation val="minMax"/>
        </c:scaling>
        <c:delete val="0"/>
        <c:axPos val="b"/>
        <c:majorTickMark val="out"/>
        <c:minorTickMark val="none"/>
        <c:tickLblPos val="nextTo"/>
        <c:crossAx val="31386624"/>
        <c:crosses val="autoZero"/>
        <c:auto val="1"/>
        <c:lblAlgn val="ctr"/>
        <c:lblOffset val="100"/>
        <c:noMultiLvlLbl val="0"/>
      </c:catAx>
      <c:valAx>
        <c:axId val="3138662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crossAx val="31385088"/>
        <c:crosses val="autoZero"/>
        <c:crossBetween val="between"/>
        <c:dispUnits>
          <c:builtInUnit val="hundreds"/>
        </c:dispUnits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6233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4580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85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7097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46796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0672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449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705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33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564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581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310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E5AE295-14D8-4AD5-B5A8-60AF5BB1E5BF}" type="datetimeFigureOut">
              <a:rPr lang="ru-RU" smtClean="0"/>
              <a:t>30.10.2014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69270513-BA3E-40C9-9F46-8748A3AA962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6092" y="13590"/>
            <a:ext cx="9160091" cy="1831234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ru-RU" sz="3600" dirty="0" smtClean="0"/>
              <a:t>Диагностика и мониторинг эффективности работы учителя-дефектолога</a:t>
            </a:r>
            <a:endParaRPr lang="ru-RU" sz="3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3520" y="1844675"/>
            <a:ext cx="5856959" cy="5013325"/>
          </a:xfrm>
        </p:spPr>
      </p:pic>
    </p:spTree>
    <p:extLst>
      <p:ext uri="{BB962C8B-B14F-4D97-AF65-F5344CB8AC3E}">
        <p14:creationId xmlns:p14="http://schemas.microsoft.com/office/powerpoint/2010/main" val="188598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8964488" cy="1143000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Основными направлениями работы являются</a:t>
            </a:r>
            <a:r>
              <a:rPr lang="ru-RU" b="1" dirty="0" smtClean="0"/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2492896"/>
            <a:ext cx="7776864" cy="2520280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sz="3600" dirty="0" smtClean="0"/>
              <a:t>Диагностическое </a:t>
            </a:r>
            <a:r>
              <a:rPr lang="ru-RU" sz="3600" dirty="0"/>
              <a:t>направление</a:t>
            </a:r>
            <a:r>
              <a:rPr lang="ru-RU" sz="3600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3600" dirty="0"/>
              <a:t>Коррекционное направление</a:t>
            </a:r>
            <a:r>
              <a:rPr lang="ru-RU" sz="3600" dirty="0" smtClean="0"/>
              <a:t>.</a:t>
            </a:r>
          </a:p>
          <a:p>
            <a:pPr marL="514350" indent="-514350">
              <a:buAutoNum type="arabicPeriod"/>
            </a:pPr>
            <a:r>
              <a:rPr lang="ru-RU" sz="3600" dirty="0"/>
              <a:t>Консультативное направление.</a:t>
            </a:r>
          </a:p>
        </p:txBody>
      </p:sp>
    </p:spTree>
    <p:extLst>
      <p:ext uri="{BB962C8B-B14F-4D97-AF65-F5344CB8AC3E}">
        <p14:creationId xmlns:p14="http://schemas.microsoft.com/office/powerpoint/2010/main" val="3838466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Мониторинг образовательного процесса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55576" y="2119256"/>
            <a:ext cx="7632848" cy="4118055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  балл — ребенок не может выполнить все предложенные задания, помощь взрослого не принимает, принимает частично или только при пошаговой инструкции.</a:t>
            </a:r>
          </a:p>
          <a:p>
            <a:r>
              <a:rPr lang="ru-RU" dirty="0"/>
              <a:t>2  балла — ребенок выполняет все предложенные задания с частичной помощью взрослого; переносит способ действия на аналогичные задания.</a:t>
            </a:r>
          </a:p>
          <a:p>
            <a:r>
              <a:rPr lang="ru-RU" dirty="0"/>
              <a:t>3  балла — ребенок выполняет все предложенные задания самостоятельно или с незначительной помощью учителя.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941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187016"/>
              </p:ext>
            </p:extLst>
          </p:nvPr>
        </p:nvGraphicFramePr>
        <p:xfrm>
          <a:off x="-8654" y="1316625"/>
          <a:ext cx="9143999" cy="55743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03648"/>
                <a:gridCol w="656726"/>
                <a:gridCol w="864096"/>
                <a:gridCol w="936104"/>
                <a:gridCol w="792088"/>
                <a:gridCol w="927450"/>
                <a:gridCol w="576064"/>
                <a:gridCol w="432048"/>
                <a:gridCol w="648072"/>
                <a:gridCol w="936104"/>
                <a:gridCol w="971599"/>
              </a:tblGrid>
              <a:tr h="70279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Фамилия, имя  ребенка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Эмоциональная сфера, поведение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Познавательная деятельность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Учебная деятельность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effectLst/>
                        </a:rPr>
                        <a:t> 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653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Начало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Середина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Окончание 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Начало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Середина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Окончание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Начало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Середина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</a:rPr>
                        <a:t>Окончание года</a:t>
                      </a:r>
                      <a:endParaRPr lang="ru-RU" sz="14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1.Данила </a:t>
                      </a:r>
                      <a:r>
                        <a:rPr lang="ru-RU" sz="1600" dirty="0" smtClean="0">
                          <a:effectLst/>
                        </a:rPr>
                        <a:t>А.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2. Александр </a:t>
                      </a:r>
                      <a:r>
                        <a:rPr lang="ru-RU" sz="1600" dirty="0" smtClean="0">
                          <a:effectLst/>
                        </a:rPr>
                        <a:t>Л.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3. Андрей </a:t>
                      </a:r>
                      <a:r>
                        <a:rPr lang="ru-RU" sz="1600" dirty="0" smtClean="0">
                          <a:effectLst/>
                        </a:rPr>
                        <a:t>М.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4.Мария </a:t>
                      </a:r>
                      <a:r>
                        <a:rPr lang="ru-RU" sz="1600" dirty="0" smtClean="0">
                          <a:effectLst/>
                        </a:rPr>
                        <a:t>М.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5.Варвара </a:t>
                      </a:r>
                      <a:r>
                        <a:rPr lang="ru-RU" sz="1600" dirty="0" smtClean="0">
                          <a:effectLst/>
                        </a:rPr>
                        <a:t>Б.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6. </a:t>
                      </a:r>
                      <a:r>
                        <a:rPr lang="ru-RU" sz="1600" dirty="0" smtClean="0">
                          <a:effectLst/>
                        </a:rPr>
                        <a:t>Анастасия П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endParaRPr lang="ru-RU" sz="16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7. Марат Г.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46852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8. Александра И.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9.Владимир К.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10. Альбина К.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2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3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2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3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  <a:tr h="3067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11.Тимофей В.</a:t>
                      </a:r>
                      <a:endParaRPr lang="ru-RU" sz="16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>
                          <a:effectLst/>
                        </a:rPr>
                        <a:t>1</a:t>
                      </a:r>
                      <a:endParaRPr lang="ru-RU" sz="18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</a:rPr>
                        <a:t>1</a:t>
                      </a:r>
                      <a:endParaRPr lang="ru-RU" sz="18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9415" marR="39415" marT="0" marB="0"/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395536" y="116632"/>
            <a:ext cx="8136904" cy="120032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Лист эффективности коррекционной работы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Учителя - дефектолога </a:t>
            </a:r>
            <a:r>
              <a:rPr lang="ru-RU" sz="24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Кузьменцовой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Анны Сергеевны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за 2013-2014учебный год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8491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1386739"/>
              </p:ext>
            </p:extLst>
          </p:nvPr>
        </p:nvGraphicFramePr>
        <p:xfrm>
          <a:off x="-34213" y="1413638"/>
          <a:ext cx="9178213" cy="5431333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{3C2FFA5D-87B4-456A-9821-1D502468CF0F}</a:tableStyleId>
              </a:tblPr>
              <a:tblGrid>
                <a:gridCol w="2077867"/>
                <a:gridCol w="778183"/>
                <a:gridCol w="778183"/>
                <a:gridCol w="789932"/>
                <a:gridCol w="789932"/>
                <a:gridCol w="789932"/>
                <a:gridCol w="793546"/>
                <a:gridCol w="793546"/>
                <a:gridCol w="793546"/>
                <a:gridCol w="793546"/>
              </a:tblGrid>
              <a:tr h="29032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Низкий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effectLst/>
                        </a:rPr>
                        <a:t>Средний </a:t>
                      </a:r>
                      <a:endParaRPr lang="ru-RU" sz="200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>
                          <a:effectLst/>
                        </a:rPr>
                        <a:t>Высокий </a:t>
                      </a:r>
                      <a:endParaRPr lang="ru-RU" sz="200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6034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Начало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Середина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Окончание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Начало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Середина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Окончание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Начало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Середина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0" dirty="0">
                          <a:effectLst/>
                        </a:rPr>
                        <a:t>Окончание года</a:t>
                      </a:r>
                      <a:endParaRPr lang="ru-RU" sz="2000" b="0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 vert="vert27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5425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Эмоциональная сфера, поведение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41%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18%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11%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53%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64%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47%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6%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18%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42%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  <a:tr h="97615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Познавательная деятельность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47%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17%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>
                          <a:effectLst/>
                        </a:rPr>
                        <a:t>12%</a:t>
                      </a:r>
                      <a:endParaRPr lang="ru-RU" sz="2000" b="1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53%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77%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42%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6%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46%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3149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dirty="0">
                          <a:solidFill>
                            <a:schemeClr val="bg1"/>
                          </a:solidFill>
                          <a:effectLst/>
                        </a:rPr>
                        <a:t>Учебная деятельность</a:t>
                      </a:r>
                      <a:endParaRPr lang="ru-RU" sz="2000" dirty="0">
                        <a:solidFill>
                          <a:schemeClr val="bg1"/>
                        </a:solidFill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47%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11%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11%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53%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65%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36%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 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24%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2000" b="1" dirty="0">
                          <a:effectLst/>
                        </a:rPr>
                        <a:t>53%</a:t>
                      </a:r>
                      <a:endParaRPr lang="ru-RU" sz="2000" b="1" dirty="0">
                        <a:effectLst/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6302" marR="46302" marT="0" marB="0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95536" y="116632"/>
            <a:ext cx="8136904" cy="120032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Лист эффективности коррекционной работы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Учителя - дефектолога </a:t>
            </a:r>
            <a:r>
              <a:rPr lang="ru-RU" sz="2400" b="1" dirty="0" err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Кузьменцовой</a:t>
            </a:r>
            <a:r>
              <a:rPr lang="ru-RU" sz="2400" b="1" dirty="0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Анны Сергеевны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24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за 2013-2014учебный год</a:t>
            </a:r>
            <a:endParaRPr lang="ru-RU" sz="24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9259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2708904476"/>
              </p:ext>
            </p:extLst>
          </p:nvPr>
        </p:nvGraphicFramePr>
        <p:xfrm>
          <a:off x="323528" y="1196752"/>
          <a:ext cx="8568952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0" y="0"/>
            <a:ext cx="9144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Лист эффективности коррекционной работы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Учителя - дефектолога </a:t>
            </a:r>
            <a:r>
              <a:rPr lang="ru-RU" sz="2800" b="1" dirty="0" err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Кузьменцовой</a:t>
            </a:r>
            <a:r>
              <a:rPr lang="ru-RU" sz="2800" b="1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 Анны Сергеевны</a:t>
            </a:r>
            <a:endParaRPr lang="ru-RU" sz="280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  <a:p>
            <a:pPr algn="ctr"/>
            <a:r>
              <a:rPr lang="ru-RU" sz="2800" b="1" smtClean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за </a:t>
            </a:r>
            <a:r>
              <a:rPr lang="ru-RU" sz="2800" b="1" dirty="0">
                <a:ln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2013-2014учебный год</a:t>
            </a:r>
            <a:endParaRPr lang="ru-RU" sz="2800" dirty="0">
              <a:ln>
                <a:solidFill>
                  <a:schemeClr val="tx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42161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68</TotalTime>
  <Words>316</Words>
  <Application>Microsoft Office PowerPoint</Application>
  <PresentationFormat>Экран (4:3)</PresentationFormat>
  <Paragraphs>186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Кнопка</vt:lpstr>
      <vt:lpstr>Диагностика и мониторинг эффективности работы учителя-дефектолога</vt:lpstr>
      <vt:lpstr>Основными направлениями работы являются:</vt:lpstr>
      <vt:lpstr>Мониторинг образовательного процесса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12</cp:revision>
  <dcterms:created xsi:type="dcterms:W3CDTF">2014-10-28T12:32:31Z</dcterms:created>
  <dcterms:modified xsi:type="dcterms:W3CDTF">2014-10-30T10:41:00Z</dcterms:modified>
</cp:coreProperties>
</file>