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2" r:id="rId2"/>
    <p:sldId id="256" r:id="rId3"/>
    <p:sldId id="272" r:id="rId4"/>
    <p:sldId id="257" r:id="rId5"/>
    <p:sldId id="258" r:id="rId6"/>
    <p:sldId id="267" r:id="rId7"/>
    <p:sldId id="268" r:id="rId8"/>
    <p:sldId id="269" r:id="rId9"/>
    <p:sldId id="266" r:id="rId10"/>
    <p:sldId id="264" r:id="rId11"/>
    <p:sldId id="275" r:id="rId12"/>
    <p:sldId id="277" r:id="rId13"/>
    <p:sldId id="265" r:id="rId14"/>
    <p:sldId id="270" r:id="rId15"/>
    <p:sldId id="271" r:id="rId16"/>
    <p:sldId id="263" r:id="rId17"/>
    <p:sldId id="273" r:id="rId18"/>
    <p:sldId id="278" r:id="rId19"/>
    <p:sldId id="279" r:id="rId20"/>
    <p:sldId id="281" r:id="rId21"/>
    <p:sldId id="261" r:id="rId22"/>
    <p:sldId id="259" r:id="rId23"/>
    <p:sldId id="274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CC3300"/>
    <a:srgbClr val="000000"/>
    <a:srgbClr val="FF3300"/>
    <a:srgbClr val="339933"/>
    <a:srgbClr val="33CC33"/>
    <a:srgbClr val="3333CC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98" autoAdjust="0"/>
    <p:restoredTop sz="94598" autoAdjust="0"/>
  </p:normalViewPr>
  <p:slideViewPr>
    <p:cSldViewPr>
      <p:cViewPr varScale="1">
        <p:scale>
          <a:sx n="76" d="100"/>
          <a:sy n="76" d="100"/>
        </p:scale>
        <p:origin x="-9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43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F6B28263-F895-41F3-9BC7-88C581B906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F53E29-59AD-4421-9EE2-904D6839FA39}" type="slidenum">
              <a:rPr lang="ru-RU" smtClean="0">
                <a:latin typeface="Arial" charset="0"/>
                <a:cs typeface="Arial" charset="0"/>
              </a:rPr>
              <a:pPr/>
              <a:t>6</a:t>
            </a:fld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DD806F5F-D035-48A6-B80F-7049785BAECA}" type="slidenum">
              <a:rPr lang="ru-RU" sz="1200">
                <a:latin typeface="Times New Roman" pitchFamily="18" charset="0"/>
              </a:rPr>
              <a:pPr algn="r" eaLnBrk="0" hangingPunct="0"/>
              <a:t>6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5603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6E585B-0D77-4C1E-B82B-2AA0F4693ECB}" type="slidenum">
              <a:rPr lang="ru-RU" smtClean="0">
                <a:latin typeface="Arial" charset="0"/>
                <a:cs typeface="Arial" charset="0"/>
              </a:rPr>
              <a:pPr/>
              <a:t>7</a:t>
            </a:fld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2765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C5F9C1C6-389C-4706-87C1-A1A3C34310DE}" type="slidenum">
              <a:rPr lang="ru-RU" sz="1200">
                <a:latin typeface="Times New Roman" pitchFamily="18" charset="0"/>
              </a:rPr>
              <a:pPr algn="r" eaLnBrk="0" hangingPunct="0"/>
              <a:t>7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7651" name="Rectangle 2"/>
          <p:cNvSpPr>
            <a:spLocks noGrp="1" noRo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2B9A5B-62D8-41EB-A958-3FCCAFBFA4B8}" type="slidenum">
              <a:rPr lang="ru-RU" smtClean="0">
                <a:latin typeface="Arial" charset="0"/>
                <a:cs typeface="Arial" charset="0"/>
              </a:rPr>
              <a:pPr/>
              <a:t>8</a:t>
            </a:fld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2969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E9395213-0D80-4E86-9847-77F7EA144B75}" type="slidenum">
              <a:rPr lang="ru-RU" sz="1200">
                <a:latin typeface="Times New Roman" pitchFamily="18" charset="0"/>
              </a:rPr>
              <a:pPr algn="r" eaLnBrk="0" hangingPunct="0"/>
              <a:t>8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9699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9F3DF-E3B4-460E-83D4-6545A3D54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C027F-729A-4B4F-BA4B-B0A62C0CD9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1E4F5-3968-4631-876B-B76C9C713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2746A-9E9C-4E58-8F44-F83E35748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E5579-4E26-4273-8985-F9D18D2EFB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2A28D-7B26-4E08-B93F-D7B63B977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B6ADE-1580-4CB7-AC51-8C81D3A2F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4A196-B817-4937-A114-AC63AA249C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3E35F-7FBD-4695-98C4-121A359ED0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E964E-10EB-41E0-BDA1-6FD66F77F9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2BEAA-DD5F-4DCC-B479-57FD1EF8B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076A8-D191-49BA-A56B-CBCA169CD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1332D-3141-4499-A10F-3303AA4D39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99C27-A258-49B4-B318-A81AD88BBD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1D7CE-9BCB-4548-B108-4DF6C27B8B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A6091-42AD-4D0D-A6ED-4F68F803FD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D8E70A7C-23C0-4E47-8BCA-ED183CAA7B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  <p:sldLayoutId id="2147483653" r:id="rId12"/>
    <p:sldLayoutId id="2147483652" r:id="rId13"/>
    <p:sldLayoutId id="2147483651" r:id="rId14"/>
    <p:sldLayoutId id="2147483650" r:id="rId15"/>
    <p:sldLayoutId id="2147483649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2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3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WordArt 4"/>
          <p:cNvSpPr>
            <a:spLocks noChangeArrowheads="1" noChangeShapeType="1" noTextEdit="1"/>
          </p:cNvSpPr>
          <p:nvPr/>
        </p:nvSpPr>
        <p:spPr bwMode="auto">
          <a:xfrm>
            <a:off x="1042988" y="1341438"/>
            <a:ext cx="7561262" cy="234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Математика и музыка -сестры?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1116013" y="568325"/>
            <a:ext cx="6696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+mn-cs"/>
              </a:rPr>
              <a:t>Название исследовательской работы: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/>
          </p:nvPr>
        </p:nvSpPr>
        <p:spPr>
          <a:xfrm>
            <a:off x="468313" y="260350"/>
            <a:ext cx="8229600" cy="5851525"/>
          </a:xfrm>
        </p:spPr>
        <p:txBody>
          <a:bodyPr/>
          <a:lstStyle/>
          <a:p>
            <a:pPr eaLnBrk="1" hangingPunct="1"/>
            <a:r>
              <a:rPr lang="ru-RU" smtClean="0"/>
              <a:t>-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87063" y="3143250"/>
            <a:ext cx="18415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610600" cy="452596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800" smtClean="0"/>
              <a:t> </a:t>
            </a:r>
            <a:r>
              <a:rPr lang="ru-RU" sz="2800" b="1" smtClean="0">
                <a:solidFill>
                  <a:srgbClr val="FF0066"/>
                </a:solidFill>
              </a:rPr>
              <a:t>Ритм в музыке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800" b="1" smtClean="0"/>
              <a:t> </a:t>
            </a:r>
            <a:r>
              <a:rPr lang="en-US" sz="1800" b="1" smtClean="0"/>
              <a:t>	</a:t>
            </a:r>
            <a:r>
              <a:rPr lang="ru-RU" sz="2400" smtClean="0"/>
              <a:t>Ритм</a:t>
            </a:r>
            <a:r>
              <a:rPr lang="ru-RU" sz="2400" b="1" smtClean="0"/>
              <a:t> – </a:t>
            </a:r>
            <a:r>
              <a:rPr lang="ru-RU" sz="2400" smtClean="0"/>
              <a:t>один из важнейших элементов музыки. Ритм – чередование</a:t>
            </a:r>
            <a:r>
              <a:rPr lang="en-US" sz="2400" smtClean="0"/>
              <a:t> </a:t>
            </a:r>
            <a:r>
              <a:rPr lang="ru-RU" sz="2400" smtClean="0"/>
              <a:t>длительностей.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ru-RU" sz="1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smtClean="0"/>
              <a:t>                                                      3.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smtClean="0"/>
              <a:t>  2.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smtClean="0"/>
              <a:t>                                                                                      4.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smtClean="0"/>
              <a:t>                                       5.        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smtClean="0"/>
              <a:t>	</a:t>
            </a:r>
            <a:r>
              <a:rPr lang="ru-RU" sz="2400" smtClean="0"/>
              <a:t>От правильно подобранного ритма зависит звучание мелодии.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        </a:t>
            </a:r>
            <a:endParaRPr lang="en-US" sz="20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 </a:t>
            </a:r>
            <a:r>
              <a:rPr lang="ru-RU" sz="2400" b="1" smtClean="0">
                <a:solidFill>
                  <a:srgbClr val="FF0066"/>
                </a:solidFill>
              </a:rPr>
              <a:t>Ритм в математике</a:t>
            </a:r>
            <a:endParaRPr lang="ru-RU" sz="2400" smtClean="0">
              <a:solidFill>
                <a:srgbClr val="FF0066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      </a:t>
            </a:r>
            <a:r>
              <a:rPr lang="ru-RU" sz="2400" smtClean="0"/>
              <a:t>Ритмы можно обнаружить и среди чисел. Взять хотя бы дробь 2/82. Ее</a:t>
            </a:r>
            <a:r>
              <a:rPr lang="en-US" sz="2400" smtClean="0"/>
              <a:t> </a:t>
            </a:r>
            <a:r>
              <a:rPr lang="ru-RU" sz="2400" smtClean="0"/>
              <a:t>можно записать в виде 2/82=0,0243902439…или 2/82= 0,(02439)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 </a:t>
            </a:r>
          </a:p>
        </p:txBody>
      </p:sp>
      <p:pic>
        <p:nvPicPr>
          <p:cNvPr id="31746" name="Picture 3" descr="нот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514600"/>
            <a:ext cx="18288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4" descr="нот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3276600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5" descr="нот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2743200"/>
            <a:ext cx="1905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6" descr="ноты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0" y="33528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7" descr="ноты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0" y="228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WordArt 8"/>
          <p:cNvSpPr>
            <a:spLocks noChangeArrowheads="1" noChangeShapeType="1" noTextEdit="1"/>
          </p:cNvSpPr>
          <p:nvPr/>
        </p:nvSpPr>
        <p:spPr bwMode="auto">
          <a:xfrm>
            <a:off x="533400" y="152400"/>
            <a:ext cx="8153400" cy="9413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Ритм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zh-CN" sz="4000" smtClean="0"/>
              <a:t>Сопоставление целого числа и целой длительности. </a:t>
            </a:r>
            <a:endParaRPr lang="ru-RU" sz="4000" smtClean="0"/>
          </a:p>
        </p:txBody>
      </p:sp>
      <p:graphicFrame>
        <p:nvGraphicFramePr>
          <p:cNvPr id="27729" name="Group 8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73613"/>
        </p:xfrm>
        <a:graphic>
          <a:graphicData uri="http://schemas.openxmlformats.org/drawingml/2006/table">
            <a:tbl>
              <a:tblPr/>
              <a:tblGrid>
                <a:gridCol w="4103688"/>
                <a:gridCol w="4125912"/>
              </a:tblGrid>
              <a:tr h="10287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математика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Музыка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( длительность нот)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Целое число (торт)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Целая нота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Делим на пополам (половина торта)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Половина целой ноты – (половинная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39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Делим торт на четыре части (получаем одну четвертую)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Делим целую ноту на 4 части – 	( четвертная)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На восемь ( одна восьмая)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На восемь 				( восьмая, восьмушка)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На шестнадцать ( одна шестнадцатая)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На шестнадцать                               	( Шестнадцатая)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WordArt 2"/>
          <p:cNvSpPr>
            <a:spLocks noChangeArrowheads="1" noChangeShapeType="1" noTextEdit="1"/>
          </p:cNvSpPr>
          <p:nvPr/>
        </p:nvSpPr>
        <p:spPr bwMode="auto">
          <a:xfrm>
            <a:off x="1116013" y="333375"/>
            <a:ext cx="7632700" cy="1222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Таблица   соответствия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длительностей и дробей</a:t>
            </a:r>
          </a:p>
        </p:txBody>
      </p:sp>
      <p:graphicFrame>
        <p:nvGraphicFramePr>
          <p:cNvPr id="30723" name="Group 3"/>
          <p:cNvGraphicFramePr>
            <a:graphicFrameLocks noGrp="1"/>
          </p:cNvGraphicFramePr>
          <p:nvPr/>
        </p:nvGraphicFramePr>
        <p:xfrm>
          <a:off x="179388" y="2276475"/>
          <a:ext cx="8713787" cy="4064000"/>
        </p:xfrm>
        <a:graphic>
          <a:graphicData uri="http://schemas.openxmlformats.org/drawingml/2006/table">
            <a:tbl>
              <a:tblPr/>
              <a:tblGrid>
                <a:gridCol w="1800225"/>
                <a:gridCol w="1728787"/>
                <a:gridCol w="1727200"/>
                <a:gridCol w="1728788"/>
                <a:gridCol w="1728787"/>
              </a:tblGrid>
              <a:tr h="1354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целая</a:t>
                      </a:r>
                    </a:p>
                  </a:txBody>
                  <a:tcPr marL="0" marR="0" marT="0" marB="0" anchor="ctr" anchorCtr="1" horzOverflow="overflow">
                    <a:lnL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половинная</a:t>
                      </a:r>
                    </a:p>
                  </a:txBody>
                  <a:tcPr marL="0" marR="0" marT="0" marB="0" anchor="ctr" anchorCtr="1" horzOverflow="overflow">
                    <a:lnL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четвертная</a:t>
                      </a:r>
                    </a:p>
                  </a:txBody>
                  <a:tcPr marL="0" marR="0" marT="0" marB="0" anchor="ctr" anchorCtr="1" horzOverflow="overflow">
                    <a:lnL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восьмая</a:t>
                      </a:r>
                    </a:p>
                  </a:txBody>
                  <a:tcPr marL="0" marR="0" marT="0" marB="0" anchor="ctr" anchorCtr="1" horzOverflow="overflow">
                    <a:lnL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шестнад-цатая</a:t>
                      </a:r>
                    </a:p>
                  </a:txBody>
                  <a:tcPr marL="0" marR="0" marT="0" marB="0" anchor="ctr" anchorCtr="1" horzOverflow="overflow">
                    <a:lnL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5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4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marL="0" marR="0" marT="0" marB="0" anchor="ctr" anchorCtr="1" horzOverflow="overflow">
                    <a:lnL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endParaRPr kumimoji="0" lang="ru-RU" sz="2400" b="1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marL="0" marR="0" marT="0" marB="0" anchor="ctr" anchorCtr="1" horzOverflow="overflow">
                    <a:lnL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</a:t>
                      </a:r>
                    </a:p>
                  </a:txBody>
                  <a:tcPr marL="0" marR="0" marT="0" marB="0" anchor="ctr" anchorCtr="1" horzOverflow="overflow">
                    <a:lnL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16</a:t>
                      </a:r>
                    </a:p>
                  </a:txBody>
                  <a:tcPr marL="0" marR="0" marT="0" marB="0" anchor="ctr" anchorCtr="1" horzOverflow="overflow">
                    <a:lnL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57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4005263"/>
            <a:ext cx="5429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30"/>
          <p:cNvGraphicFramePr>
            <a:graphicFrameLocks noChangeAspect="1"/>
          </p:cNvGraphicFramePr>
          <p:nvPr/>
        </p:nvGraphicFramePr>
        <p:xfrm>
          <a:off x="827088" y="4005263"/>
          <a:ext cx="520700" cy="647700"/>
        </p:xfrm>
        <a:graphic>
          <a:graphicData uri="http://schemas.openxmlformats.org/presentationml/2006/ole">
            <p:oleObj spid="_x0000_s1026" name="Image" r:id="rId4" imgW="520635" imgH="647391" progId="">
              <p:embed/>
            </p:oleObj>
          </a:graphicData>
        </a:graphic>
      </p:graphicFrame>
      <p:graphicFrame>
        <p:nvGraphicFramePr>
          <p:cNvPr id="1027" name="Object 31"/>
          <p:cNvGraphicFramePr>
            <a:graphicFrameLocks noChangeAspect="1"/>
          </p:cNvGraphicFramePr>
          <p:nvPr/>
        </p:nvGraphicFramePr>
        <p:xfrm>
          <a:off x="2627313" y="3860800"/>
          <a:ext cx="474662" cy="838200"/>
        </p:xfrm>
        <a:graphic>
          <a:graphicData uri="http://schemas.openxmlformats.org/presentationml/2006/ole">
            <p:oleObj spid="_x0000_s1027" name="Image" r:id="rId5" imgW="596615" imgH="1053597" progId="">
              <p:embed/>
            </p:oleObj>
          </a:graphicData>
        </a:graphic>
      </p:graphicFrame>
      <p:graphicFrame>
        <p:nvGraphicFramePr>
          <p:cNvPr id="1028" name="Object 32"/>
          <p:cNvGraphicFramePr>
            <a:graphicFrameLocks noChangeAspect="1"/>
          </p:cNvGraphicFramePr>
          <p:nvPr/>
        </p:nvGraphicFramePr>
        <p:xfrm>
          <a:off x="4427538" y="3860800"/>
          <a:ext cx="490537" cy="884238"/>
        </p:xfrm>
        <a:graphic>
          <a:graphicData uri="http://schemas.openxmlformats.org/presentationml/2006/ole">
            <p:oleObj spid="_x0000_s1028" name="Image" r:id="rId6" imgW="571227" imgH="1028571" progId="">
              <p:embed/>
            </p:oleObj>
          </a:graphicData>
        </a:graphic>
      </p:graphicFrame>
      <p:graphicFrame>
        <p:nvGraphicFramePr>
          <p:cNvPr id="1029" name="Object 33"/>
          <p:cNvGraphicFramePr>
            <a:graphicFrameLocks noChangeAspect="1"/>
          </p:cNvGraphicFramePr>
          <p:nvPr/>
        </p:nvGraphicFramePr>
        <p:xfrm>
          <a:off x="6011863" y="3933825"/>
          <a:ext cx="554037" cy="715963"/>
        </p:xfrm>
        <a:graphic>
          <a:graphicData uri="http://schemas.openxmlformats.org/presentationml/2006/ole">
            <p:oleObj spid="_x0000_s1029" name="Image" r:id="rId7" imgW="609524" imgH="787024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	</a:t>
            </a:r>
            <a:r>
              <a:rPr lang="ru-RU" sz="1800" smtClean="0">
                <a:latin typeface="Times New Roman" pitchFamily="18" charset="0"/>
              </a:rPr>
              <a:t>Символы в математике и в музыке не отделимы. В математике мы используем цифры, знаки действий и т.д.</a:t>
            </a:r>
            <a:r>
              <a:rPr lang="ru-RU" sz="1600" smtClean="0">
                <a:latin typeface="Times New Roman" pitchFamily="18" charset="0"/>
              </a:rPr>
              <a:t>, </a:t>
            </a:r>
            <a:r>
              <a:rPr lang="ru-RU" sz="1800" smtClean="0">
                <a:latin typeface="Times New Roman" pitchFamily="18" charset="0"/>
              </a:rPr>
              <a:t>а в музыке ноты, с помощью которых создаётся музыка.</a:t>
            </a:r>
            <a:endParaRPr lang="en-US" sz="1800" smtClean="0">
              <a:latin typeface="Times New Roman" pitchFamily="18" charset="0"/>
            </a:endParaRPr>
          </a:p>
        </p:txBody>
      </p:sp>
      <p:sp>
        <p:nvSpPr>
          <p:cNvPr id="35842" name="WordArt 3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Дроби и ноты</a:t>
            </a:r>
          </a:p>
        </p:txBody>
      </p:sp>
      <p:pic>
        <p:nvPicPr>
          <p:cNvPr id="35843" name="Picture 4" descr="Изображение 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743200"/>
            <a:ext cx="8534400" cy="368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268413"/>
            <a:ext cx="8229600" cy="50863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/>
              <a:t> 	В композиции многих музыкальных произведений отмечается наличие некоторого «кульминационного взлета», высшей точки. </a:t>
            </a:r>
          </a:p>
          <a:p>
            <a:pPr algn="just" eaLnBrk="1" hangingPunct="1">
              <a:buFontTx/>
              <a:buNone/>
            </a:pPr>
            <a:r>
              <a:rPr lang="ru-RU" sz="2400" smtClean="0"/>
              <a:t>	Оказывается, что частотный звукоряд гаммы представляет собой ни что иное, как геометрическую прогрессию с коэффициентом 1,059463. </a:t>
            </a:r>
          </a:p>
          <a:p>
            <a:pPr eaLnBrk="1" hangingPunct="1">
              <a:buFontTx/>
              <a:buNone/>
            </a:pPr>
            <a:endParaRPr lang="ru-RU" sz="2400" smtClean="0"/>
          </a:p>
          <a:p>
            <a:pPr eaLnBrk="1" hangingPunct="1">
              <a:buFontTx/>
              <a:buNone/>
            </a:pPr>
            <a:r>
              <a:rPr lang="ru-RU" sz="2000" smtClean="0">
                <a:solidFill>
                  <a:srgbClr val="FF0066"/>
                </a:solidFill>
              </a:rPr>
              <a:t>Бетховен                           Шопен                           Скрябин</a:t>
            </a:r>
          </a:p>
        </p:txBody>
      </p:sp>
      <p:sp>
        <p:nvSpPr>
          <p:cNvPr id="36866" name="WordArt 3"/>
          <p:cNvSpPr>
            <a:spLocks noChangeArrowheads="1" noChangeShapeType="1" noTextEdit="1"/>
          </p:cNvSpPr>
          <p:nvPr/>
        </p:nvSpPr>
        <p:spPr bwMode="auto">
          <a:xfrm>
            <a:off x="539750" y="0"/>
            <a:ext cx="8229600" cy="1143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Математический анализ гармонии в музыке</a:t>
            </a:r>
          </a:p>
        </p:txBody>
      </p:sp>
      <p:pic>
        <p:nvPicPr>
          <p:cNvPr id="36867" name="Picture 4" descr="Моцар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3733800"/>
            <a:ext cx="2159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5" descr="Бетхове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733800"/>
            <a:ext cx="1676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6" descr="Шопен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3733800"/>
            <a:ext cx="18732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686800" cy="51196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</a:t>
            </a:r>
            <a:r>
              <a:rPr lang="ru-RU" sz="2400" smtClean="0"/>
              <a:t>Очевидно, что многие вопросы, связанные с природой музыки и ее воздействием на человека могут быть описаны языком математики. Музыкальные интервалы натурального звукоряда определяются отношениями частот близких натуральных чисел, а образование звука в музыкальных инструментах описывается математическими задачами. </a:t>
            </a:r>
          </a:p>
          <a:p>
            <a:pPr eaLnBrk="1" hangingPunct="1">
              <a:buFontTx/>
              <a:buNone/>
            </a:pPr>
            <a:r>
              <a:rPr lang="ru-RU" sz="2000" smtClean="0"/>
              <a:t>            </a:t>
            </a:r>
            <a:r>
              <a:rPr lang="ru-RU" sz="2400" b="1" smtClean="0">
                <a:solidFill>
                  <a:srgbClr val="FF0066"/>
                </a:solidFill>
              </a:rPr>
              <a:t>Моцарт               Бетховен</a:t>
            </a:r>
            <a:r>
              <a:rPr lang="en-US" sz="2400" b="1" smtClean="0">
                <a:solidFill>
                  <a:srgbClr val="FF0066"/>
                </a:solidFill>
              </a:rPr>
              <a:t>          </a:t>
            </a:r>
            <a:r>
              <a:rPr lang="ru-RU" sz="2400" b="1" smtClean="0">
                <a:solidFill>
                  <a:srgbClr val="FF0066"/>
                </a:solidFill>
              </a:rPr>
              <a:t>Франсуа Виет</a:t>
            </a:r>
          </a:p>
        </p:txBody>
      </p:sp>
      <p:pic>
        <p:nvPicPr>
          <p:cNvPr id="37890" name="Picture 4" descr="Бетхове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4267200"/>
            <a:ext cx="1676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5" descr="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4267200"/>
            <a:ext cx="198913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6"/>
          <p:cNvPicPr>
            <a:picLocks noChangeAspect="1" noChangeArrowheads="1"/>
          </p:cNvPicPr>
          <p:nvPr/>
        </p:nvPicPr>
        <p:blipFill>
          <a:blip r:embed="rId4">
            <a:lum contrast="30000"/>
          </a:blip>
          <a:srcRect/>
          <a:stretch>
            <a:fillRect/>
          </a:stretch>
        </p:blipFill>
        <p:spPr bwMode="auto">
          <a:xfrm>
            <a:off x="6553200" y="4267200"/>
            <a:ext cx="1935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WordArt 8"/>
          <p:cNvSpPr>
            <a:spLocks noChangeArrowheads="1" noChangeShapeType="1" noTextEdit="1"/>
          </p:cNvSpPr>
          <p:nvPr/>
        </p:nvSpPr>
        <p:spPr bwMode="auto">
          <a:xfrm>
            <a:off x="2051050" y="115888"/>
            <a:ext cx="504190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Это интересно!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b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ru-RU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Что же так занимало великие умы во взаимосвязи этих, казалось бы, таких разных понятий: математики и музыки? Да то, что строятся они во многом по одинаковым законам, а многим музыкальным терминам можно провести прямые параллели из математики.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Например, темп в музыке, так же как и в математике – понятие скорости – определяет отношение числа происходящих событий к тому времени, которое они заняли.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b="1" smtClean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>
                <a:latin typeface="Times New Roman" pitchFamily="18" charset="0"/>
              </a:rPr>
              <a:t>	Учащиеся, склонные к математике, обычно легко воспринимают порядок в музыке. Музыка полна математики — темп, такт, размер, гаммы, ритмы, частоты звуков описываются математически. </a:t>
            </a:r>
          </a:p>
        </p:txBody>
      </p:sp>
      <p:pic>
        <p:nvPicPr>
          <p:cNvPr id="39938" name="Picture 6" descr="DSC00159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211638" y="4049713"/>
            <a:ext cx="3743325" cy="2808287"/>
          </a:xfrm>
        </p:spPr>
      </p:pic>
      <p:sp>
        <p:nvSpPr>
          <p:cNvPr id="39939" name="WordArt 5"/>
          <p:cNvSpPr>
            <a:spLocks noChangeArrowheads="1" noChangeShapeType="1" noTextEdit="1"/>
          </p:cNvSpPr>
          <p:nvPr/>
        </p:nvSpPr>
        <p:spPr bwMode="auto">
          <a:xfrm>
            <a:off x="1116013" y="0"/>
            <a:ext cx="6981825" cy="831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Порядок в музыке и в математике.</a:t>
            </a:r>
          </a:p>
        </p:txBody>
      </p:sp>
      <p:pic>
        <p:nvPicPr>
          <p:cNvPr id="39940" name="Picture 9" descr="DSC00154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859338" y="862013"/>
            <a:ext cx="4105275" cy="3079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74638"/>
            <a:ext cx="8291512" cy="1785937"/>
          </a:xfrm>
        </p:spPr>
        <p:txBody>
          <a:bodyPr/>
          <a:lstStyle/>
          <a:p>
            <a:pPr algn="l" eaLnBrk="1" hangingPunct="1"/>
            <a:r>
              <a:rPr lang="ru-RU" sz="2400" b="1" smtClean="0">
                <a:latin typeface="Times New Roman" pitchFamily="18" charset="0"/>
              </a:rPr>
              <a:t>Из общего числа учащихся (370) нашей школы в музыкальной школе занимается 52 учащихся. 	     </a:t>
            </a:r>
            <a:br>
              <a:rPr lang="ru-RU" sz="2400" b="1" smtClean="0">
                <a:latin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</a:rPr>
              <a:t/>
            </a:r>
            <a:br>
              <a:rPr lang="ru-RU" sz="2400" b="1" smtClean="0">
                <a:latin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</a:rPr>
              <a:t>Из них в образовательной школе </a:t>
            </a:r>
            <a:br>
              <a:rPr lang="ru-RU" sz="2400" b="1" smtClean="0">
                <a:latin typeface="Times New Roman" pitchFamily="18" charset="0"/>
              </a:rPr>
            </a:br>
            <a:endParaRPr lang="ru-RU" sz="4000" b="1" smtClean="0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>
            <p:ph idx="1"/>
          </p:nvPr>
        </p:nvGraphicFramePr>
        <p:xfrm>
          <a:off x="741363" y="1828800"/>
          <a:ext cx="7386637" cy="4405313"/>
        </p:xfrm>
        <a:graphic>
          <a:graphicData uri="http://schemas.openxmlformats.org/presentationml/2006/ole">
            <p:oleObj spid="_x0000_s2050" name="Диаграмма" r:id="rId3" imgW="6819969" imgH="4067106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686800" cy="2217737"/>
          </a:xfrm>
        </p:spPr>
        <p:txBody>
          <a:bodyPr/>
          <a:lstStyle/>
          <a:p>
            <a:pPr algn="l" eaLnBrk="1" hangingPunct="1"/>
            <a:r>
              <a:rPr lang="ru-RU" sz="4000" smtClean="0"/>
              <a:t>	По моему классу на 				2010-2011уч.год:</a:t>
            </a:r>
            <a:br>
              <a:rPr lang="ru-RU" sz="4000" smtClean="0"/>
            </a:br>
            <a:r>
              <a:rPr lang="ru-RU" sz="4000" smtClean="0"/>
              <a:t>всего в классе 19 уч-ся, среди них в музыкальной школе 11 уч-ся</a:t>
            </a:r>
          </a:p>
        </p:txBody>
      </p:sp>
      <p:graphicFrame>
        <p:nvGraphicFramePr>
          <p:cNvPr id="33817" name="Group 25"/>
          <p:cNvGraphicFramePr>
            <a:graphicFrameLocks noGrp="1"/>
          </p:cNvGraphicFramePr>
          <p:nvPr>
            <p:ph idx="1"/>
          </p:nvPr>
        </p:nvGraphicFramePr>
        <p:xfrm>
          <a:off x="1258888" y="3357563"/>
          <a:ext cx="5627687" cy="1554162"/>
        </p:xfrm>
        <a:graphic>
          <a:graphicData uri="http://schemas.openxmlformats.org/drawingml/2006/table">
            <a:tbl>
              <a:tblPr/>
              <a:tblGrid>
                <a:gridCol w="450850"/>
                <a:gridCol w="3300412"/>
                <a:gridCol w="1876425"/>
              </a:tblGrid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отличников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хорошистов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троечников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950" y="188913"/>
            <a:ext cx="3887788" cy="3095625"/>
          </a:xfrm>
        </p:spPr>
        <p:txBody>
          <a:bodyPr/>
          <a:lstStyle/>
          <a:p>
            <a:pPr algn="l" eaLnBrk="1" hangingPunct="1"/>
            <a:r>
              <a:rPr lang="ru-RU" sz="4000" smtClean="0">
                <a:solidFill>
                  <a:srgbClr val="009900"/>
                </a:solidFill>
                <a:latin typeface="Times New Roman" pitchFamily="18" charset="0"/>
              </a:rPr>
              <a:t>Автор работы:</a:t>
            </a:r>
            <a:r>
              <a:rPr lang="ru-RU" sz="4000" smtClean="0">
                <a:latin typeface="Times New Roman" pitchFamily="18" charset="0"/>
              </a:rPr>
              <a:t>                                                                                       </a:t>
            </a:r>
            <a:br>
              <a:rPr lang="ru-RU" sz="4000" smtClean="0">
                <a:latin typeface="Times New Roman" pitchFamily="18" charset="0"/>
              </a:rPr>
            </a:br>
            <a:r>
              <a:rPr lang="ru-RU" sz="3400" smtClean="0">
                <a:latin typeface="Times New Roman" pitchFamily="18" charset="0"/>
              </a:rPr>
              <a:t>Вальшин Айдар.                                                      Ученик </a:t>
            </a:r>
            <a:r>
              <a:rPr lang="en-US" sz="3400" smtClean="0">
                <a:latin typeface="Times New Roman" pitchFamily="18" charset="0"/>
              </a:rPr>
              <a:t>9</a:t>
            </a:r>
            <a:r>
              <a:rPr lang="ru-RU" sz="3400" smtClean="0">
                <a:latin typeface="Times New Roman" pitchFamily="18" charset="0"/>
              </a:rPr>
              <a:t> А класса МБОУ-Старокулаткинская СОШ №</a:t>
            </a:r>
            <a:r>
              <a:rPr lang="ru-RU" sz="3400" smtClean="0"/>
              <a:t>1.</a:t>
            </a:r>
          </a:p>
        </p:txBody>
      </p:sp>
      <p:pic>
        <p:nvPicPr>
          <p:cNvPr id="20482" name="Picture 4" descr="DSC001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54488" y="0"/>
            <a:ext cx="4989512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14375" y="3714750"/>
            <a:ext cx="333692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Руководитель работы:</a:t>
            </a:r>
          </a:p>
          <a:p>
            <a:pPr>
              <a:defRPr/>
            </a:pP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Умярова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Ряхимя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Абдулловна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Учитель математики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1570038"/>
          </a:xfrm>
        </p:spPr>
        <p:txBody>
          <a:bodyPr/>
          <a:lstStyle/>
          <a:p>
            <a:pPr eaLnBrk="1" hangingPunct="1"/>
            <a:r>
              <a:rPr lang="ru-RU" sz="2800" b="1" smtClean="0">
                <a:latin typeface="Times New Roman" pitchFamily="18" charset="0"/>
              </a:rPr>
              <a:t>Какую часть от общего числа отличников и хорошистов из моего класса составляют ребята, занимающиеся в музыкальной школе ?</a:t>
            </a: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>
            <p:ph idx="1"/>
          </p:nvPr>
        </p:nvGraphicFramePr>
        <p:xfrm>
          <a:off x="395288" y="1628775"/>
          <a:ext cx="7272337" cy="4119563"/>
        </p:xfrm>
        <a:graphic>
          <a:graphicData uri="http://schemas.openxmlformats.org/presentationml/2006/ole">
            <p:oleObj spid="_x0000_s3074" name="Диаграмма" r:id="rId3" imgW="7181885" imgH="4067106" progId="MSGraph.Chart.8">
              <p:embed followColorScheme="full"/>
            </p:oleObj>
          </a:graphicData>
        </a:graphic>
      </p:graphicFrame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250825" y="5445125"/>
            <a:ext cx="88931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+mn-cs"/>
              </a:rPr>
              <a:t>65% всех отличников и хорошистов из моего класса составляют учащиеся занимающиеся в музыкальной школе.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3333CC"/>
                </a:solidFill>
              </a:rPr>
              <a:t>Математические и музыкальные операции родственны.</a:t>
            </a:r>
          </a:p>
          <a:p>
            <a:pPr eaLnBrk="1" hangingPunct="1"/>
            <a:r>
              <a:rPr lang="ru-RU" sz="4000" b="1" smtClean="0">
                <a:solidFill>
                  <a:srgbClr val="3333CC"/>
                </a:solidFill>
              </a:rPr>
              <a:t>Музыка развивает и математические способности человека.</a:t>
            </a:r>
          </a:p>
          <a:p>
            <a:pPr eaLnBrk="1" hangingPunct="1"/>
            <a:endParaRPr lang="ru-RU" sz="4000" b="1" smtClean="0">
              <a:solidFill>
                <a:srgbClr val="3333CC"/>
              </a:solidFill>
            </a:endParaRPr>
          </a:p>
        </p:txBody>
      </p:sp>
      <p:sp>
        <p:nvSpPr>
          <p:cNvPr id="46082" name="WordArt 4"/>
          <p:cNvSpPr>
            <a:spLocks noChangeArrowheads="1" noChangeShapeType="1" noTextEdit="1"/>
          </p:cNvSpPr>
          <p:nvPr/>
        </p:nvSpPr>
        <p:spPr bwMode="auto">
          <a:xfrm>
            <a:off x="1187450" y="476250"/>
            <a:ext cx="6840538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Исследование доказало: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3300"/>
                </a:solidFill>
              </a:rPr>
              <a:t>Источники:</a:t>
            </a:r>
          </a:p>
        </p:txBody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800" smtClean="0">
                <a:latin typeface="Times New Roman" pitchFamily="18" charset="0"/>
              </a:rPr>
              <a:t>http://www.braykovsky.com.ua/2009/01/20/math-music-and-pr/</a:t>
            </a:r>
          </a:p>
          <a:p>
            <a:pPr eaLnBrk="1" hangingPunct="1"/>
            <a:r>
              <a:rPr lang="ru-RU" sz="1800" smtClean="0">
                <a:latin typeface="Times New Roman" pitchFamily="18" charset="0"/>
              </a:rPr>
              <a:t>http://www.us.oup.com/us/catalog/gen...=9780195317138</a:t>
            </a:r>
          </a:p>
          <a:p>
            <a:pPr eaLnBrk="1" hangingPunct="1"/>
            <a:r>
              <a:rPr lang="ru-RU" sz="1800" smtClean="0">
                <a:latin typeface="Times New Roman" pitchFamily="18" charset="0"/>
              </a:rPr>
              <a:t>http://ru.calameo.com/read/00069385760ab6280b4b1 </a:t>
            </a:r>
          </a:p>
          <a:p>
            <a:pPr eaLnBrk="1" hangingPunct="1"/>
            <a:r>
              <a:rPr lang="ru-RU" sz="1800" smtClean="0">
                <a:latin typeface="Times New Roman" pitchFamily="18" charset="0"/>
              </a:rPr>
              <a:t>http://ru.wikipedia.org</a:t>
            </a:r>
          </a:p>
          <a:p>
            <a:pPr eaLnBrk="1" hangingPunct="1"/>
            <a:r>
              <a:rPr lang="en-US" sz="1800" u="sng" smtClean="0">
                <a:solidFill>
                  <a:schemeClr val="hlink"/>
                </a:solidFill>
                <a:latin typeface="Times New Roman" pitchFamily="18" charset="0"/>
              </a:rPr>
              <a:t>http</a:t>
            </a:r>
            <a:r>
              <a:rPr lang="ru-RU" sz="1800" u="sng" smtClean="0">
                <a:solidFill>
                  <a:schemeClr val="hlink"/>
                </a:solidFill>
                <a:latin typeface="Times New Roman" pitchFamily="18" charset="0"/>
              </a:rPr>
              <a:t>://</a:t>
            </a:r>
            <a:r>
              <a:rPr lang="en-US" sz="1800" u="sng" smtClean="0">
                <a:solidFill>
                  <a:schemeClr val="hlink"/>
                </a:solidFill>
                <a:latin typeface="Times New Roman" pitchFamily="18" charset="0"/>
              </a:rPr>
              <a:t>mail.ru.</a:t>
            </a:r>
            <a:endParaRPr lang="ru-RU" sz="1800" u="sng" smtClean="0">
              <a:solidFill>
                <a:schemeClr val="hlink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1800" u="sng" smtClean="0">
                <a:latin typeface="Times New Roman" pitchFamily="18" charset="0"/>
              </a:rPr>
              <a:t>http://www.uroki.net/docmat/docmat36.htm</a:t>
            </a:r>
            <a:endParaRPr lang="ru-RU" sz="1800" u="sng" smtClean="0">
              <a:solidFill>
                <a:schemeClr val="hlink"/>
              </a:solidFill>
              <a:latin typeface="Times New Roman" pitchFamily="18" charset="0"/>
            </a:endParaRPr>
          </a:p>
          <a:p>
            <a:pPr eaLnBrk="1" hangingPunct="1"/>
            <a:r>
              <a:rPr lang="en-US" sz="1800" smtClean="0">
                <a:latin typeface="Times New Roman" pitchFamily="18" charset="0"/>
              </a:rPr>
              <a:t>http</a:t>
            </a:r>
            <a:r>
              <a:rPr lang="ru-RU" sz="1800" smtClean="0">
                <a:latin typeface="Times New Roman" pitchFamily="18" charset="0"/>
              </a:rPr>
              <a:t>://</a:t>
            </a:r>
            <a:r>
              <a:rPr lang="en-US" sz="1800" smtClean="0">
                <a:latin typeface="Times New Roman" pitchFamily="18" charset="0"/>
              </a:rPr>
              <a:t>www</a:t>
            </a:r>
            <a:r>
              <a:rPr lang="ru-RU" sz="1800" smtClean="0">
                <a:latin typeface="Times New Roman" pitchFamily="18" charset="0"/>
              </a:rPr>
              <a:t>.</a:t>
            </a:r>
            <a:r>
              <a:rPr lang="en-US" sz="1800" smtClean="0">
                <a:latin typeface="Times New Roman" pitchFamily="18" charset="0"/>
              </a:rPr>
              <a:t>yandex</a:t>
            </a:r>
            <a:r>
              <a:rPr lang="ru-RU" sz="1800" smtClean="0">
                <a:latin typeface="Times New Roman" pitchFamily="18" charset="0"/>
              </a:rPr>
              <a:t>.</a:t>
            </a:r>
            <a:r>
              <a:rPr lang="en-US" sz="1800" smtClean="0">
                <a:latin typeface="Times New Roman" pitchFamily="18" charset="0"/>
              </a:rPr>
              <a:t>ru</a:t>
            </a:r>
            <a:endParaRPr lang="ru-RU" sz="1800" smtClean="0">
              <a:latin typeface="Times New Roman" pitchFamily="18" charset="0"/>
            </a:endParaRPr>
          </a:p>
          <a:p>
            <a:pPr eaLnBrk="1" hangingPunct="1"/>
            <a:r>
              <a:rPr lang="en-US" sz="1800" smtClean="0">
                <a:latin typeface="Times New Roman" pitchFamily="18" charset="0"/>
              </a:rPr>
              <a:t>http</a:t>
            </a:r>
            <a:r>
              <a:rPr lang="ru-RU" sz="1800" smtClean="0">
                <a:latin typeface="Times New Roman" pitchFamily="18" charset="0"/>
              </a:rPr>
              <a:t>://</a:t>
            </a:r>
            <a:r>
              <a:rPr lang="en-US" sz="1800" smtClean="0">
                <a:latin typeface="Times New Roman" pitchFamily="18" charset="0"/>
              </a:rPr>
              <a:t>www</a:t>
            </a:r>
            <a:r>
              <a:rPr lang="ru-RU" sz="1800" smtClean="0">
                <a:latin typeface="Times New Roman" pitchFamily="18" charset="0"/>
              </a:rPr>
              <a:t>.</a:t>
            </a:r>
            <a:r>
              <a:rPr lang="en-US" sz="1800" smtClean="0">
                <a:latin typeface="Times New Roman" pitchFamily="18" charset="0"/>
              </a:rPr>
              <a:t>google</a:t>
            </a:r>
            <a:r>
              <a:rPr lang="ru-RU" sz="1800" smtClean="0">
                <a:latin typeface="Times New Roman" pitchFamily="18" charset="0"/>
              </a:rPr>
              <a:t>.</a:t>
            </a:r>
            <a:r>
              <a:rPr lang="en-US" sz="1800" smtClean="0">
                <a:latin typeface="Times New Roman" pitchFamily="18" charset="0"/>
              </a:rPr>
              <a:t>ru</a:t>
            </a:r>
            <a:r>
              <a:rPr lang="ru-RU" sz="1800" smtClean="0">
                <a:latin typeface="Times New Roman" pitchFamily="18" charset="0"/>
              </a:rPr>
              <a:t> </a:t>
            </a:r>
          </a:p>
          <a:p>
            <a:pPr eaLnBrk="1" hangingPunct="1"/>
            <a:r>
              <a:rPr lang="ru-RU" sz="1800" u="sng" smtClean="0">
                <a:latin typeface="Times New Roman" pitchFamily="18" charset="0"/>
              </a:rPr>
              <a:t>http://wiki.saripkro.ru</a:t>
            </a:r>
            <a:r>
              <a:rPr lang="ru-RU" sz="1800" smtClean="0">
                <a:latin typeface="Times New Roman" pitchFamily="18" charset="0"/>
              </a:rPr>
              <a:t> </a:t>
            </a:r>
          </a:p>
          <a:p>
            <a:pPr eaLnBrk="1" hangingPunct="1"/>
            <a:r>
              <a:rPr lang="ru-RU" sz="1800" smtClean="0">
                <a:latin typeface="Times New Roman" pitchFamily="18" charset="0"/>
              </a:rPr>
              <a:t>http://letopisi.ru</a:t>
            </a:r>
            <a:r>
              <a:rPr lang="ru-RU" smtClean="0"/>
              <a:t> </a:t>
            </a:r>
          </a:p>
          <a:p>
            <a:pPr eaLnBrk="1" hangingPunct="1"/>
            <a:r>
              <a:rPr lang="ru-RU" sz="1800" smtClean="0">
                <a:latin typeface="Times New Roman" pitchFamily="18" charset="0"/>
              </a:rPr>
              <a:t>http://www.euro-ief.ru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WordArt 4"/>
          <p:cNvSpPr>
            <a:spLocks noChangeArrowheads="1" noChangeShapeType="1" noTextEdit="1"/>
          </p:cNvSpPr>
          <p:nvPr/>
        </p:nvSpPr>
        <p:spPr bwMode="auto">
          <a:xfrm>
            <a:off x="1331913" y="404813"/>
            <a:ext cx="6840537" cy="2808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i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Целью моей работы было р</a:t>
            </a:r>
            <a:r>
              <a:rPr lang="ru-RU" sz="2800" b="1" i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ассказать о тесной связи музыкального искусства и науки математики</a:t>
            </a:r>
            <a:r>
              <a:rPr lang="ru-RU" sz="2800" b="1" i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, </a:t>
            </a:r>
            <a:r>
              <a:rPr lang="ru-RU" sz="2800" b="1" i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sz="2800" b="1" i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ли </a:t>
            </a:r>
            <a:r>
              <a:rPr lang="ru-RU" sz="2800" b="1" i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что-нибудь общее между музыкой и математикой? Если музыка связана с окружающим миром, то, наверное, она как-то взаимодействует и с наукой? Мне стало интересно самому узнать, что же общего между таким прекрасным видом искусства как музыка и  такой сложной наукой, как математика.</a:t>
            </a:r>
            <a:r>
              <a:rPr lang="ru-RU" sz="2800" b="1" i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  <a:p>
            <a:pPr eaLnBrk="1" hangingPunct="1">
              <a:defRPr/>
            </a:pPr>
            <a:endParaRPr lang="ru-RU" sz="2800" b="1" i="1" smtClean="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1506" name="WordArt 4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5473700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Введение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88913"/>
            <a:ext cx="4100512" cy="25923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i="1" smtClean="0">
                <a:latin typeface="Times New Roman" pitchFamily="18" charset="0"/>
              </a:rPr>
              <a:t>Музыка есть таинственная арифметика души;</a:t>
            </a:r>
          </a:p>
          <a:p>
            <a:pPr eaLnBrk="1" hangingPunct="1">
              <a:buFontTx/>
              <a:buNone/>
            </a:pPr>
            <a:r>
              <a:rPr lang="ru-RU" sz="2400" b="1" i="1" smtClean="0">
                <a:latin typeface="Times New Roman" pitchFamily="18" charset="0"/>
              </a:rPr>
              <a:t>Она вычисляет, сама того не подозревая.</a:t>
            </a:r>
          </a:p>
          <a:p>
            <a:pPr eaLnBrk="1" hangingPunct="1">
              <a:buFontTx/>
              <a:buNone/>
            </a:pPr>
            <a:r>
              <a:rPr lang="ru-RU" sz="2400" b="1" i="1" smtClean="0">
                <a:latin typeface="Times New Roman" pitchFamily="18" charset="0"/>
              </a:rPr>
              <a:t>Готфрид Лейбниц.</a:t>
            </a:r>
          </a:p>
        </p:txBody>
      </p:sp>
      <p:pic>
        <p:nvPicPr>
          <p:cNvPr id="22530" name="Picture 6" descr="music__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333375"/>
            <a:ext cx="4341812" cy="2830513"/>
          </a:xfrm>
        </p:spPr>
      </p:pic>
      <p:sp>
        <p:nvSpPr>
          <p:cNvPr id="22531" name="Text Box 9"/>
          <p:cNvSpPr txBox="1">
            <a:spLocks noChangeArrowheads="1"/>
          </p:cNvSpPr>
          <p:nvPr/>
        </p:nvSpPr>
        <p:spPr bwMode="auto">
          <a:xfrm>
            <a:off x="395288" y="3644900"/>
            <a:ext cx="8497887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Существует распространенное мнение, что Математика и Музыка – два полюса человеческого восприятия и две противоположные системы мышления…  </a:t>
            </a:r>
          </a:p>
          <a:p>
            <a:pPr>
              <a:spcBef>
                <a:spcPct val="50000"/>
              </a:spcBef>
            </a:pPr>
            <a:r>
              <a:rPr lang="ru-RU"/>
              <a:t>Как в музыке важна логика, так и в математике важно образное мышление и воображение…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i="1" smtClean="0">
                <a:solidFill>
                  <a:srgbClr val="0000FF"/>
                </a:solidFill>
                <a:latin typeface="Arial Unicode MS"/>
                <a:ea typeface="Arial Unicode MS"/>
                <a:cs typeface="Arial Unicode MS"/>
              </a:rPr>
              <a:t>Что общего между математикой и музыкой?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i="1" smtClean="0">
                <a:solidFill>
                  <a:srgbClr val="0000FF"/>
                </a:solidFill>
                <a:latin typeface="Arial Unicode MS"/>
                <a:ea typeface="Arial Unicode MS"/>
                <a:cs typeface="Arial Unicode MS"/>
              </a:rPr>
              <a:t>Есть ли среди музыкантов великие математики?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i="1" smtClean="0">
                <a:solidFill>
                  <a:srgbClr val="0000FF"/>
                </a:solidFill>
                <a:latin typeface="Arial Unicode MS"/>
                <a:ea typeface="Arial Unicode MS"/>
                <a:cs typeface="Arial Unicode MS"/>
              </a:rPr>
              <a:t>Ритм и математика?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i="1" smtClean="0">
                <a:solidFill>
                  <a:srgbClr val="0000FF"/>
                </a:solidFill>
                <a:latin typeface="Arial Unicode MS"/>
                <a:ea typeface="Arial Unicode MS"/>
                <a:cs typeface="Arial Unicode MS"/>
              </a:rPr>
              <a:t>Порядок в музыке и в математике?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i="1" smtClean="0">
                <a:solidFill>
                  <a:srgbClr val="0000FF"/>
                </a:solidFill>
                <a:latin typeface="Arial Unicode MS"/>
                <a:ea typeface="Arial Unicode MS"/>
                <a:cs typeface="Arial Unicode MS"/>
              </a:rPr>
              <a:t>Верно ли, что те учащиеся, которые занимаются в музыкальной школе имеют лучшие оценки по математике ?</a:t>
            </a:r>
          </a:p>
        </p:txBody>
      </p:sp>
      <p:sp>
        <p:nvSpPr>
          <p:cNvPr id="23554" name="WordArt 4"/>
          <p:cNvSpPr>
            <a:spLocks noChangeArrowheads="1" noChangeShapeType="1" noTextEdit="1"/>
          </p:cNvSpPr>
          <p:nvPr/>
        </p:nvSpPr>
        <p:spPr bwMode="auto">
          <a:xfrm>
            <a:off x="1835150" y="260350"/>
            <a:ext cx="5505450" cy="6159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75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Вопросы для исследования: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/>
          <a:lstStyle/>
          <a:p>
            <a:pPr eaLnBrk="1" hangingPunct="1"/>
            <a:r>
              <a:rPr lang="ru-RU" smtClean="0"/>
              <a:t>Древняя Греция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2478088" y="1600200"/>
            <a:ext cx="6208712" cy="4525963"/>
          </a:xfrm>
        </p:spPr>
        <p:txBody>
          <a:bodyPr lIns="92075" tIns="46038" rIns="92075" bIns="46038"/>
          <a:lstStyle/>
          <a:p>
            <a:pPr eaLnBrk="1" hangingPunct="1"/>
            <a:r>
              <a:rPr lang="ru-RU" sz="2600" smtClean="0">
                <a:cs typeface="Times New Roman" pitchFamily="18" charset="0"/>
              </a:rPr>
              <a:t>Еще в Древней Греции математика и музыка назывались родными сёстрами, а со времён Пифагора наука о музыке входила в пифагорейскую систему знаний, наряду с арифметикой (наукой о числах), геометрией (наукой о фигурах и их измерений) и астрономией (наукой о строении Вселенной). </a:t>
            </a:r>
          </a:p>
        </p:txBody>
      </p:sp>
      <p:pic>
        <p:nvPicPr>
          <p:cNvPr id="7176" name="Picture 8" descr="D:\!\pifagor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692150"/>
            <a:ext cx="2057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 Box 11"/>
          <p:cNvSpPr txBox="1">
            <a:spLocks noChangeArrowheads="1"/>
          </p:cNvSpPr>
          <p:nvPr/>
        </p:nvSpPr>
        <p:spPr bwMode="ltGray">
          <a:xfrm>
            <a:off x="395288" y="3789363"/>
            <a:ext cx="13303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Пифагор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build="p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/>
          <a:lstStyle/>
          <a:p>
            <a:pPr eaLnBrk="1" hangingPunct="1"/>
            <a:r>
              <a:rPr lang="ru-RU" smtClean="0"/>
              <a:t>Древняя Греция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125538"/>
            <a:ext cx="7705725" cy="4751387"/>
          </a:xfrm>
        </p:spPr>
        <p:txBody>
          <a:bodyPr lIns="21600" tIns="10800" rIns="21600" bIns="10800"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Изучая высоту звука с помощью монохорда – простейшего инструмента Древних греков, состоящего из одной струны, резонаторного ящика и передвижной подставки, с помощью которой можно было изменять длину натянутой струны, Пифагор обнаружил поразительные вещи. Выяснилось, что приятные слуху созвучия – консонансы получаются лишь в том случае, когда длины струн, издающих эти звуки, соотносятся как целые числа первой четвёрки, т.е 1:2, 2:3, 3:4. Это открытие потрясло Пифагора: оказалось, что звук и созвучие могут быть описаны простыми числами. </a:t>
            </a:r>
          </a:p>
        </p:txBody>
      </p:sp>
      <p:pic>
        <p:nvPicPr>
          <p:cNvPr id="32772" name="Picture 4" descr="D:\!\b38_786-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5219700"/>
            <a:ext cx="2919412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 Box 7"/>
          <p:cNvSpPr txBox="1">
            <a:spLocks noChangeArrowheads="1"/>
          </p:cNvSpPr>
          <p:nvPr/>
        </p:nvSpPr>
        <p:spPr bwMode="ltGray">
          <a:xfrm>
            <a:off x="3563938" y="5661025"/>
            <a:ext cx="15367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Монохорд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build="p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633412"/>
          </a:xfrm>
        </p:spPr>
        <p:txBody>
          <a:bodyPr lIns="92075" tIns="46038" rIns="92075" bIns="46038"/>
          <a:lstStyle/>
          <a:p>
            <a:pPr eaLnBrk="1" hangingPunct="1"/>
            <a:r>
              <a:rPr lang="ru-RU" sz="4000" smtClean="0"/>
              <a:t>Средневековье</a:t>
            </a:r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765175"/>
            <a:ext cx="8218487" cy="2592388"/>
          </a:xfrm>
        </p:spPr>
        <p:txBody>
          <a:bodyPr lIns="92075" tIns="46038" rIns="92075" bIns="46038"/>
          <a:lstStyle/>
          <a:p>
            <a:pPr eaLnBrk="1" hangingPunct="1"/>
            <a:r>
              <a:rPr lang="ru-RU" sz="2400" smtClean="0">
                <a:latin typeface="Times New Roman" pitchFamily="18" charset="0"/>
              </a:rPr>
              <a:t>В эпоху Средневековья (с конца </a:t>
            </a:r>
            <a:r>
              <a:rPr lang="en-US" sz="2400" smtClean="0">
                <a:latin typeface="Times New Roman" pitchFamily="18" charset="0"/>
              </a:rPr>
              <a:t>XII</a:t>
            </a:r>
            <a:r>
              <a:rPr lang="ru-RU" sz="2400" smtClean="0">
                <a:latin typeface="Times New Roman" pitchFamily="18" charset="0"/>
              </a:rPr>
              <a:t> – начала </a:t>
            </a:r>
            <a:r>
              <a:rPr lang="en-US" sz="2400" smtClean="0">
                <a:latin typeface="Times New Roman" pitchFamily="18" charset="0"/>
              </a:rPr>
              <a:t>XIII</a:t>
            </a:r>
            <a:r>
              <a:rPr lang="ru-RU" sz="2400" smtClean="0">
                <a:latin typeface="Times New Roman" pitchFamily="18" charset="0"/>
              </a:rPr>
              <a:t> века) вся совокупность знаний делилась на 7 основных наук: тривиум – начальный курс образования, включавший в себя грамматику, риторику и диалектику; квадриум – повышенный курс светского образования, куда музыка входила так же, как и у пифагорейцев вместе с арифметикой, геометрией и астрономией. </a:t>
            </a:r>
          </a:p>
        </p:txBody>
      </p:sp>
      <p:pic>
        <p:nvPicPr>
          <p:cNvPr id="28675" name="Picture 8" descr="Женщина с лирой. 1808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88050" y="3429000"/>
            <a:ext cx="3048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1" grpId="0" build="p" autoUpdateAnimBg="0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60350"/>
            <a:ext cx="4895850" cy="5865813"/>
          </a:xfrm>
        </p:spPr>
        <p:txBody>
          <a:bodyPr lIns="0"/>
          <a:lstStyle/>
          <a:p>
            <a:pPr eaLnBrk="1" hangingPunct="1">
              <a:buFontTx/>
              <a:buNone/>
            </a:pPr>
            <a:r>
              <a:rPr lang="ru-RU" sz="2000" smtClean="0">
                <a:latin typeface="Times New Roman" pitchFamily="18" charset="0"/>
              </a:rPr>
              <a:t>	</a:t>
            </a:r>
            <a:r>
              <a:rPr lang="ru-RU" sz="2600" smtClean="0">
                <a:latin typeface="Times New Roman" pitchFamily="18" charset="0"/>
              </a:rPr>
              <a:t>Исследованию музыки посвящали свои работы многие величайшие математики прошлого : Рене Декарт, Готфрид Лейбниц, Христиан Гольдбах, Жан д'Аламбер, Леонард Эйлер, Даниил Бернулли. Первый труд Рене Декарта - "Compendium Musicae" ("Трактат о музыке"); первая крупная работа Леонарда Эйлера - "Диссертация о звуке". </a:t>
            </a:r>
          </a:p>
        </p:txBody>
      </p:sp>
      <p:pic>
        <p:nvPicPr>
          <p:cNvPr id="30722" name="Picture 5" descr="220px-Albert_Einstein_violin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011863" y="188913"/>
            <a:ext cx="2790825" cy="3744912"/>
          </a:xfrm>
        </p:spPr>
      </p:pic>
      <p:sp>
        <p:nvSpPr>
          <p:cNvPr id="30723" name="Text Box 8"/>
          <p:cNvSpPr txBox="1">
            <a:spLocks noChangeArrowheads="1"/>
          </p:cNvSpPr>
          <p:nvPr/>
        </p:nvSpPr>
        <p:spPr bwMode="auto">
          <a:xfrm>
            <a:off x="6084888" y="4076700"/>
            <a:ext cx="2663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Эйнштейн, любимый инструмент скрипка.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785</Words>
  <Application>Microsoft PowerPoint</Application>
  <PresentationFormat>On-screen Show (4:3)</PresentationFormat>
  <Paragraphs>112</Paragraphs>
  <Slides>23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Times New Roman</vt:lpstr>
      <vt:lpstr>Arial Unicode MS</vt:lpstr>
      <vt:lpstr>SimSun</vt:lpstr>
      <vt:lpstr>Оформление по умолчанию</vt:lpstr>
      <vt:lpstr>Image</vt:lpstr>
      <vt:lpstr>Диаграмма</vt:lpstr>
      <vt:lpstr>Слайд 1</vt:lpstr>
      <vt:lpstr>Автор работы:                                                                                        Вальшин Айдар.                                                      Ученик 9 А класса МБОУ-Старокулаткинская СОШ №1.</vt:lpstr>
      <vt:lpstr>Слайд 3</vt:lpstr>
      <vt:lpstr>Слайд 4</vt:lpstr>
      <vt:lpstr>Слайд 5</vt:lpstr>
      <vt:lpstr>Древняя Греция</vt:lpstr>
      <vt:lpstr>Древняя Греция</vt:lpstr>
      <vt:lpstr>Средневековье</vt:lpstr>
      <vt:lpstr>Слайд 9</vt:lpstr>
      <vt:lpstr>Слайд 10</vt:lpstr>
      <vt:lpstr>Сопоставление целого числа и целой длительности. </vt:lpstr>
      <vt:lpstr>Слайд 12</vt:lpstr>
      <vt:lpstr>Слайд 13</vt:lpstr>
      <vt:lpstr>Слайд 14</vt:lpstr>
      <vt:lpstr>Слайд 15</vt:lpstr>
      <vt:lpstr>Слайд 16</vt:lpstr>
      <vt:lpstr>Слайд 17</vt:lpstr>
      <vt:lpstr>Из общего числа учащихся (370) нашей школы в музыкальной школе занимается 52 учащихся.         Из них в образовательной школе  </vt:lpstr>
      <vt:lpstr> По моему классу на     2010-2011уч.год: всего в классе 19 уч-ся, среди них в музыкальной школе 11 уч-ся</vt:lpstr>
      <vt:lpstr>Какую часть от общего числа отличников и хорошистов из моего класса составляют ребята, занимающиеся в музыкальной школе ?</vt:lpstr>
      <vt:lpstr>Слайд 21</vt:lpstr>
      <vt:lpstr>Источники: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 работы:                                                                                       Вальшин Айдар.                                                      Ученик 6 А класса Старокулаткинской СОШ №1.</dc:title>
  <dc:creator>Администратор</dc:creator>
  <cp:lastModifiedBy>Эльмира</cp:lastModifiedBy>
  <cp:revision>20</cp:revision>
  <dcterms:created xsi:type="dcterms:W3CDTF">2012-02-08T15:09:24Z</dcterms:created>
  <dcterms:modified xsi:type="dcterms:W3CDTF">2015-01-28T16:09:46Z</dcterms:modified>
</cp:coreProperties>
</file>