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sldIdLst>
    <p:sldId id="256" r:id="rId2"/>
    <p:sldId id="257" r:id="rId3"/>
    <p:sldId id="258" r:id="rId4"/>
    <p:sldId id="259" r:id="rId5"/>
    <p:sldId id="260" r:id="rId6"/>
    <p:sldId id="261" r:id="rId7"/>
    <p:sldId id="262" r:id="rId8"/>
    <p:sldId id="263" r:id="rId9"/>
    <p:sldId id="264" r:id="rId10"/>
    <p:sldId id="265"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99FF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34" autoAdjust="0"/>
    <p:restoredTop sz="94662" autoAdjust="0"/>
  </p:normalViewPr>
  <p:slideViewPr>
    <p:cSldViewPr>
      <p:cViewPr varScale="1">
        <p:scale>
          <a:sx n="70" d="100"/>
          <a:sy n="70" d="100"/>
        </p:scale>
        <p:origin x="-1374" y="-90"/>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D2123744-ACB2-40A2-A46D-9114FB113035}" type="datetimeFigureOut">
              <a:rPr lang="ru-RU" smtClean="0"/>
              <a:t>22.01.2015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DB74E407-FFD9-488E-90C5-B1C033B767E6}" type="slidenum">
              <a:rPr lang="ru-RU" smtClean="0"/>
              <a:t>‹#›</a:t>
            </a:fld>
            <a:endParaRPr lang="ru-RU"/>
          </a:p>
        </p:txBody>
      </p:sp>
    </p:spTree>
    <p:extLst>
      <p:ext uri="{BB962C8B-B14F-4D97-AF65-F5344CB8AC3E}">
        <p14:creationId xmlns:p14="http://schemas.microsoft.com/office/powerpoint/2010/main" val="51192077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3E9AE909-FB87-4073-B765-10B6FE7421BF}" type="datetimeFigureOut">
              <a:rPr lang="ru-RU" smtClean="0"/>
              <a:t>22.01.2015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356270057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9AE909-FB87-4073-B765-10B6FE7421BF}" type="datetimeFigureOut">
              <a:rPr lang="ru-RU" smtClean="0"/>
              <a:t>22.01.2015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29630229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9AE909-FB87-4073-B765-10B6FE7421BF}" type="datetimeFigureOut">
              <a:rPr lang="ru-RU" smtClean="0"/>
              <a:t>22.01.2015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315482587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3E9AE909-FB87-4073-B765-10B6FE7421BF}" type="datetimeFigureOut">
              <a:rPr lang="ru-RU" smtClean="0"/>
              <a:t>22.01.2015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353050264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3E9AE909-FB87-4073-B765-10B6FE7421BF}" type="datetimeFigureOut">
              <a:rPr lang="ru-RU" smtClean="0"/>
              <a:t>22.01.2015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395137119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Объект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Объект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3E9AE909-FB87-4073-B765-10B6FE7421BF}" type="datetimeFigureOut">
              <a:rPr lang="ru-RU" smtClean="0"/>
              <a:t>22.01.2015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304422375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Объект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Объект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3E9AE909-FB87-4073-B765-10B6FE7421BF}" type="datetimeFigureOut">
              <a:rPr lang="ru-RU" smtClean="0"/>
              <a:t>22.01.2015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53841149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3E9AE909-FB87-4073-B765-10B6FE7421BF}" type="datetimeFigureOut">
              <a:rPr lang="ru-RU" smtClean="0"/>
              <a:t>22.01.2015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238020697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3E9AE909-FB87-4073-B765-10B6FE7421BF}" type="datetimeFigureOut">
              <a:rPr lang="ru-RU" smtClean="0"/>
              <a:t>22.01.2015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199857475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Объект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9AE909-FB87-4073-B765-10B6FE7421BF}" type="datetimeFigureOut">
              <a:rPr lang="ru-RU" smtClean="0"/>
              <a:t>22.01.2015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76268326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3E9AE909-FB87-4073-B765-10B6FE7421BF}" type="datetimeFigureOut">
              <a:rPr lang="ru-RU" smtClean="0"/>
              <a:t>22.01.2015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4F9C5AFE-EFDA-4ED7-9F9F-64F5378CFB90}" type="slidenum">
              <a:rPr lang="ru-RU" smtClean="0"/>
              <a:t>‹#›</a:t>
            </a:fld>
            <a:endParaRPr lang="ru-RU"/>
          </a:p>
        </p:txBody>
      </p:sp>
    </p:spTree>
    <p:extLst>
      <p:ext uri="{BB962C8B-B14F-4D97-AF65-F5344CB8AC3E}">
        <p14:creationId xmlns:p14="http://schemas.microsoft.com/office/powerpoint/2010/main" val="1723752831"/>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3E9AE909-FB87-4073-B765-10B6FE7421BF}" type="datetimeFigureOut">
              <a:rPr lang="ru-RU" smtClean="0"/>
              <a:t>22.01.2015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4F9C5AFE-EFDA-4ED7-9F9F-64F5378CFB90}" type="slidenum">
              <a:rPr lang="ru-RU" smtClean="0"/>
              <a:t>‹#›</a:t>
            </a:fld>
            <a:endParaRPr lang="ru-RU"/>
          </a:p>
        </p:txBody>
      </p:sp>
    </p:spTree>
    <p:extLst>
      <p:ext uri="{BB962C8B-B14F-4D97-AF65-F5344CB8AC3E}">
        <p14:creationId xmlns:p14="http://schemas.microsoft.com/office/powerpoint/2010/main" val="1487862844"/>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anose="020B0604020202020204"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anose="020B0604020202020204"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anose="020B0604020202020204"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anose="020B0604020202020204"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image" Target="../media/image1.jpg"/><Relationship Id="rId1" Type="http://schemas.openxmlformats.org/officeDocument/2006/relationships/slideLayout" Target="../slideLayouts/slideLayout1.xml"/><Relationship Id="rId4" Type="http://schemas.openxmlformats.org/officeDocument/2006/relationships/image" Target="../media/image3.jpg"/></Relationships>
</file>

<file path=ppt/slides/_rels/slide10.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image" Target="../media/image5.jp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6.jp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7.jp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8.jp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10.jp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1.jpg"/><Relationship Id="rId2" Type="http://schemas.openxmlformats.org/officeDocument/2006/relationships/image" Target="../media/image10.jpg"/><Relationship Id="rId1" Type="http://schemas.openxmlformats.org/officeDocument/2006/relationships/slideLayout" Target="../slideLayouts/slideLayout2.xml"/><Relationship Id="rId5" Type="http://schemas.openxmlformats.org/officeDocument/2006/relationships/image" Target="../media/image13.jpeg"/><Relationship Id="rId4" Type="http://schemas.openxmlformats.org/officeDocument/2006/relationships/image" Target="../media/image12.jp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947532" y="1919355"/>
            <a:ext cx="5935077" cy="1306109"/>
          </a:xfrm>
        </p:spPr>
        <p:txBody>
          <a:bodyPr/>
          <a:lstStyle/>
          <a:p>
            <a:endParaRPr lang="ru-RU" dirty="0"/>
          </a:p>
        </p:txBody>
      </p:sp>
      <p:sp>
        <p:nvSpPr>
          <p:cNvPr id="3" name="Подзаголовок 2"/>
          <p:cNvSpPr>
            <a:spLocks noGrp="1"/>
          </p:cNvSpPr>
          <p:nvPr>
            <p:ph type="subTitle" idx="1"/>
          </p:nvPr>
        </p:nvSpPr>
        <p:spPr>
          <a:xfrm>
            <a:off x="1504457" y="3706638"/>
            <a:ext cx="4887710" cy="1557176"/>
          </a:xfrm>
        </p:spPr>
        <p:txBody>
          <a:bodyPr/>
          <a:lstStyle/>
          <a:p>
            <a:endParaRPr lang="ru-RU"/>
          </a:p>
        </p:txBody>
      </p:sp>
      <p:pic>
        <p:nvPicPr>
          <p:cNvPr id="4" name="Рисунок 3"/>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9144000" cy="6858000"/>
          </a:xfrm>
          <a:prstGeom prst="rect">
            <a:avLst/>
          </a:prstGeom>
          <a:ln w="38100" cap="sq">
            <a:solidFill>
              <a:srgbClr val="000000"/>
            </a:solidFill>
            <a:prstDash val="solid"/>
            <a:miter lim="800000"/>
          </a:ln>
          <a:effectLst>
            <a:outerShdw blurRad="50800" dist="38100" dir="2700000" algn="tl" rotWithShape="0">
              <a:srgbClr val="000000">
                <a:alpha val="43000"/>
              </a:srgbClr>
            </a:outerShdw>
          </a:effectLst>
        </p:spPr>
      </p:pic>
      <p:sp>
        <p:nvSpPr>
          <p:cNvPr id="5" name="TextBox 4"/>
          <p:cNvSpPr txBox="1"/>
          <p:nvPr/>
        </p:nvSpPr>
        <p:spPr>
          <a:xfrm>
            <a:off x="1979094" y="332656"/>
            <a:ext cx="5185811" cy="1107996"/>
          </a:xfrm>
          <a:prstGeom prst="rect">
            <a:avLst/>
          </a:prstGeom>
          <a:noFill/>
        </p:spPr>
        <p:txBody>
          <a:bodyPr wrap="square" rtlCol="0">
            <a:spAutoFit/>
          </a:bodyPr>
          <a:lstStyle/>
          <a:p>
            <a:pPr algn="ctr"/>
            <a:r>
              <a:rPr lang="en-US" sz="6600" b="1" dirty="0" smtClean="0">
                <a:solidFill>
                  <a:schemeClr val="accent6">
                    <a:lumMod val="50000"/>
                  </a:schemeClr>
                </a:solidFill>
                <a:latin typeface="Times New Roman" panose="02020603050405020304" pitchFamily="18" charset="0"/>
                <a:cs typeface="Times New Roman" panose="02020603050405020304" pitchFamily="18" charset="0"/>
              </a:rPr>
              <a:t>Bob Marley</a:t>
            </a:r>
            <a:endParaRPr lang="ru-RU" sz="6600" b="1"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79512" y="2492896"/>
            <a:ext cx="3305735" cy="242762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pic>
        <p:nvPicPr>
          <p:cNvPr id="7" name="Рисунок 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020271" y="2467583"/>
            <a:ext cx="2009215" cy="2427623"/>
          </a:xfrm>
          <a:prstGeom prst="roundRect">
            <a:avLst>
              <a:gd name="adj" fmla="val 4167"/>
            </a:avLst>
          </a:prstGeom>
          <a:solidFill>
            <a:srgbClr val="FFFFFF"/>
          </a:solidFill>
          <a:ln w="76200" cap="sq">
            <a:solidFill>
              <a:srgbClr val="292929"/>
            </a:solidFill>
            <a:miter lim="800000"/>
          </a:ln>
          <a:effectLst>
            <a:reflection blurRad="12700" stA="28000" endPos="28000" dist="5000" dir="5400000" sy="-100000" algn="bl" rotWithShape="0"/>
          </a:effectLst>
          <a:scene3d>
            <a:camera prst="orthographicFront"/>
            <a:lightRig rig="threePt" dir="t">
              <a:rot lat="0" lon="0" rev="2700000"/>
            </a:lightRig>
          </a:scene3d>
          <a:sp3d>
            <a:bevelT h="38100"/>
            <a:contourClr>
              <a:srgbClr val="C0C0C0"/>
            </a:contourClr>
          </a:sp3d>
        </p:spPr>
      </p:pic>
      <p:sp>
        <p:nvSpPr>
          <p:cNvPr id="8" name="TextBox 7"/>
          <p:cNvSpPr txBox="1"/>
          <p:nvPr/>
        </p:nvSpPr>
        <p:spPr>
          <a:xfrm>
            <a:off x="-84660" y="5646363"/>
            <a:ext cx="3216500" cy="369332"/>
          </a:xfrm>
          <a:prstGeom prst="rect">
            <a:avLst/>
          </a:prstGeom>
          <a:noFill/>
        </p:spPr>
        <p:txBody>
          <a:bodyPr wrap="square" rtlCol="0">
            <a:spAutoFit/>
          </a:bodyPr>
          <a:lstStyle/>
          <a:p>
            <a:endParaRPr lang="en-US" i="1" dirty="0" smtClean="0">
              <a:solidFill>
                <a:schemeClr val="accent6">
                  <a:lumMod val="50000"/>
                </a:schemeClr>
              </a:solidFill>
            </a:endParaRPr>
          </a:p>
        </p:txBody>
      </p:sp>
    </p:spTree>
    <p:extLst>
      <p:ext uri="{BB962C8B-B14F-4D97-AF65-F5344CB8AC3E}">
        <p14:creationId xmlns:p14="http://schemas.microsoft.com/office/powerpoint/2010/main" val="2156977169"/>
      </p:ext>
    </p:extLst>
  </p:cSld>
  <p:clrMapOvr>
    <a:masterClrMapping/>
  </p:clrMapOvr>
  <p:transition spd="slow">
    <p:wipe/>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
        <p:nvSpPr>
          <p:cNvPr id="5" name="TextBox 4"/>
          <p:cNvSpPr txBox="1"/>
          <p:nvPr/>
        </p:nvSpPr>
        <p:spPr>
          <a:xfrm>
            <a:off x="3059832" y="408856"/>
            <a:ext cx="2712602" cy="1015663"/>
          </a:xfrm>
          <a:prstGeom prst="rect">
            <a:avLst/>
          </a:prstGeom>
          <a:noFill/>
        </p:spPr>
        <p:txBody>
          <a:bodyPr wrap="none" rtlCol="0">
            <a:spAutoFit/>
          </a:bodyPr>
          <a:lstStyle/>
          <a:p>
            <a:r>
              <a:rPr lang="en-US" sz="6000" dirty="0" smtClean="0">
                <a:solidFill>
                  <a:schemeClr val="accent6">
                    <a:lumMod val="50000"/>
                  </a:schemeClr>
                </a:solidFill>
                <a:latin typeface="Times New Roman" panose="02020603050405020304" pitchFamily="18" charset="0"/>
                <a:cs typeface="Times New Roman" panose="02020603050405020304" pitchFamily="18" charset="0"/>
              </a:rPr>
              <a:t>The end</a:t>
            </a:r>
            <a:endParaRPr lang="ru-RU" sz="60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043608" y="2132855"/>
            <a:ext cx="6413743" cy="3108543"/>
          </a:xfrm>
          <a:prstGeom prst="rect">
            <a:avLst/>
          </a:prstGeom>
          <a:noFill/>
        </p:spPr>
        <p:txBody>
          <a:bodyPr wrap="none" rtlCol="0">
            <a:spAutoFit/>
          </a:bodyPr>
          <a:lstStyle/>
          <a:p>
            <a:r>
              <a:rPr lang="en-US" sz="2800" dirty="0" smtClean="0">
                <a:solidFill>
                  <a:schemeClr val="accent6">
                    <a:lumMod val="50000"/>
                  </a:schemeClr>
                </a:solidFill>
              </a:rPr>
              <a:t>Presentation prepared by </a:t>
            </a:r>
            <a:r>
              <a:rPr lang="en-US" sz="2800" dirty="0" err="1" smtClean="0">
                <a:solidFill>
                  <a:schemeClr val="accent6">
                    <a:lumMod val="50000"/>
                  </a:schemeClr>
                </a:solidFill>
              </a:rPr>
              <a:t>Arseny</a:t>
            </a:r>
            <a:r>
              <a:rPr lang="en-US" sz="2800" dirty="0" smtClean="0">
                <a:solidFill>
                  <a:schemeClr val="accent6">
                    <a:lumMod val="50000"/>
                  </a:schemeClr>
                </a:solidFill>
              </a:rPr>
              <a:t> Karpenko</a:t>
            </a:r>
          </a:p>
          <a:p>
            <a:r>
              <a:rPr lang="en-US" sz="2800" dirty="0" smtClean="0">
                <a:solidFill>
                  <a:schemeClr val="accent6">
                    <a:lumMod val="50000"/>
                  </a:schemeClr>
                </a:solidFill>
              </a:rPr>
              <a:t>School №22, 9-b</a:t>
            </a:r>
          </a:p>
          <a:p>
            <a:endParaRPr lang="en-US" sz="2800" dirty="0">
              <a:solidFill>
                <a:schemeClr val="accent6">
                  <a:lumMod val="50000"/>
                </a:schemeClr>
              </a:solidFill>
            </a:endParaRPr>
          </a:p>
          <a:p>
            <a:r>
              <a:rPr lang="en-US" sz="2800" dirty="0" smtClean="0">
                <a:solidFill>
                  <a:schemeClr val="accent6">
                    <a:lumMod val="50000"/>
                  </a:schemeClr>
                </a:solidFill>
              </a:rPr>
              <a:t>Material:</a:t>
            </a:r>
          </a:p>
          <a:p>
            <a:r>
              <a:rPr lang="en-US" sz="2800" dirty="0" smtClean="0">
                <a:solidFill>
                  <a:schemeClr val="accent6">
                    <a:lumMod val="50000"/>
                  </a:schemeClr>
                </a:solidFill>
              </a:rPr>
              <a:t>  1. Wikipedia.org</a:t>
            </a:r>
          </a:p>
          <a:p>
            <a:r>
              <a:rPr lang="en-US" sz="2800" dirty="0">
                <a:solidFill>
                  <a:schemeClr val="accent6">
                    <a:lumMod val="50000"/>
                  </a:schemeClr>
                </a:solidFill>
              </a:rPr>
              <a:t> </a:t>
            </a:r>
            <a:r>
              <a:rPr lang="en-US" sz="2800" dirty="0" smtClean="0">
                <a:solidFill>
                  <a:schemeClr val="accent6">
                    <a:lumMod val="50000"/>
                  </a:schemeClr>
                </a:solidFill>
              </a:rPr>
              <a:t> 2. Google.com</a:t>
            </a:r>
          </a:p>
          <a:p>
            <a:r>
              <a:rPr lang="en-US" sz="2800" dirty="0">
                <a:solidFill>
                  <a:schemeClr val="accent6">
                    <a:lumMod val="50000"/>
                  </a:schemeClr>
                </a:solidFill>
              </a:rPr>
              <a:t> </a:t>
            </a:r>
            <a:r>
              <a:rPr lang="en-US" sz="2800" dirty="0" smtClean="0">
                <a:solidFill>
                  <a:schemeClr val="accent6">
                    <a:lumMod val="50000"/>
                  </a:schemeClr>
                </a:solidFill>
              </a:rPr>
              <a:t> 3. </a:t>
            </a:r>
            <a:r>
              <a:rPr lang="en-US" sz="2800" dirty="0">
                <a:solidFill>
                  <a:schemeClr val="accent6">
                    <a:lumMod val="50000"/>
                  </a:schemeClr>
                </a:solidFill>
              </a:rPr>
              <a:t>R</a:t>
            </a:r>
            <a:r>
              <a:rPr lang="en-US" sz="2800" dirty="0" smtClean="0">
                <a:solidFill>
                  <a:schemeClr val="accent6">
                    <a:lumMod val="50000"/>
                  </a:schemeClr>
                </a:solidFill>
              </a:rPr>
              <a:t>eggystr.ru</a:t>
            </a:r>
            <a:endParaRPr lang="ru-RU" sz="2800" dirty="0">
              <a:solidFill>
                <a:schemeClr val="accent6">
                  <a:lumMod val="50000"/>
                </a:schemeClr>
              </a:solidFill>
            </a:endParaRPr>
          </a:p>
        </p:txBody>
      </p:sp>
    </p:spTree>
    <p:extLst>
      <p:ext uri="{BB962C8B-B14F-4D97-AF65-F5344CB8AC3E}">
        <p14:creationId xmlns:p14="http://schemas.microsoft.com/office/powerpoint/2010/main" val="4155065437"/>
      </p:ext>
    </p:extLst>
  </p:cSld>
  <p:clrMapOvr>
    <a:masterClrMapping/>
  </p:clrMapOvr>
  <p:transition spd="slow">
    <p:wipe/>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p:spPr>
      </p:pic>
      <p:sp>
        <p:nvSpPr>
          <p:cNvPr id="5" name="TextBox 4"/>
          <p:cNvSpPr txBox="1"/>
          <p:nvPr/>
        </p:nvSpPr>
        <p:spPr>
          <a:xfrm>
            <a:off x="1556631" y="620688"/>
            <a:ext cx="6192688" cy="923330"/>
          </a:xfrm>
          <a:prstGeom prst="rect">
            <a:avLst/>
          </a:prstGeom>
          <a:noFill/>
        </p:spPr>
        <p:txBody>
          <a:bodyPr wrap="square" rtlCol="0">
            <a:spAutoFit/>
          </a:bodyPr>
          <a:lstStyle/>
          <a:p>
            <a:pPr algn="ctr"/>
            <a:r>
              <a:rPr lang="en-US" sz="5400" b="1" dirty="0" smtClean="0">
                <a:solidFill>
                  <a:schemeClr val="accent6">
                    <a:lumMod val="50000"/>
                  </a:schemeClr>
                </a:solidFill>
                <a:latin typeface="Times New Roman" panose="02020603050405020304" pitchFamily="18" charset="0"/>
                <a:cs typeface="Times New Roman" panose="02020603050405020304" pitchFamily="18" charset="0"/>
              </a:rPr>
              <a:t>Life of Bob Marley</a:t>
            </a:r>
            <a:endParaRPr lang="ru-RU" sz="5400" b="1"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6372200" y="2011583"/>
            <a:ext cx="2592288" cy="3857325"/>
          </a:xfrm>
          <a:prstGeom prst="rect">
            <a:avLst/>
          </a:prstGeom>
          <a:ln>
            <a:noFill/>
          </a:ln>
          <a:effectLst>
            <a:softEdge rad="112500"/>
          </a:effectLst>
        </p:spPr>
      </p:pic>
      <p:sp>
        <p:nvSpPr>
          <p:cNvPr id="8" name="TextBox 7"/>
          <p:cNvSpPr txBox="1"/>
          <p:nvPr/>
        </p:nvSpPr>
        <p:spPr>
          <a:xfrm>
            <a:off x="251521" y="2201307"/>
            <a:ext cx="3312367" cy="3477875"/>
          </a:xfrm>
          <a:prstGeom prst="rect">
            <a:avLst/>
          </a:prstGeom>
          <a:noFill/>
        </p:spPr>
        <p:txBody>
          <a:bodyPr wrap="square" rtlCol="0">
            <a:spAutoFit/>
          </a:bodyPr>
          <a:lstStyle/>
          <a:p>
            <a:r>
              <a:rPr lang="en-US" sz="2000" dirty="0" smtClean="0">
                <a:solidFill>
                  <a:schemeClr val="accent6">
                    <a:lumMod val="50000"/>
                  </a:schemeClr>
                </a:solidFill>
              </a:rPr>
              <a:t>Bob Marley (Robert </a:t>
            </a:r>
            <a:r>
              <a:rPr lang="en-US" sz="2000" dirty="0" err="1" smtClean="0">
                <a:solidFill>
                  <a:schemeClr val="accent6">
                    <a:lumMod val="50000"/>
                  </a:schemeClr>
                </a:solidFill>
              </a:rPr>
              <a:t>Nesta</a:t>
            </a:r>
            <a:r>
              <a:rPr lang="en-US" sz="2000" dirty="0" smtClean="0">
                <a:solidFill>
                  <a:schemeClr val="accent6">
                    <a:lumMod val="50000"/>
                  </a:schemeClr>
                </a:solidFill>
              </a:rPr>
              <a:t> Marley) was born on February 6, 1945 in Nine Mile, died - May 11, 1981, Miami - Jamaican musician, guitarist, singer and composer. Bob Marley is still the best-known performer of reggae. Thanks to his international success reggae gained wide popularity outside of Jamaica.</a:t>
            </a:r>
            <a:endParaRPr lang="ru-RU" sz="2000" dirty="0">
              <a:solidFill>
                <a:schemeClr val="accent6">
                  <a:lumMod val="50000"/>
                </a:schemeClr>
              </a:solidFill>
            </a:endParaRPr>
          </a:p>
        </p:txBody>
      </p:sp>
    </p:spTree>
    <p:extLst>
      <p:ext uri="{BB962C8B-B14F-4D97-AF65-F5344CB8AC3E}">
        <p14:creationId xmlns:p14="http://schemas.microsoft.com/office/powerpoint/2010/main" val="891106042"/>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0" y="0"/>
            <a:ext cx="9144000" cy="6858000"/>
          </a:xfrm>
        </p:spPr>
      </p:pic>
      <p:sp>
        <p:nvSpPr>
          <p:cNvPr id="5" name="TextBox 4"/>
          <p:cNvSpPr txBox="1"/>
          <p:nvPr/>
        </p:nvSpPr>
        <p:spPr>
          <a:xfrm>
            <a:off x="2582160" y="620688"/>
            <a:ext cx="3884718" cy="923330"/>
          </a:xfrm>
          <a:prstGeom prst="rect">
            <a:avLst/>
          </a:prstGeom>
          <a:noFill/>
        </p:spPr>
        <p:txBody>
          <a:bodyPr wrap="none" rtlCol="0">
            <a:spAutoFit/>
          </a:bodyPr>
          <a:lstStyle/>
          <a:p>
            <a:r>
              <a:rPr lang="en-US" sz="5400" b="1" dirty="0" smtClean="0">
                <a:solidFill>
                  <a:schemeClr val="accent6">
                    <a:lumMod val="50000"/>
                  </a:schemeClr>
                </a:solidFill>
                <a:latin typeface="Times New Roman" panose="02020603050405020304" pitchFamily="18" charset="0"/>
                <a:cs typeface="Times New Roman" panose="02020603050405020304" pitchFamily="18" charset="0"/>
              </a:rPr>
              <a:t>Early career</a:t>
            </a:r>
            <a:endParaRPr lang="ru-RU" sz="5400" b="1" dirty="0">
              <a:solidFill>
                <a:schemeClr val="accent6">
                  <a:lumMod val="50000"/>
                </a:schemeClr>
              </a:solidFill>
              <a:latin typeface="Times New Roman" panose="02020603050405020304" pitchFamily="18" charset="0"/>
              <a:cs typeface="Times New Roman" panose="02020603050405020304" pitchFamily="18" charset="0"/>
            </a:endParaRPr>
          </a:p>
        </p:txBody>
      </p:sp>
      <p:pic>
        <p:nvPicPr>
          <p:cNvPr id="6" name="Рисунок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580110" y="1772816"/>
            <a:ext cx="3462275" cy="2867918"/>
          </a:xfrm>
          <a:prstGeom prst="rect">
            <a:avLst/>
          </a:prstGeom>
          <a:ln>
            <a:noFill/>
          </a:ln>
          <a:effectLst>
            <a:softEdge rad="112500"/>
          </a:effectLst>
        </p:spPr>
      </p:pic>
      <p:sp>
        <p:nvSpPr>
          <p:cNvPr id="7" name="TextBox 6"/>
          <p:cNvSpPr txBox="1"/>
          <p:nvPr/>
        </p:nvSpPr>
        <p:spPr>
          <a:xfrm>
            <a:off x="346930" y="2276872"/>
            <a:ext cx="3384376" cy="3170099"/>
          </a:xfrm>
          <a:prstGeom prst="rect">
            <a:avLst/>
          </a:prstGeom>
          <a:noFill/>
        </p:spPr>
        <p:txBody>
          <a:bodyPr wrap="square" rtlCol="0">
            <a:spAutoFit/>
          </a:bodyPr>
          <a:lstStyle/>
          <a:p>
            <a:r>
              <a:rPr lang="en-US" sz="2000" dirty="0" smtClean="0">
                <a:solidFill>
                  <a:schemeClr val="accent6">
                    <a:lumMod val="50000"/>
                  </a:schemeClr>
                </a:solidFill>
                <a:latin typeface="+mj-lt"/>
                <a:cs typeface="Times New Roman" panose="02020603050405020304" pitchFamily="18" charset="0"/>
              </a:rPr>
              <a:t>At age 18, Bob Marley made his debut with the single «Judge Not», who wrote with Joe Higgs. In 1963, Bob Marley organized a vocal group The Wailers, which, in addition it includes Peter Tosh, Bunny Livingstone, Junior Braithwaite, Cherry Green and Beverly Kelso.</a:t>
            </a:r>
            <a:endParaRPr lang="ru-RU" sz="2000" dirty="0">
              <a:solidFill>
                <a:schemeClr val="accent6">
                  <a:lumMod val="50000"/>
                </a:schemeClr>
              </a:solidFill>
              <a:latin typeface="+mj-lt"/>
              <a:cs typeface="Times New Roman" panose="02020603050405020304" pitchFamily="18" charset="0"/>
            </a:endParaRPr>
          </a:p>
        </p:txBody>
      </p:sp>
    </p:spTree>
    <p:extLst>
      <p:ext uri="{BB962C8B-B14F-4D97-AF65-F5344CB8AC3E}">
        <p14:creationId xmlns:p14="http://schemas.microsoft.com/office/powerpoint/2010/main" val="2197777536"/>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fade">
                                      <p:cBhvr>
                                        <p:cTn id="7" dur="5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5" name="Объект 4"/>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3251" y="0"/>
            <a:ext cx="9144000" cy="6858000"/>
          </a:xfrm>
        </p:spPr>
      </p:pic>
      <p:sp>
        <p:nvSpPr>
          <p:cNvPr id="6" name="TextBox 5"/>
          <p:cNvSpPr txBox="1"/>
          <p:nvPr/>
        </p:nvSpPr>
        <p:spPr>
          <a:xfrm>
            <a:off x="395536" y="548680"/>
            <a:ext cx="8424936" cy="923330"/>
          </a:xfrm>
          <a:prstGeom prst="rect">
            <a:avLst/>
          </a:prstGeom>
          <a:noFill/>
        </p:spPr>
        <p:txBody>
          <a:bodyPr wrap="square" rtlCol="0">
            <a:spAutoFit/>
          </a:bodyPr>
          <a:lstStyle/>
          <a:p>
            <a:pPr algn="ctr"/>
            <a:r>
              <a:rPr lang="en-US" sz="5400" b="1" dirty="0">
                <a:solidFill>
                  <a:schemeClr val="accent6">
                    <a:lumMod val="50000"/>
                  </a:schemeClr>
                </a:solidFill>
                <a:latin typeface="Times New Roman" panose="02020603050405020304" pitchFamily="18" charset="0"/>
                <a:cs typeface="Times New Roman" panose="02020603050405020304" pitchFamily="18" charset="0"/>
              </a:rPr>
              <a:t>Bob Marley &amp; The </a:t>
            </a:r>
            <a:r>
              <a:rPr lang="en-US" sz="5400" b="1" dirty="0" smtClean="0">
                <a:solidFill>
                  <a:schemeClr val="accent6">
                    <a:lumMod val="50000"/>
                  </a:schemeClr>
                </a:solidFill>
                <a:latin typeface="Times New Roman" panose="02020603050405020304" pitchFamily="18" charset="0"/>
                <a:cs typeface="Times New Roman" panose="02020603050405020304" pitchFamily="18" charset="0"/>
              </a:rPr>
              <a:t>Wailers</a:t>
            </a:r>
          </a:p>
        </p:txBody>
      </p:sp>
      <p:pic>
        <p:nvPicPr>
          <p:cNvPr id="7" name="Рисунок 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306370" y="1988840"/>
            <a:ext cx="3747821" cy="3212976"/>
          </a:xfrm>
          <a:prstGeom prst="rect">
            <a:avLst/>
          </a:prstGeom>
          <a:ln>
            <a:noFill/>
          </a:ln>
          <a:effectLst>
            <a:softEdge rad="112500"/>
          </a:effectLst>
        </p:spPr>
      </p:pic>
      <p:sp>
        <p:nvSpPr>
          <p:cNvPr id="9" name="TextBox 8"/>
          <p:cNvSpPr txBox="1"/>
          <p:nvPr/>
        </p:nvSpPr>
        <p:spPr>
          <a:xfrm>
            <a:off x="5751972" y="5197493"/>
            <a:ext cx="2856616" cy="646331"/>
          </a:xfrm>
          <a:prstGeom prst="rect">
            <a:avLst/>
          </a:prstGeom>
          <a:noFill/>
        </p:spPr>
        <p:txBody>
          <a:bodyPr wrap="none" rtlCol="0">
            <a:spAutoFit/>
          </a:bodyPr>
          <a:lstStyle/>
          <a:p>
            <a:r>
              <a:rPr lang="en-US" b="1" dirty="0" smtClean="0">
                <a:solidFill>
                  <a:schemeClr val="accent6">
                    <a:lumMod val="50000"/>
                  </a:schemeClr>
                </a:solidFill>
                <a:latin typeface="Times New Roman" panose="02020603050405020304" pitchFamily="18" charset="0"/>
                <a:cs typeface="Times New Roman" panose="02020603050405020304" pitchFamily="18" charset="0"/>
              </a:rPr>
              <a:t>Bob Marley &amp; The Wailers</a:t>
            </a:r>
          </a:p>
          <a:p>
            <a:endParaRPr lang="ru-RU" dirty="0"/>
          </a:p>
        </p:txBody>
      </p:sp>
      <p:sp>
        <p:nvSpPr>
          <p:cNvPr id="10" name="TextBox 9"/>
          <p:cNvSpPr txBox="1"/>
          <p:nvPr/>
        </p:nvSpPr>
        <p:spPr>
          <a:xfrm>
            <a:off x="179513" y="1844824"/>
            <a:ext cx="3960440" cy="4401205"/>
          </a:xfrm>
          <a:prstGeom prst="rect">
            <a:avLst/>
          </a:prstGeom>
          <a:noFill/>
        </p:spPr>
        <p:txBody>
          <a:bodyPr wrap="square" rtlCol="0">
            <a:spAutoFit/>
          </a:bodyPr>
          <a:lstStyle/>
          <a:p>
            <a:r>
              <a:rPr lang="en-US" sz="2000" dirty="0" smtClean="0">
                <a:solidFill>
                  <a:schemeClr val="accent6">
                    <a:lumMod val="50000"/>
                  </a:schemeClr>
                </a:solidFill>
              </a:rPr>
              <a:t>Bob Marley included in the composition of The Wailers female vocal trio, changed its name to Bob Marley And The Wailers and went on a tour of Africa, Europe and the Americas. By the mid-1970s, Bob Marley and his band became the leaders of reggae, and in the UK almost all the new songs included in Marley "Top 40» («No woman, no cry», 1975; «Exodus», 1977; «Waiting In Vain "1977;« Satisfy My Soul », 1978) and Top 10 (« Jamming », 1977;« Is This Love », 1978).</a:t>
            </a:r>
            <a:endParaRPr lang="ru-RU" sz="2000" dirty="0">
              <a:solidFill>
                <a:schemeClr val="accent6">
                  <a:lumMod val="50000"/>
                </a:schemeClr>
              </a:solidFill>
            </a:endParaRPr>
          </a:p>
        </p:txBody>
      </p:sp>
    </p:spTree>
    <p:extLst>
      <p:ext uri="{BB962C8B-B14F-4D97-AF65-F5344CB8AC3E}">
        <p14:creationId xmlns:p14="http://schemas.microsoft.com/office/powerpoint/2010/main" val="130356523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cstate="print">
            <a:extLst>
              <a:ext uri="{28A0092B-C50C-407E-A947-70E740481C1C}">
                <a14:useLocalDpi xmlns:a14="http://schemas.microsoft.com/office/drawing/2010/main" val="0"/>
              </a:ext>
            </a:extLst>
          </a:blip>
          <a:stretch>
            <a:fillRect/>
          </a:stretch>
        </p:blipFill>
        <p:spPr>
          <a:xfrm>
            <a:off x="-108520" y="0"/>
            <a:ext cx="9259147" cy="6892995"/>
          </a:xfrm>
        </p:spPr>
      </p:pic>
      <p:sp>
        <p:nvSpPr>
          <p:cNvPr id="5" name="TextBox 4"/>
          <p:cNvSpPr txBox="1"/>
          <p:nvPr/>
        </p:nvSpPr>
        <p:spPr>
          <a:xfrm>
            <a:off x="899592" y="620688"/>
            <a:ext cx="7712689" cy="923330"/>
          </a:xfrm>
          <a:prstGeom prst="rect">
            <a:avLst/>
          </a:prstGeom>
          <a:noFill/>
        </p:spPr>
        <p:txBody>
          <a:bodyPr wrap="none" rtlCol="0">
            <a:spAutoFit/>
          </a:bodyPr>
          <a:lstStyle/>
          <a:p>
            <a:r>
              <a:rPr lang="en-US" sz="5400" b="1" dirty="0" smtClean="0">
                <a:solidFill>
                  <a:schemeClr val="accent6">
                    <a:lumMod val="50000"/>
                  </a:schemeClr>
                </a:solidFill>
                <a:latin typeface="Times New Roman" panose="02020603050405020304" pitchFamily="18" charset="0"/>
                <a:cs typeface="Times New Roman" panose="02020603050405020304" pitchFamily="18" charset="0"/>
              </a:rPr>
              <a:t>The most interesting fact.</a:t>
            </a:r>
            <a:endParaRPr lang="ru-RU" sz="5400" b="1"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179512" y="2492896"/>
            <a:ext cx="8656088" cy="523220"/>
          </a:xfrm>
          <a:prstGeom prst="rect">
            <a:avLst/>
          </a:prstGeom>
          <a:noFill/>
        </p:spPr>
        <p:txBody>
          <a:bodyPr wrap="none" rtlCol="0">
            <a:spAutoFit/>
          </a:bodyPr>
          <a:lstStyle/>
          <a:p>
            <a:r>
              <a:rPr lang="en-US" sz="2800" dirty="0" smtClean="0">
                <a:solidFill>
                  <a:schemeClr val="accent6">
                    <a:lumMod val="50000"/>
                  </a:schemeClr>
                </a:solidFill>
              </a:rPr>
              <a:t>Very often Bob Marley credited with someone else's song:</a:t>
            </a:r>
            <a:endParaRPr lang="ru-RU" sz="2800" dirty="0">
              <a:solidFill>
                <a:schemeClr val="accent6">
                  <a:lumMod val="50000"/>
                </a:schemeClr>
              </a:solidFill>
            </a:endParaRPr>
          </a:p>
        </p:txBody>
      </p:sp>
      <p:sp>
        <p:nvSpPr>
          <p:cNvPr id="7" name="TextBox 6"/>
          <p:cNvSpPr txBox="1"/>
          <p:nvPr/>
        </p:nvSpPr>
        <p:spPr>
          <a:xfrm>
            <a:off x="1475828" y="3140968"/>
            <a:ext cx="6063455" cy="830997"/>
          </a:xfrm>
          <a:prstGeom prst="rect">
            <a:avLst/>
          </a:prstGeom>
          <a:noFill/>
        </p:spPr>
        <p:txBody>
          <a:bodyPr wrap="none" rtlCol="0">
            <a:spAutoFit/>
          </a:bodyPr>
          <a:lstStyle/>
          <a:p>
            <a:r>
              <a:rPr lang="en-US" sz="4800" b="1" dirty="0" smtClean="0">
                <a:solidFill>
                  <a:schemeClr val="accent6">
                    <a:lumMod val="50000"/>
                  </a:schemeClr>
                </a:solidFill>
              </a:rPr>
              <a:t>Don`t Worry, Be Happy</a:t>
            </a:r>
            <a:endParaRPr lang="ru-RU" sz="4800" b="1" dirty="0">
              <a:solidFill>
                <a:schemeClr val="accent6">
                  <a:lumMod val="50000"/>
                </a:schemeClr>
              </a:solidFill>
            </a:endParaRPr>
          </a:p>
        </p:txBody>
      </p:sp>
      <p:sp>
        <p:nvSpPr>
          <p:cNvPr id="8" name="TextBox 7"/>
          <p:cNvSpPr txBox="1"/>
          <p:nvPr/>
        </p:nvSpPr>
        <p:spPr>
          <a:xfrm>
            <a:off x="312882" y="5013175"/>
            <a:ext cx="8389348" cy="461665"/>
          </a:xfrm>
          <a:prstGeom prst="rect">
            <a:avLst/>
          </a:prstGeom>
          <a:noFill/>
        </p:spPr>
        <p:txBody>
          <a:bodyPr wrap="none" rtlCol="0">
            <a:spAutoFit/>
          </a:bodyPr>
          <a:lstStyle/>
          <a:p>
            <a:pPr algn="ctr"/>
            <a:r>
              <a:rPr lang="en-US" sz="2400" b="1" dirty="0" smtClean="0">
                <a:solidFill>
                  <a:schemeClr val="accent6">
                    <a:lumMod val="50000"/>
                  </a:schemeClr>
                </a:solidFill>
              </a:rPr>
              <a:t>But this song was written by American musician Bobby McFerrin</a:t>
            </a:r>
            <a:endParaRPr lang="ru-RU" sz="2400" b="1" dirty="0">
              <a:solidFill>
                <a:schemeClr val="accent6">
                  <a:lumMod val="50000"/>
                </a:schemeClr>
              </a:solidFill>
            </a:endParaRPr>
          </a:p>
        </p:txBody>
      </p:sp>
    </p:spTree>
    <p:extLst>
      <p:ext uri="{BB962C8B-B14F-4D97-AF65-F5344CB8AC3E}">
        <p14:creationId xmlns:p14="http://schemas.microsoft.com/office/powerpoint/2010/main" val="1557763805"/>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520" y="0"/>
            <a:ext cx="9252520" cy="6858000"/>
          </a:xfrm>
        </p:spPr>
      </p:pic>
      <p:sp>
        <p:nvSpPr>
          <p:cNvPr id="5" name="TextBox 4"/>
          <p:cNvSpPr txBox="1"/>
          <p:nvPr/>
        </p:nvSpPr>
        <p:spPr>
          <a:xfrm>
            <a:off x="2165102" y="476672"/>
            <a:ext cx="4339651" cy="923330"/>
          </a:xfrm>
          <a:prstGeom prst="rect">
            <a:avLst/>
          </a:prstGeom>
          <a:noFill/>
        </p:spPr>
        <p:txBody>
          <a:bodyPr wrap="none" rtlCol="0">
            <a:spAutoFit/>
          </a:bodyPr>
          <a:lstStyle/>
          <a:p>
            <a:pPr algn="ctr"/>
            <a:r>
              <a:rPr lang="en-US" sz="5400" dirty="0" smtClean="0">
                <a:solidFill>
                  <a:schemeClr val="accent6">
                    <a:lumMod val="50000"/>
                  </a:schemeClr>
                </a:solidFill>
                <a:latin typeface="Times New Roman" panose="02020603050405020304" pitchFamily="18" charset="0"/>
                <a:cs typeface="Times New Roman" panose="02020603050405020304" pitchFamily="18" charset="0"/>
              </a:rPr>
              <a:t>What is</a:t>
            </a:r>
            <a:r>
              <a:rPr lang="ru-RU" sz="5400" dirty="0" smtClean="0">
                <a:solidFill>
                  <a:schemeClr val="accent6">
                    <a:lumMod val="50000"/>
                  </a:schemeClr>
                </a:solidFill>
                <a:latin typeface="Times New Roman" panose="02020603050405020304" pitchFamily="18" charset="0"/>
                <a:cs typeface="Times New Roman" panose="02020603050405020304" pitchFamily="18" charset="0"/>
              </a:rPr>
              <a:t> </a:t>
            </a:r>
            <a:r>
              <a:rPr lang="en-US" sz="5400" dirty="0" smtClean="0">
                <a:solidFill>
                  <a:schemeClr val="accent6">
                    <a:lumMod val="50000"/>
                  </a:schemeClr>
                </a:solidFill>
                <a:latin typeface="Times New Roman" panose="02020603050405020304" pitchFamily="18" charset="0"/>
                <a:cs typeface="Times New Roman" panose="02020603050405020304" pitchFamily="18" charset="0"/>
              </a:rPr>
              <a:t>reggae</a:t>
            </a:r>
            <a:endParaRPr lang="ru-RU" sz="54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343321" y="1702292"/>
            <a:ext cx="7983212" cy="461665"/>
          </a:xfrm>
          <a:prstGeom prst="rect">
            <a:avLst/>
          </a:prstGeom>
          <a:noFill/>
        </p:spPr>
        <p:txBody>
          <a:bodyPr wrap="none" rtlCol="0">
            <a:spAutoFit/>
          </a:bodyPr>
          <a:lstStyle/>
          <a:p>
            <a:pPr algn="ctr"/>
            <a:r>
              <a:rPr lang="en-US" sz="2400" b="1" dirty="0" smtClean="0">
                <a:solidFill>
                  <a:schemeClr val="accent6">
                    <a:lumMod val="50000"/>
                  </a:schemeClr>
                </a:solidFill>
              </a:rPr>
              <a:t>Bob Marley was the founder of the style of music like reggae.</a:t>
            </a:r>
            <a:endParaRPr lang="ru-RU" sz="2400" b="1" dirty="0">
              <a:solidFill>
                <a:schemeClr val="accent6">
                  <a:lumMod val="50000"/>
                </a:schemeClr>
              </a:solidFill>
            </a:endParaRPr>
          </a:p>
        </p:txBody>
      </p:sp>
      <p:sp>
        <p:nvSpPr>
          <p:cNvPr id="7" name="TextBox 6"/>
          <p:cNvSpPr txBox="1"/>
          <p:nvPr/>
        </p:nvSpPr>
        <p:spPr>
          <a:xfrm>
            <a:off x="467544" y="2708920"/>
            <a:ext cx="3414012" cy="2677656"/>
          </a:xfrm>
          <a:prstGeom prst="rect">
            <a:avLst/>
          </a:prstGeom>
          <a:noFill/>
        </p:spPr>
        <p:txBody>
          <a:bodyPr wrap="square" rtlCol="0">
            <a:spAutoFit/>
          </a:bodyPr>
          <a:lstStyle/>
          <a:p>
            <a:r>
              <a:rPr lang="en-US" sz="2400" dirty="0" smtClean="0">
                <a:solidFill>
                  <a:schemeClr val="accent6">
                    <a:lumMod val="50000"/>
                  </a:schemeClr>
                </a:solidFill>
              </a:rPr>
              <a:t>Reggie can be both a dance and relaxation that follows the traditions of African culture. The main features of reggae - quiet, can be fast, but not aggressive pace.</a:t>
            </a:r>
            <a:endParaRPr lang="ru-RU" sz="2400" dirty="0">
              <a:solidFill>
                <a:schemeClr val="accent6">
                  <a:lumMod val="50000"/>
                </a:schemeClr>
              </a:solidFill>
            </a:endParaRPr>
          </a:p>
        </p:txBody>
      </p:sp>
      <p:pic>
        <p:nvPicPr>
          <p:cNvPr id="8" name="Рисунок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415971" y="2707258"/>
            <a:ext cx="3206130" cy="2564904"/>
          </a:xfrm>
          <a:prstGeom prst="rect">
            <a:avLst/>
          </a:prstGeom>
          <a:ln>
            <a:noFill/>
          </a:ln>
          <a:effectLst>
            <a:softEdge rad="112500"/>
          </a:effectLst>
        </p:spPr>
      </p:pic>
    </p:spTree>
    <p:extLst>
      <p:ext uri="{BB962C8B-B14F-4D97-AF65-F5344CB8AC3E}">
        <p14:creationId xmlns:p14="http://schemas.microsoft.com/office/powerpoint/2010/main" val="416915451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108520" y="0"/>
            <a:ext cx="9252520" cy="6858000"/>
          </a:xfrm>
        </p:spPr>
      </p:pic>
      <p:sp>
        <p:nvSpPr>
          <p:cNvPr id="6" name="TextBox 5"/>
          <p:cNvSpPr txBox="1"/>
          <p:nvPr/>
        </p:nvSpPr>
        <p:spPr>
          <a:xfrm>
            <a:off x="1835696" y="330764"/>
            <a:ext cx="5032147" cy="923330"/>
          </a:xfrm>
          <a:prstGeom prst="rect">
            <a:avLst/>
          </a:prstGeom>
          <a:noFill/>
        </p:spPr>
        <p:txBody>
          <a:bodyPr wrap="none" rtlCol="0">
            <a:spAutoFit/>
          </a:bodyPr>
          <a:lstStyle/>
          <a:p>
            <a:r>
              <a:rPr lang="en-US" sz="5400" dirty="0" smtClean="0">
                <a:solidFill>
                  <a:schemeClr val="accent6">
                    <a:lumMod val="50000"/>
                  </a:schemeClr>
                </a:solidFill>
                <a:latin typeface="Times New Roman" panose="02020603050405020304" pitchFamily="18" charset="0"/>
                <a:cs typeface="Times New Roman" panose="02020603050405020304" pitchFamily="18" charset="0"/>
              </a:rPr>
              <a:t>History of reggae</a:t>
            </a:r>
            <a:endParaRPr lang="ru-RU" sz="54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84906" y="1916832"/>
            <a:ext cx="4816123" cy="3477875"/>
          </a:xfrm>
          <a:prstGeom prst="rect">
            <a:avLst/>
          </a:prstGeom>
          <a:noFill/>
        </p:spPr>
        <p:txBody>
          <a:bodyPr wrap="square" rtlCol="0">
            <a:spAutoFit/>
          </a:bodyPr>
          <a:lstStyle/>
          <a:p>
            <a:r>
              <a:rPr lang="en-US" sz="2000" dirty="0" smtClean="0">
                <a:solidFill>
                  <a:schemeClr val="accent6">
                    <a:lumMod val="50000"/>
                  </a:schemeClr>
                </a:solidFill>
              </a:rPr>
              <a:t>Listening to American radio Jamaican musicians have heard a few songs, performed fairly well-known singers. This style of music they liked. But as the music they just were not, they picked up music only listening to the radio. What it turned out, quite different from the original composition. Some parts simply excluded, and in the writing of music in their place inserted so habitual for them Jamaican pop music.</a:t>
            </a:r>
            <a:endParaRPr lang="ru-RU" sz="2000" dirty="0">
              <a:solidFill>
                <a:schemeClr val="accent6">
                  <a:lumMod val="50000"/>
                </a:schemeClr>
              </a:solidFill>
            </a:endParaRPr>
          </a:p>
        </p:txBody>
      </p:sp>
      <p:sp>
        <p:nvSpPr>
          <p:cNvPr id="8" name="TextBox 7"/>
          <p:cNvSpPr txBox="1"/>
          <p:nvPr/>
        </p:nvSpPr>
        <p:spPr>
          <a:xfrm>
            <a:off x="5292080" y="1916832"/>
            <a:ext cx="994183" cy="461665"/>
          </a:xfrm>
          <a:prstGeom prst="rect">
            <a:avLst/>
          </a:prstGeom>
          <a:noFill/>
        </p:spPr>
        <p:txBody>
          <a:bodyPr wrap="none" rtlCol="0">
            <a:spAutoFit/>
          </a:bodyPr>
          <a:lstStyle/>
          <a:p>
            <a:r>
              <a:rPr lang="en-US" sz="2400" dirty="0" smtClean="0">
                <a:solidFill>
                  <a:schemeClr val="accent6">
                    <a:lumMod val="50000"/>
                  </a:schemeClr>
                </a:solidFill>
              </a:rPr>
              <a:t>Styles:</a:t>
            </a:r>
            <a:endParaRPr lang="ru-RU" sz="2400" dirty="0">
              <a:solidFill>
                <a:schemeClr val="accent6">
                  <a:lumMod val="50000"/>
                </a:schemeClr>
              </a:solidFill>
            </a:endParaRPr>
          </a:p>
        </p:txBody>
      </p:sp>
      <p:sp>
        <p:nvSpPr>
          <p:cNvPr id="9" name="TextBox 8"/>
          <p:cNvSpPr txBox="1"/>
          <p:nvPr/>
        </p:nvSpPr>
        <p:spPr>
          <a:xfrm>
            <a:off x="5292080" y="2564904"/>
            <a:ext cx="2106346" cy="1938992"/>
          </a:xfrm>
          <a:prstGeom prst="rect">
            <a:avLst/>
          </a:prstGeom>
          <a:noFill/>
        </p:spPr>
        <p:txBody>
          <a:bodyPr wrap="none" rtlCol="0">
            <a:spAutoFit/>
          </a:bodyPr>
          <a:lstStyle/>
          <a:p>
            <a:r>
              <a:rPr lang="en-US" sz="2400" dirty="0" smtClean="0">
                <a:solidFill>
                  <a:schemeClr val="accent6">
                    <a:lumMod val="50000"/>
                  </a:schemeClr>
                </a:solidFill>
              </a:rPr>
              <a:t>1. </a:t>
            </a:r>
            <a:r>
              <a:rPr lang="en-US" sz="2400" dirty="0">
                <a:solidFill>
                  <a:schemeClr val="accent6">
                    <a:lumMod val="50000"/>
                  </a:schemeClr>
                </a:solidFill>
              </a:rPr>
              <a:t>Early reggae</a:t>
            </a:r>
            <a:endParaRPr lang="en-US" sz="2400" dirty="0" smtClean="0">
              <a:solidFill>
                <a:schemeClr val="accent6">
                  <a:lumMod val="50000"/>
                </a:schemeClr>
              </a:solidFill>
            </a:endParaRPr>
          </a:p>
          <a:p>
            <a:r>
              <a:rPr lang="en-US" sz="2400" dirty="0" smtClean="0">
                <a:solidFill>
                  <a:schemeClr val="accent6">
                    <a:lumMod val="50000"/>
                  </a:schemeClr>
                </a:solidFill>
              </a:rPr>
              <a:t>2. </a:t>
            </a:r>
            <a:r>
              <a:rPr lang="en-US" sz="2400" dirty="0">
                <a:solidFill>
                  <a:schemeClr val="accent6">
                    <a:lumMod val="50000"/>
                  </a:schemeClr>
                </a:solidFill>
              </a:rPr>
              <a:t>Roots </a:t>
            </a:r>
            <a:r>
              <a:rPr lang="en-US" sz="2400" dirty="0" smtClean="0">
                <a:solidFill>
                  <a:schemeClr val="accent6">
                    <a:lumMod val="50000"/>
                  </a:schemeClr>
                </a:solidFill>
              </a:rPr>
              <a:t>reggae</a:t>
            </a:r>
            <a:endParaRPr lang="ru-RU" sz="2400" dirty="0" smtClean="0">
              <a:solidFill>
                <a:schemeClr val="accent6">
                  <a:lumMod val="50000"/>
                </a:schemeClr>
              </a:solidFill>
            </a:endParaRPr>
          </a:p>
          <a:p>
            <a:r>
              <a:rPr lang="en-US" sz="2400" dirty="0" smtClean="0">
                <a:solidFill>
                  <a:schemeClr val="accent6">
                    <a:lumMod val="50000"/>
                  </a:schemeClr>
                </a:solidFill>
              </a:rPr>
              <a:t>3. Dub</a:t>
            </a:r>
            <a:endParaRPr lang="ru-RU" sz="2400" dirty="0" smtClean="0">
              <a:solidFill>
                <a:schemeClr val="accent6">
                  <a:lumMod val="50000"/>
                </a:schemeClr>
              </a:solidFill>
            </a:endParaRPr>
          </a:p>
          <a:p>
            <a:r>
              <a:rPr lang="ru-RU" sz="2400" dirty="0" smtClean="0">
                <a:solidFill>
                  <a:schemeClr val="accent6">
                    <a:lumMod val="50000"/>
                  </a:schemeClr>
                </a:solidFill>
              </a:rPr>
              <a:t>4. </a:t>
            </a:r>
            <a:r>
              <a:rPr lang="en-US" sz="2400" dirty="0" smtClean="0">
                <a:solidFill>
                  <a:schemeClr val="accent6">
                    <a:lumMod val="50000"/>
                  </a:schemeClr>
                </a:solidFill>
              </a:rPr>
              <a:t>Dancehall</a:t>
            </a:r>
            <a:endParaRPr lang="ru-RU" sz="2400" dirty="0" smtClean="0">
              <a:solidFill>
                <a:schemeClr val="accent6">
                  <a:lumMod val="50000"/>
                </a:schemeClr>
              </a:solidFill>
            </a:endParaRPr>
          </a:p>
          <a:p>
            <a:r>
              <a:rPr lang="ru-RU" sz="2400" dirty="0" smtClean="0">
                <a:solidFill>
                  <a:schemeClr val="accent6">
                    <a:lumMod val="50000"/>
                  </a:schemeClr>
                </a:solidFill>
              </a:rPr>
              <a:t>5. </a:t>
            </a:r>
            <a:r>
              <a:rPr lang="en-US" sz="2400" dirty="0">
                <a:solidFill>
                  <a:schemeClr val="accent6">
                    <a:lumMod val="50000"/>
                  </a:schemeClr>
                </a:solidFill>
              </a:rPr>
              <a:t>Euro Reggae</a:t>
            </a:r>
            <a:endParaRPr lang="ru-RU" sz="2400" dirty="0" smtClean="0">
              <a:solidFill>
                <a:schemeClr val="accent6">
                  <a:lumMod val="50000"/>
                </a:schemeClr>
              </a:solidFill>
            </a:endParaRPr>
          </a:p>
        </p:txBody>
      </p:sp>
    </p:spTree>
    <p:extLst>
      <p:ext uri="{BB962C8B-B14F-4D97-AF65-F5344CB8AC3E}">
        <p14:creationId xmlns:p14="http://schemas.microsoft.com/office/powerpoint/2010/main" val="757069693"/>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par>
                                <p:cTn id="8" presetID="10" presetClass="entr" presetSubtype="0" fill="hold" grpId="0" nodeType="withEffect">
                                  <p:stCondLst>
                                    <p:cond delay="0"/>
                                  </p:stCondLst>
                                  <p:childTnLst>
                                    <p:set>
                                      <p:cBhvr>
                                        <p:cTn id="9" dur="1" fill="hold">
                                          <p:stCondLst>
                                            <p:cond delay="0"/>
                                          </p:stCondLst>
                                        </p:cTn>
                                        <p:tgtEl>
                                          <p:spTgt spid="9"/>
                                        </p:tgtEl>
                                        <p:attrNameLst>
                                          <p:attrName>style.visibility</p:attrName>
                                        </p:attrNameLst>
                                      </p:cBhvr>
                                      <p:to>
                                        <p:strVal val="visible"/>
                                      </p:to>
                                    </p:set>
                                    <p:animEffect transition="in" filter="fade">
                                      <p:cBhvr>
                                        <p:cTn id="10" dur="500"/>
                                        <p:tgtEl>
                                          <p:spTgt spid="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9"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
        <p:nvSpPr>
          <p:cNvPr id="5" name="TextBox 4"/>
          <p:cNvSpPr txBox="1"/>
          <p:nvPr/>
        </p:nvSpPr>
        <p:spPr>
          <a:xfrm>
            <a:off x="3635896" y="980728"/>
            <a:ext cx="45719" cy="369332"/>
          </a:xfrm>
          <a:prstGeom prst="rect">
            <a:avLst/>
          </a:prstGeom>
          <a:noFill/>
        </p:spPr>
        <p:txBody>
          <a:bodyPr wrap="square" rtlCol="0">
            <a:spAutoFit/>
          </a:bodyPr>
          <a:lstStyle/>
          <a:p>
            <a:endParaRPr lang="ru-RU" dirty="0"/>
          </a:p>
        </p:txBody>
      </p:sp>
      <p:sp>
        <p:nvSpPr>
          <p:cNvPr id="6" name="TextBox 5"/>
          <p:cNvSpPr txBox="1"/>
          <p:nvPr/>
        </p:nvSpPr>
        <p:spPr>
          <a:xfrm>
            <a:off x="21062" y="416732"/>
            <a:ext cx="9018816" cy="830997"/>
          </a:xfrm>
          <a:prstGeom prst="rect">
            <a:avLst/>
          </a:prstGeom>
          <a:noFill/>
        </p:spPr>
        <p:txBody>
          <a:bodyPr wrap="none" rtlCol="0">
            <a:spAutoFit/>
          </a:bodyPr>
          <a:lstStyle/>
          <a:p>
            <a:pPr algn="ctr"/>
            <a:r>
              <a:rPr lang="en-US" sz="4800" dirty="0" smtClean="0">
                <a:solidFill>
                  <a:schemeClr val="accent6">
                    <a:lumMod val="50000"/>
                  </a:schemeClr>
                </a:solidFill>
                <a:latin typeface="Times New Roman" panose="02020603050405020304" pitchFamily="18" charset="0"/>
                <a:cs typeface="Times New Roman" panose="02020603050405020304" pitchFamily="18" charset="0"/>
              </a:rPr>
              <a:t>The last years of life of Bob Marley</a:t>
            </a:r>
            <a:endParaRPr lang="ru-RU" sz="48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7" name="TextBox 6"/>
          <p:cNvSpPr txBox="1"/>
          <p:nvPr/>
        </p:nvSpPr>
        <p:spPr>
          <a:xfrm>
            <a:off x="21062" y="1772816"/>
            <a:ext cx="9122938" cy="1569660"/>
          </a:xfrm>
          <a:prstGeom prst="rect">
            <a:avLst/>
          </a:prstGeom>
          <a:noFill/>
        </p:spPr>
        <p:txBody>
          <a:bodyPr wrap="square" rtlCol="0">
            <a:spAutoFit/>
          </a:bodyPr>
          <a:lstStyle/>
          <a:p>
            <a:pPr algn="ctr"/>
            <a:r>
              <a:rPr lang="en-US" sz="2400" dirty="0" smtClean="0">
                <a:solidFill>
                  <a:schemeClr val="accent6">
                    <a:lumMod val="50000"/>
                  </a:schemeClr>
                </a:solidFill>
              </a:rPr>
              <a:t>In July 1977, Bob Marley was found melanoma on the big toe.</a:t>
            </a:r>
          </a:p>
          <a:p>
            <a:pPr algn="ctr"/>
            <a:r>
              <a:rPr lang="en-US" sz="2400" dirty="0" smtClean="0">
                <a:solidFill>
                  <a:schemeClr val="accent6">
                    <a:lumMod val="50000"/>
                  </a:schemeClr>
                </a:solidFill>
              </a:rPr>
              <a:t>He refused amputation, citing the fear of losing the opportunity to play football and lose plasticity on the stage, in addition, </a:t>
            </a:r>
            <a:r>
              <a:rPr lang="en-US" sz="2400" dirty="0" err="1" smtClean="0">
                <a:solidFill>
                  <a:schemeClr val="accent6">
                    <a:lumMod val="50000"/>
                  </a:schemeClr>
                </a:solidFill>
              </a:rPr>
              <a:t>Rastaman</a:t>
            </a:r>
            <a:r>
              <a:rPr lang="en-US" sz="2400" dirty="0" smtClean="0">
                <a:solidFill>
                  <a:schemeClr val="accent6">
                    <a:lumMod val="50000"/>
                  </a:schemeClr>
                </a:solidFill>
              </a:rPr>
              <a:t> believe that the body must remain "whole":</a:t>
            </a:r>
          </a:p>
        </p:txBody>
      </p:sp>
      <p:sp>
        <p:nvSpPr>
          <p:cNvPr id="8" name="TextBox 7"/>
          <p:cNvSpPr txBox="1"/>
          <p:nvPr/>
        </p:nvSpPr>
        <p:spPr>
          <a:xfrm>
            <a:off x="268689" y="3789040"/>
            <a:ext cx="8627683" cy="1754326"/>
          </a:xfrm>
          <a:prstGeom prst="rect">
            <a:avLst/>
          </a:prstGeom>
          <a:noFill/>
        </p:spPr>
        <p:txBody>
          <a:bodyPr wrap="square" rtlCol="0">
            <a:spAutoFit/>
          </a:bodyPr>
          <a:lstStyle/>
          <a:p>
            <a:pPr algn="ctr"/>
            <a:r>
              <a:rPr lang="en-US" sz="3600" i="1" dirty="0" smtClean="0">
                <a:solidFill>
                  <a:schemeClr val="accent6">
                    <a:lumMod val="50000"/>
                  </a:schemeClr>
                </a:solidFill>
              </a:rPr>
              <a:t>“Rasta does not accept amputation. I can not admit that human dismantled for parts.”</a:t>
            </a:r>
            <a:endParaRPr lang="ru-RU" sz="3600" i="1" dirty="0" smtClean="0">
              <a:solidFill>
                <a:schemeClr val="accent6">
                  <a:lumMod val="50000"/>
                </a:schemeClr>
              </a:solidFill>
            </a:endParaRPr>
          </a:p>
          <a:p>
            <a:pPr algn="ctr"/>
            <a:endParaRPr lang="ru-RU" sz="3600" dirty="0"/>
          </a:p>
        </p:txBody>
      </p:sp>
    </p:spTree>
    <p:extLst>
      <p:ext uri="{BB962C8B-B14F-4D97-AF65-F5344CB8AC3E}">
        <p14:creationId xmlns:p14="http://schemas.microsoft.com/office/powerpoint/2010/main" val="403255701"/>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fade">
                                      <p:cBhvr>
                                        <p:cTn id="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Объект 3"/>
          <p:cNvPicPr>
            <a:picLocks noGrp="1" noChangeAspect="1"/>
          </p:cNvPicPr>
          <p:nvPr>
            <p:ph idx="1"/>
          </p:nvPr>
        </p:nvPicPr>
        <p:blipFill>
          <a:blip r:embed="rId2">
            <a:extLst>
              <a:ext uri="{28A0092B-C50C-407E-A947-70E740481C1C}">
                <a14:useLocalDpi xmlns:a14="http://schemas.microsoft.com/office/drawing/2010/main" val="0"/>
              </a:ext>
            </a:extLst>
          </a:blip>
          <a:stretch>
            <a:fillRect/>
          </a:stretch>
        </p:blipFill>
        <p:spPr>
          <a:xfrm>
            <a:off x="0" y="0"/>
            <a:ext cx="9144000" cy="6858000"/>
          </a:xfrm>
        </p:spPr>
      </p:pic>
      <p:sp>
        <p:nvSpPr>
          <p:cNvPr id="5" name="TextBox 4"/>
          <p:cNvSpPr txBox="1"/>
          <p:nvPr/>
        </p:nvSpPr>
        <p:spPr>
          <a:xfrm>
            <a:off x="1763688" y="476672"/>
            <a:ext cx="5551520" cy="923330"/>
          </a:xfrm>
          <a:prstGeom prst="rect">
            <a:avLst/>
          </a:prstGeom>
          <a:noFill/>
        </p:spPr>
        <p:txBody>
          <a:bodyPr wrap="none" rtlCol="0">
            <a:spAutoFit/>
          </a:bodyPr>
          <a:lstStyle/>
          <a:p>
            <a:r>
              <a:rPr lang="en-US" sz="5400" dirty="0" smtClean="0">
                <a:solidFill>
                  <a:schemeClr val="accent6">
                    <a:lumMod val="50000"/>
                  </a:schemeClr>
                </a:solidFill>
                <a:latin typeface="Times New Roman" panose="02020603050405020304" pitchFamily="18" charset="0"/>
                <a:cs typeface="Times New Roman" panose="02020603050405020304" pitchFamily="18" charset="0"/>
              </a:rPr>
              <a:t>End of Bob Marley</a:t>
            </a:r>
            <a:endParaRPr lang="ru-RU" sz="5400" dirty="0">
              <a:solidFill>
                <a:schemeClr val="accent6">
                  <a:lumMod val="50000"/>
                </a:schemeClr>
              </a:solidFill>
              <a:latin typeface="Times New Roman" panose="02020603050405020304" pitchFamily="18" charset="0"/>
              <a:cs typeface="Times New Roman" panose="02020603050405020304" pitchFamily="18" charset="0"/>
            </a:endParaRPr>
          </a:p>
        </p:txBody>
      </p:sp>
      <p:sp>
        <p:nvSpPr>
          <p:cNvPr id="6" name="TextBox 5"/>
          <p:cNvSpPr txBox="1"/>
          <p:nvPr/>
        </p:nvSpPr>
        <p:spPr>
          <a:xfrm>
            <a:off x="683568" y="1653341"/>
            <a:ext cx="7380312" cy="830997"/>
          </a:xfrm>
          <a:prstGeom prst="rect">
            <a:avLst/>
          </a:prstGeom>
          <a:noFill/>
        </p:spPr>
        <p:txBody>
          <a:bodyPr wrap="square" rtlCol="0">
            <a:spAutoFit/>
          </a:bodyPr>
          <a:lstStyle/>
          <a:p>
            <a:r>
              <a:rPr lang="en-US" sz="2400" dirty="0" smtClean="0">
                <a:solidFill>
                  <a:schemeClr val="accent6">
                    <a:lumMod val="50000"/>
                  </a:schemeClr>
                </a:solidFill>
              </a:rPr>
              <a:t>May 11, 1981 Bob Marley died in hospital. The last words he said to his son, were: «Money can not buy life»</a:t>
            </a:r>
            <a:endParaRPr lang="ru-RU" sz="2400" dirty="0">
              <a:solidFill>
                <a:schemeClr val="accent6">
                  <a:lumMod val="50000"/>
                </a:schemeClr>
              </a:solidFill>
            </a:endParaRPr>
          </a:p>
        </p:txBody>
      </p:sp>
      <p:pic>
        <p:nvPicPr>
          <p:cNvPr id="7" name="Рисунок 6"/>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606" y="3731294"/>
            <a:ext cx="3798578" cy="2518020"/>
          </a:xfrm>
          <a:prstGeom prst="rect">
            <a:avLst/>
          </a:prstGeom>
          <a:ln>
            <a:noFill/>
          </a:ln>
          <a:effectLst>
            <a:softEdge rad="112500"/>
          </a:effectLst>
        </p:spPr>
      </p:pic>
      <p:pic>
        <p:nvPicPr>
          <p:cNvPr id="8" name="Рисунок 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7281448" y="3434875"/>
            <a:ext cx="1638300" cy="2781300"/>
          </a:xfrm>
          <a:prstGeom prst="rect">
            <a:avLst/>
          </a:prstGeom>
          <a:ln>
            <a:noFill/>
          </a:ln>
          <a:effectLst>
            <a:softEdge rad="112500"/>
          </a:effectLst>
        </p:spPr>
      </p:pic>
      <p:pic>
        <p:nvPicPr>
          <p:cNvPr id="9" name="Рисунок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3923928" y="3456747"/>
            <a:ext cx="3176624" cy="2155869"/>
          </a:xfrm>
          <a:prstGeom prst="rect">
            <a:avLst/>
          </a:prstGeom>
          <a:ln>
            <a:noFill/>
          </a:ln>
          <a:effectLst>
            <a:softEdge rad="112500"/>
          </a:effectLst>
        </p:spPr>
      </p:pic>
    </p:spTree>
    <p:extLst>
      <p:ext uri="{BB962C8B-B14F-4D97-AF65-F5344CB8AC3E}">
        <p14:creationId xmlns:p14="http://schemas.microsoft.com/office/powerpoint/2010/main" val="2164971389"/>
      </p:ext>
    </p:extLst>
  </p:cSld>
  <p:clrMapOvr>
    <a:masterClrMapping/>
  </p:clrMapOvr>
  <p:transition spd="slow">
    <p:wip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fade">
                                      <p:cBhvr>
                                        <p:cTn id="7" dur="5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9"/>
                                        </p:tgtEl>
                                        <p:attrNameLst>
                                          <p:attrName>style.visibility</p:attrName>
                                        </p:attrNameLst>
                                      </p:cBhvr>
                                      <p:to>
                                        <p:strVal val="visible"/>
                                      </p:to>
                                    </p:set>
                                    <p:animEffect transition="in" filter="fade">
                                      <p:cBhvr>
                                        <p:cTn id="12" dur="500"/>
                                        <p:tgtEl>
                                          <p:spTgt spid="9"/>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8"/>
                                        </p:tgtEl>
                                        <p:attrNameLst>
                                          <p:attrName>style.visibility</p:attrName>
                                        </p:attrNameLst>
                                      </p:cBhvr>
                                      <p:to>
                                        <p:strVal val="visible"/>
                                      </p:to>
                                    </p:set>
                                    <p:animEffect transition="in" filter="fade">
                                      <p:cBhvr>
                                        <p:cTn id="17"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168</TotalTime>
  <Words>550</Words>
  <Application>Microsoft Office PowerPoint</Application>
  <PresentationFormat>Экран (4:3)</PresentationFormat>
  <Paragraphs>37</Paragraphs>
  <Slides>10</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Тема Office</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Презентация PowerPoint</dc:title>
  <dc:creator>Windows User</dc:creator>
  <cp:lastModifiedBy>Windows User</cp:lastModifiedBy>
  <cp:revision>14</cp:revision>
  <dcterms:created xsi:type="dcterms:W3CDTF">2015-01-22T17:48:07Z</dcterms:created>
  <dcterms:modified xsi:type="dcterms:W3CDTF">2015-01-22T20:36:42Z</dcterms:modified>
</cp:coreProperties>
</file>