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11"/>
  </p:notesMasterIdLst>
  <p:sldIdLst>
    <p:sldId id="256" r:id="rId2"/>
    <p:sldId id="264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C708506-50E3-495F-9AF1-0E9CB36F8353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CBF6E45-BBC8-49E9-8FCD-7B0C06C135A3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CBF6E45-BBC8-49E9-8FCD-7B0C06C135A3}" type="slidenum">
              <a:rPr lang="ru-RU" smtClean="0"/>
              <a:pPr/>
              <a:t>5</a:t>
            </a:fld>
            <a:endParaRPr lang="ru-RU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5254A-6928-4D87-9525-339482520F3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7044F-EC00-4CB5-8EE5-D893B4C8D9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5254A-6928-4D87-9525-339482520F3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7044F-EC00-4CB5-8EE5-D893B4C8D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5254A-6928-4D87-9525-339482520F3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7044F-EC00-4CB5-8EE5-D893B4C8D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5254A-6928-4D87-9525-339482520F3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7044F-EC00-4CB5-8EE5-D893B4C8D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5254A-6928-4D87-9525-339482520F3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7044F-EC00-4CB5-8EE5-D893B4C8D9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5254A-6928-4D87-9525-339482520F3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7044F-EC00-4CB5-8EE5-D893B4C8D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5254A-6928-4D87-9525-339482520F3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7044F-EC00-4CB5-8EE5-D893B4C8D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5254A-6928-4D87-9525-339482520F3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7044F-EC00-4CB5-8EE5-D893B4C8D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5254A-6928-4D87-9525-339482520F3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7044F-EC00-4CB5-8EE5-D893B4C8D9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5254A-6928-4D87-9525-339482520F3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7044F-EC00-4CB5-8EE5-D893B4C8D95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C35254A-6928-4D87-9525-339482520F3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0327044F-EC00-4CB5-8EE5-D893B4C8D9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C35254A-6928-4D87-9525-339482520F30}" type="datetimeFigureOut">
              <a:rPr lang="ru-RU" smtClean="0"/>
              <a:pPr/>
              <a:t>21.03.2014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0327044F-EC00-4CB5-8EE5-D893B4C8D95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457200" y="214290"/>
            <a:ext cx="8686800" cy="838200"/>
          </a:xfrm>
        </p:spPr>
        <p:txBody>
          <a:bodyPr>
            <a:normAutofit fontScale="90000"/>
          </a:bodyPr>
          <a:lstStyle/>
          <a:p>
            <a:r>
              <a:rPr lang="ru-RU" sz="2800" b="1" dirty="0" err="1"/>
              <a:t>Евкли́д</a:t>
            </a:r>
            <a:r>
              <a:rPr lang="ru-RU" sz="2800" dirty="0"/>
              <a:t> или </a:t>
            </a:r>
            <a:r>
              <a:rPr lang="ru-RU" sz="2800" b="1" dirty="0" err="1"/>
              <a:t>Эвкли́д</a:t>
            </a:r>
            <a:r>
              <a:rPr lang="ru-RU" sz="2800" dirty="0"/>
              <a:t> (</a:t>
            </a:r>
            <a:r>
              <a:rPr lang="ru-RU" sz="2800" dirty="0" err="1"/>
              <a:t>др.-греч</a:t>
            </a:r>
            <a:r>
              <a:rPr lang="ru-RU" sz="2800" dirty="0"/>
              <a:t>. </a:t>
            </a:r>
            <a:r>
              <a:rPr lang="ru-RU" sz="2800" dirty="0" err="1"/>
              <a:t>Εὐκλείδης, </a:t>
            </a:r>
            <a:r>
              <a:rPr lang="ru-RU" sz="2800" dirty="0"/>
              <a:t>от «добрая слава</a:t>
            </a:r>
            <a:r>
              <a:rPr lang="ru-RU" sz="2800" dirty="0" smtClean="0"/>
              <a:t>», </a:t>
            </a:r>
            <a:r>
              <a:rPr lang="ru-RU" sz="2800" dirty="0" err="1"/>
              <a:t>ок</a:t>
            </a:r>
            <a:r>
              <a:rPr lang="ru-RU" sz="2800" dirty="0"/>
              <a:t>. 300 г. до н. э.)</a:t>
            </a:r>
          </a:p>
        </p:txBody>
      </p:sp>
      <p:pic>
        <p:nvPicPr>
          <p:cNvPr id="1026" name="Picture 2" descr="C:\Users\Andrey\Downloads\Desktop\Презинтации\Euklid-von-Alexandria_1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142976" y="1357298"/>
            <a:ext cx="6786609" cy="5214974"/>
          </a:xfrm>
          <a:prstGeom prst="rect">
            <a:avLst/>
          </a:prstGeom>
          <a:noFill/>
        </p:spPr>
      </p:pic>
    </p:spTree>
  </p:cSld>
  <p:clrMapOvr>
    <a:masterClrMapping/>
  </p:clrMapOvr>
  <p:transition>
    <p:newsflash/>
  </p:transition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929850" y="1285860"/>
            <a:ext cx="471462" cy="84615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357166"/>
            <a:ext cx="8229600" cy="6286544"/>
          </a:xfrm>
        </p:spPr>
        <p:txBody>
          <a:bodyPr>
            <a:normAutofit fontScale="47500" lnSpcReduction="20000"/>
          </a:bodyPr>
          <a:lstStyle/>
          <a:p>
            <a:r>
              <a:rPr lang="ru-RU" sz="5100" dirty="0" smtClean="0"/>
              <a:t>древнегреческий математик, автор первого из дошедших до нас теоретических трактатов по математике. Биографические сведения об Евклиде крайне скудны. Достоверным можно считать лишь то, что его научная деятельность протекала в Александрии в 3 в. до н. э</a:t>
            </a:r>
            <a:r>
              <a:rPr lang="ru-RU" sz="5100" dirty="0" smtClean="0"/>
              <a:t>.</a:t>
            </a:r>
            <a:endParaRPr lang="ru-RU" sz="5100" dirty="0" smtClean="0"/>
          </a:p>
          <a:p>
            <a:r>
              <a:rPr lang="ru-RU" sz="5100" dirty="0" smtClean="0"/>
              <a:t>Евклид — первый математик Александрийской школы. Его главная работа «Начала» (</a:t>
            </a:r>
            <a:r>
              <a:rPr lang="ru-RU" sz="5100" dirty="0" err="1" smtClean="0"/>
              <a:t>Στοιχεῖα</a:t>
            </a:r>
            <a:r>
              <a:rPr lang="ru-RU" sz="5100" dirty="0" smtClean="0"/>
              <a:t>, в латинизированной форме — «Элементы») содержит изложение планиметрии, стереометрии и ряда вопросов теории чисел; в ней он подвёл итог предшествующему развитию греческой математики и создал фундамент дальнейшего развития математики. Из других сочинений по математике надо отметить «О делении фигур», сохранившееся в арабском переводе, 4 книги «Конические сечения», материал которых вошёл в произведение того же </a:t>
            </a:r>
            <a:r>
              <a:rPr lang="ru-RU" sz="5100" dirty="0" smtClean="0"/>
              <a:t>названия </a:t>
            </a:r>
            <a:r>
              <a:rPr lang="ru-RU" sz="5100" dirty="0" err="1" smtClean="0"/>
              <a:t>Аполлония</a:t>
            </a:r>
            <a:r>
              <a:rPr lang="ru-RU" sz="5100" dirty="0" smtClean="0"/>
              <a:t> </a:t>
            </a:r>
            <a:r>
              <a:rPr lang="ru-RU" sz="5100" dirty="0" err="1" smtClean="0"/>
              <a:t>Пергского</a:t>
            </a:r>
            <a:r>
              <a:rPr lang="ru-RU" sz="5100" dirty="0" smtClean="0"/>
              <a:t>, а также «</a:t>
            </a:r>
            <a:r>
              <a:rPr lang="ru-RU" sz="5100" dirty="0" err="1" smtClean="0"/>
              <a:t>Поризмы</a:t>
            </a:r>
            <a:r>
              <a:rPr lang="ru-RU" sz="5100" dirty="0" smtClean="0"/>
              <a:t>», представление о которых можно получить из «Математического собрания» </a:t>
            </a:r>
            <a:r>
              <a:rPr lang="ru-RU" sz="5100" dirty="0" err="1" smtClean="0"/>
              <a:t>Паппа</a:t>
            </a:r>
            <a:r>
              <a:rPr lang="ru-RU" sz="5100" dirty="0" smtClean="0"/>
              <a:t> Александрийского. Евклид — автор работ по астрономии, оптике, музыке и др</a:t>
            </a:r>
            <a:r>
              <a:rPr lang="ru-RU" sz="5100" dirty="0" smtClean="0"/>
              <a:t>.</a:t>
            </a:r>
            <a:endParaRPr lang="ru-RU" sz="5100" dirty="0" smtClean="0"/>
          </a:p>
          <a:p>
            <a:endParaRPr lang="ru-RU" dirty="0"/>
          </a:p>
        </p:txBody>
      </p:sp>
    </p:spTree>
  </p:cSld>
  <p:clrMapOvr>
    <a:masterClrMapping/>
  </p:clrMapOvr>
  <p:transition>
    <p:plus/>
  </p:transition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dirty="0"/>
              <a:t>Биография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ru-RU" sz="2400" dirty="0"/>
              <a:t>К наиболее достоверным сведениям о жизни Евклида принято относить то немногое, что приводится в Комментариях </a:t>
            </a:r>
            <a:r>
              <a:rPr lang="ru-RU" sz="2400" dirty="0" err="1"/>
              <a:t>Прокла</a:t>
            </a:r>
            <a:r>
              <a:rPr lang="ru-RU" sz="2400" dirty="0"/>
              <a:t> к первой книге </a:t>
            </a:r>
            <a:r>
              <a:rPr lang="ru-RU" sz="2400" i="1" dirty="0"/>
              <a:t>Начал</a:t>
            </a:r>
            <a:r>
              <a:rPr lang="ru-RU" sz="2400" dirty="0"/>
              <a:t> Евклида. Отметив, что «писавшие по истории математики» не довели изложение развития этой науки до времени Евклида, </a:t>
            </a:r>
            <a:r>
              <a:rPr lang="ru-RU" sz="2400" dirty="0" err="1"/>
              <a:t>Прокл</a:t>
            </a:r>
            <a:r>
              <a:rPr lang="ru-RU" sz="2400" dirty="0"/>
              <a:t> указывает, что Евклид был старше Платоновского кружка, но моложе Архимеда и Эратосфена и «жил во времена Птолемея I </a:t>
            </a:r>
            <a:r>
              <a:rPr lang="ru-RU" sz="2400" dirty="0" err="1"/>
              <a:t>Сотера</a:t>
            </a:r>
            <a:r>
              <a:rPr lang="ru-RU" sz="2400" dirty="0"/>
              <a:t>», «потому что и Архимед, живший при Птолемее Первом, упоминает об Евклиде и, в частности, рассказывает, что Птолемей спросил его, есть ли более короткий путь изучения геометрии, нежели </a:t>
            </a:r>
            <a:r>
              <a:rPr lang="ru-RU" sz="2400" i="1" dirty="0"/>
              <a:t>Начала</a:t>
            </a:r>
            <a:r>
              <a:rPr lang="ru-RU" sz="2400" dirty="0"/>
              <a:t>; а тот ответил, что нет царского пути к геометрии»</a:t>
            </a:r>
          </a:p>
        </p:txBody>
      </p:sp>
    </p:spTree>
  </p:cSld>
  <p:clrMapOvr>
    <a:masterClrMapping/>
  </p:clrMapOvr>
  <p:transition>
    <p:diamond/>
  </p:transition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672834" y="-107157"/>
            <a:ext cx="328586" cy="10715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85728"/>
            <a:ext cx="8229600" cy="6572272"/>
          </a:xfrm>
        </p:spPr>
        <p:txBody>
          <a:bodyPr>
            <a:normAutofit lnSpcReduction="10000"/>
          </a:bodyPr>
          <a:lstStyle/>
          <a:p>
            <a:r>
              <a:rPr lang="ru-RU" sz="2400" dirty="0"/>
              <a:t>Дополнительные штрихи к портрету Евклида можно почерпнуть у </a:t>
            </a:r>
            <a:r>
              <a:rPr lang="ru-RU" sz="2400" dirty="0" err="1" smtClean="0"/>
              <a:t>Паппа</a:t>
            </a:r>
            <a:r>
              <a:rPr lang="ru-RU" sz="2400" dirty="0"/>
              <a:t> и </a:t>
            </a:r>
            <a:r>
              <a:rPr lang="ru-RU" sz="2400" dirty="0" err="1"/>
              <a:t>Стобея</a:t>
            </a:r>
            <a:r>
              <a:rPr lang="ru-RU" sz="2400" dirty="0"/>
              <a:t>. </a:t>
            </a:r>
            <a:r>
              <a:rPr lang="ru-RU" sz="2400" dirty="0" err="1"/>
              <a:t>Папп</a:t>
            </a:r>
            <a:r>
              <a:rPr lang="ru-RU" sz="2400" dirty="0"/>
              <a:t> сообщает, что Евклид был мягок и любезен со всеми, кто мог хотя бы в малейшей степени способствовать развитию математических наук, а </a:t>
            </a:r>
            <a:r>
              <a:rPr lang="ru-RU" sz="2400" dirty="0" err="1"/>
              <a:t>Стобей</a:t>
            </a:r>
            <a:r>
              <a:rPr lang="ru-RU" sz="2400" dirty="0"/>
              <a:t> передаёт ещё один анекдот о Евклиде. Приступив к изучению геометрии и разобрав первую теорему, один юноша спросил у Евклида: «А какая мне будет выгода от этой науки?» Евклид подозвал раба и сказал: «Дай ему три обола, раз он хочет </a:t>
            </a:r>
            <a:r>
              <a:rPr lang="ru-RU" sz="2400" dirty="0" smtClean="0"/>
              <a:t>извлекать </a:t>
            </a:r>
            <a:r>
              <a:rPr lang="ru-RU" sz="2400" dirty="0"/>
              <a:t>прибыль из учёбы</a:t>
            </a:r>
            <a:r>
              <a:rPr lang="ru-RU" sz="2400" dirty="0" smtClean="0"/>
              <a:t>».</a:t>
            </a:r>
          </a:p>
          <a:p>
            <a:r>
              <a:rPr lang="ru-RU" sz="2400" dirty="0"/>
              <a:t>Некоторые современные авторы трактуют утверждение </a:t>
            </a:r>
            <a:r>
              <a:rPr lang="ru-RU" sz="2400" dirty="0" err="1"/>
              <a:t>Прокла</a:t>
            </a:r>
            <a:r>
              <a:rPr lang="ru-RU" sz="2400" dirty="0"/>
              <a:t> — Евклид жил во времена Птолемея I </a:t>
            </a:r>
            <a:r>
              <a:rPr lang="ru-RU" sz="2400" dirty="0" err="1"/>
              <a:t>Сотера</a:t>
            </a:r>
            <a:r>
              <a:rPr lang="ru-RU" sz="2400" dirty="0"/>
              <a:t> — в том смысле, что Евклид жил при дворе Птолемея и был основателем Александрийского </a:t>
            </a:r>
            <a:r>
              <a:rPr lang="ru-RU" sz="2400" dirty="0" err="1"/>
              <a:t>Мусейона</a:t>
            </a:r>
            <a:r>
              <a:rPr lang="ru-RU" sz="2400" dirty="0" smtClean="0"/>
              <a:t>.</a:t>
            </a:r>
            <a:r>
              <a:rPr lang="ru-RU" sz="2400" dirty="0"/>
              <a:t> Следует, однако, отметить, что это представление утвердилось в Европе в XVII веке, средневековые же авторы отождествляли Евклида с учеником </a:t>
            </a:r>
            <a:r>
              <a:rPr lang="ru-RU" sz="2400" dirty="0" smtClean="0"/>
              <a:t>Сократа философом</a:t>
            </a:r>
            <a:r>
              <a:rPr lang="ru-RU" sz="2400" dirty="0"/>
              <a:t> Евклидом из </a:t>
            </a:r>
            <a:r>
              <a:rPr lang="ru-RU" sz="2400" dirty="0" err="1"/>
              <a:t>Мегар</a:t>
            </a:r>
            <a:endParaRPr lang="ru-RU" sz="2400" dirty="0"/>
          </a:p>
        </p:txBody>
      </p:sp>
    </p:spTree>
  </p:cSld>
  <p:clrMapOvr>
    <a:masterClrMapping/>
  </p:clrMapOvr>
  <p:transition>
    <p:circle/>
  </p:transition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flipV="1">
            <a:off x="10001288" y="214290"/>
            <a:ext cx="788704" cy="117156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428604"/>
            <a:ext cx="8229600" cy="5857916"/>
          </a:xfrm>
        </p:spPr>
        <p:txBody>
          <a:bodyPr>
            <a:normAutofit/>
          </a:bodyPr>
          <a:lstStyle/>
          <a:p>
            <a:r>
              <a:rPr lang="ru-RU" sz="2400" dirty="0"/>
              <a:t>Евклид — первый математик Александрийской школы. Его главная работа «Начала» (</a:t>
            </a:r>
            <a:r>
              <a:rPr lang="ru-RU" sz="2400" dirty="0" err="1"/>
              <a:t>Στοιχεῖα</a:t>
            </a:r>
            <a:r>
              <a:rPr lang="ru-RU" sz="2400" dirty="0"/>
              <a:t>, в латинизированной форме — «Элементы») содержит изложение планиметрии, стереометрии и ряда вопросов теории чисел; в ней он подвёл итог предшествующему развитию греческой математики и создал фундамент дальнейшего развития математики. Из других сочинений по математике надо отметить «О делении фигур», сохранившееся в арабском переводе, 4 книги «Конические сечения», материал которых вошёл в произведение того же </a:t>
            </a:r>
            <a:r>
              <a:rPr lang="ru-RU" sz="2400" dirty="0" smtClean="0"/>
              <a:t>названия </a:t>
            </a:r>
            <a:r>
              <a:rPr lang="ru-RU" sz="2400" dirty="0" err="1" smtClean="0"/>
              <a:t>Аполлония</a:t>
            </a:r>
            <a:r>
              <a:rPr lang="ru-RU" sz="2400" dirty="0" smtClean="0"/>
              <a:t> </a:t>
            </a:r>
            <a:r>
              <a:rPr lang="ru-RU" sz="2400" dirty="0" err="1"/>
              <a:t>Пергского</a:t>
            </a:r>
            <a:r>
              <a:rPr lang="ru-RU" sz="2400" dirty="0"/>
              <a:t>, а также «</a:t>
            </a:r>
            <a:r>
              <a:rPr lang="ru-RU" sz="2400" dirty="0" err="1"/>
              <a:t>Поризмы</a:t>
            </a:r>
            <a:r>
              <a:rPr lang="ru-RU" sz="2400" dirty="0"/>
              <a:t>», представление о которых можно получить из «Математического собрания» </a:t>
            </a:r>
            <a:r>
              <a:rPr lang="ru-RU" sz="2400" dirty="0" err="1"/>
              <a:t>Паппа</a:t>
            </a:r>
            <a:r>
              <a:rPr lang="ru-RU" sz="2400" dirty="0"/>
              <a:t> Александрийского. Евклид — автор работ по астрономии, оптике, музыке и </a:t>
            </a:r>
            <a:r>
              <a:rPr lang="ru-RU" sz="2400" dirty="0" err="1"/>
              <a:t>др</a:t>
            </a:r>
            <a:endParaRPr lang="ru-RU" sz="2400" dirty="0"/>
          </a:p>
        </p:txBody>
      </p:sp>
    </p:spTree>
  </p:cSld>
  <p:clrMapOvr>
    <a:masterClrMapping/>
  </p:clrMapOvr>
  <p:transition>
    <p:strips dir="ru"/>
  </p:transition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200" i="1" dirty="0"/>
              <a:t>Начала</a:t>
            </a:r>
            <a:r>
              <a:rPr lang="ru-RU" sz="3200" dirty="0"/>
              <a:t> Евклида</a:t>
            </a:r>
            <a:br>
              <a:rPr lang="ru-RU" sz="3200" dirty="0"/>
            </a:br>
            <a:endParaRPr lang="ru-RU" sz="3200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928670"/>
            <a:ext cx="8229600" cy="5643602"/>
          </a:xfrm>
        </p:spPr>
        <p:txBody>
          <a:bodyPr>
            <a:normAutofit fontScale="92500" lnSpcReduction="10000"/>
          </a:bodyPr>
          <a:lstStyle/>
          <a:p>
            <a:r>
              <a:rPr lang="ru-RU" sz="2400" dirty="0"/>
              <a:t>Основное сочинение Евклида называется </a:t>
            </a:r>
            <a:r>
              <a:rPr lang="ru-RU" sz="2400" i="1" dirty="0"/>
              <a:t>Начала</a:t>
            </a:r>
            <a:r>
              <a:rPr lang="ru-RU" sz="2400" dirty="0"/>
              <a:t>. Книги с таким же названием, в которых последовательно излагались все основные факты геометрии и теоретической арифметики, составлялись ранее Гиппократом </a:t>
            </a:r>
            <a:r>
              <a:rPr lang="ru-RU" sz="2400" dirty="0" err="1"/>
              <a:t>Хиосским</a:t>
            </a:r>
            <a:r>
              <a:rPr lang="ru-RU" sz="2400" dirty="0"/>
              <a:t>, </a:t>
            </a:r>
            <a:r>
              <a:rPr lang="ru-RU" sz="2400" dirty="0" err="1"/>
              <a:t>Леонтом</a:t>
            </a:r>
            <a:r>
              <a:rPr lang="ru-RU" sz="2400" dirty="0"/>
              <a:t> </a:t>
            </a:r>
            <a:r>
              <a:rPr lang="ru-RU" sz="2400" dirty="0" err="1"/>
              <a:t>иФевдием</a:t>
            </a:r>
            <a:r>
              <a:rPr lang="ru-RU" sz="2400" dirty="0"/>
              <a:t>. Однако </a:t>
            </a:r>
            <a:r>
              <a:rPr lang="ru-RU" sz="2400" i="1" dirty="0"/>
              <a:t>Начала</a:t>
            </a:r>
            <a:r>
              <a:rPr lang="ru-RU" sz="2400" dirty="0"/>
              <a:t> Евклида вытеснили все эти сочинения из обихода и в течение более чем двух тысячелетий оставались базовым учебником геометрии. Создавая свой учебник, Евклид включил в него многое из того, что было создано его предшественниками, обработав этот материал и сведя его воедино.</a:t>
            </a:r>
          </a:p>
          <a:p>
            <a:r>
              <a:rPr lang="ru-RU" sz="2400" i="1" dirty="0"/>
              <a:t>Начала</a:t>
            </a:r>
            <a:r>
              <a:rPr lang="ru-RU" sz="2400" dirty="0"/>
              <a:t> состоят из тринадцати книг. Первая и некоторые другие книги предваряются списком определений. Первой книге предпослан также список постулатов и аксиом. Как правило, постулаты задают базовые построения (напр., «требуется, чтобы через любые две точки можно было провести прямую»), </a:t>
            </a:r>
            <a:r>
              <a:rPr lang="ru-RU" sz="2400" dirty="0" smtClean="0"/>
              <a:t>а аксиомы</a:t>
            </a:r>
            <a:r>
              <a:rPr lang="ru-RU" sz="2400" dirty="0"/>
              <a:t> — общие правила вывода при оперировании с величинами (напр., «если две величины равны третьей, они равны между собой»).</a:t>
            </a:r>
          </a:p>
          <a:p>
            <a:endParaRPr lang="ru-RU" sz="2400" dirty="0"/>
          </a:p>
        </p:txBody>
      </p:sp>
    </p:spTree>
  </p:cSld>
  <p:clrMapOvr>
    <a:masterClrMapping/>
  </p:clrMapOvr>
  <p:transition>
    <p:strips dir="rd"/>
  </p:transition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72726" y="1643050"/>
            <a:ext cx="328586" cy="825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642918"/>
            <a:ext cx="8229600" cy="5483245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В I книге изучаются свойства треугольников и параллелограммов; эту книгу венчает знаменитая теорема Пифагора для прямоугольных треугольников. Книга II, восходящая к пифагорейцам, посвящена так называемой «геометрической алгебре». В III и IV книгах излагается геометрия окружностей, а также вписанных и описанных многоугольников; при работе над этими книгами Евклид мог воспользоваться сочинениями Гиппократа </a:t>
            </a:r>
            <a:r>
              <a:rPr lang="ru-RU" dirty="0" err="1" smtClean="0"/>
              <a:t>Хиосского</a:t>
            </a:r>
            <a:r>
              <a:rPr lang="ru-RU" dirty="0" smtClean="0"/>
              <a:t>. В V книге вводится общая теория пропорций, построенная </a:t>
            </a:r>
            <a:r>
              <a:rPr lang="ru-RU" dirty="0" err="1" smtClean="0"/>
              <a:t>Евдоксом</a:t>
            </a:r>
            <a:r>
              <a:rPr lang="ru-RU" dirty="0" smtClean="0"/>
              <a:t> </a:t>
            </a:r>
            <a:r>
              <a:rPr lang="ru-RU" dirty="0" err="1" smtClean="0"/>
              <a:t>Книдским</a:t>
            </a:r>
            <a:r>
              <a:rPr lang="ru-RU" dirty="0" smtClean="0"/>
              <a:t>, а в VI книге она прилагается к теории подобных фигур. VII—IX книги посвящены теории чисел и восходят к пифагорейцам; автором VIII книги, возможно, был </a:t>
            </a:r>
            <a:r>
              <a:rPr lang="ru-RU" dirty="0" err="1" smtClean="0"/>
              <a:t>Архит</a:t>
            </a:r>
            <a:r>
              <a:rPr lang="ru-RU" dirty="0" smtClean="0"/>
              <a:t> </a:t>
            </a:r>
            <a:r>
              <a:rPr lang="ru-RU" dirty="0" err="1" smtClean="0"/>
              <a:t>Тарентский</a:t>
            </a:r>
            <a:r>
              <a:rPr lang="ru-RU" dirty="0" smtClean="0"/>
              <a:t>. В этих книгах рассматриваются теоремы о пропорциях и геометрических прогрессиях, вводится метод для нахождения наибольшего общего делителя двух чисел (известный ныне как алгоритм Евклида), строится чётные совершенные числа, доказывается бесконечность множества простых чисел. В X книге, представляющей собой самую объёмную и сложную часть </a:t>
            </a:r>
            <a:r>
              <a:rPr lang="ru-RU" i="1" dirty="0" smtClean="0"/>
              <a:t>Начал</a:t>
            </a:r>
            <a:r>
              <a:rPr lang="ru-RU" dirty="0" smtClean="0"/>
              <a:t>, строится классификация </a:t>
            </a:r>
            <a:r>
              <a:rPr lang="ru-RU" dirty="0" smtClean="0"/>
              <a:t>иррациональностей ; возможно</a:t>
            </a:r>
            <a:r>
              <a:rPr lang="ru-RU" dirty="0" smtClean="0"/>
              <a:t>, что её автором является </a:t>
            </a:r>
            <a:r>
              <a:rPr lang="ru-RU" dirty="0" err="1" smtClean="0"/>
              <a:t>Теэтет</a:t>
            </a:r>
            <a:r>
              <a:rPr lang="ru-RU" dirty="0" smtClean="0"/>
              <a:t> Афинский.</a:t>
            </a:r>
            <a:endParaRPr lang="ru-RU" dirty="0"/>
          </a:p>
        </p:txBody>
      </p:sp>
    </p:spTree>
  </p:cSld>
  <p:clrMapOvr>
    <a:masterClrMapping/>
  </p:clrMapOvr>
  <p:transition>
    <p:strips/>
  </p:transition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072726" y="2643182"/>
            <a:ext cx="328586" cy="1143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00042"/>
            <a:ext cx="8229600" cy="6000792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/>
              <a:t>XI книга содержит основы стереометрии. В XII книге с помощью метода исчерпывания доказываются теоремы об отношениях площадей кругов, а также объёмов пирамид и конусов; автором этой книги по общему признанию является </a:t>
            </a:r>
            <a:r>
              <a:rPr lang="ru-RU" dirty="0" err="1" smtClean="0"/>
              <a:t>Евдокс</a:t>
            </a:r>
            <a:r>
              <a:rPr lang="ru-RU" dirty="0" smtClean="0"/>
              <a:t> </a:t>
            </a:r>
            <a:r>
              <a:rPr lang="ru-RU" dirty="0" err="1" smtClean="0"/>
              <a:t>Книдский</a:t>
            </a:r>
            <a:r>
              <a:rPr lang="ru-RU" dirty="0" smtClean="0"/>
              <a:t>. Наконец, XIII книга посвящена построению пяти правильных многогранников; считается, что часть построений была разработана </a:t>
            </a:r>
            <a:r>
              <a:rPr lang="ru-RU" dirty="0" err="1" smtClean="0"/>
              <a:t>Теэтетом</a:t>
            </a:r>
            <a:r>
              <a:rPr lang="ru-RU" dirty="0" smtClean="0"/>
              <a:t> </a:t>
            </a:r>
            <a:r>
              <a:rPr lang="ru-RU" dirty="0" smtClean="0"/>
              <a:t>Афинским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 дошедших до нас рукописях к этим тринадцати книгам прибавлены ещё две. XIV книга принадлежит александрийцу </a:t>
            </a:r>
            <a:r>
              <a:rPr lang="ru-RU" dirty="0" err="1" smtClean="0"/>
              <a:t>Гипсиклу</a:t>
            </a:r>
            <a:r>
              <a:rPr lang="ru-RU" dirty="0" smtClean="0"/>
              <a:t>(</a:t>
            </a:r>
            <a:r>
              <a:rPr lang="ru-RU" dirty="0" err="1" smtClean="0"/>
              <a:t>ок</a:t>
            </a:r>
            <a:r>
              <a:rPr lang="ru-RU" dirty="0" smtClean="0"/>
              <a:t>. 200 г. до н. э.), а XV книга создана во время жизни Исидора Милетского, строителя храма св. Софии в Константинополе (начало VI в. н. э.).</a:t>
            </a:r>
          </a:p>
          <a:p>
            <a:r>
              <a:rPr lang="ru-RU" i="1" dirty="0" smtClean="0"/>
              <a:t>Начала</a:t>
            </a:r>
            <a:r>
              <a:rPr lang="ru-RU" dirty="0" smtClean="0"/>
              <a:t> предоставляют общую основу для последующих геометрических трактатов </a:t>
            </a:r>
            <a:r>
              <a:rPr lang="ru-RU" dirty="0" smtClean="0"/>
              <a:t>Архимеда,</a:t>
            </a:r>
            <a:r>
              <a:rPr lang="ru-RU" dirty="0" smtClean="0"/>
              <a:t> </a:t>
            </a:r>
            <a:r>
              <a:rPr lang="ru-RU" dirty="0" err="1" smtClean="0"/>
              <a:t>Аполлония</a:t>
            </a:r>
            <a:r>
              <a:rPr lang="ru-RU" dirty="0" smtClean="0"/>
              <a:t> и других античных авторов; доказанные в них предложения считаются общеизвестными. Комментарии к </a:t>
            </a:r>
            <a:r>
              <a:rPr lang="ru-RU" i="1" dirty="0" smtClean="0"/>
              <a:t>Началам</a:t>
            </a:r>
            <a:r>
              <a:rPr lang="ru-RU" dirty="0" smtClean="0"/>
              <a:t> в античности составляли </a:t>
            </a:r>
            <a:r>
              <a:rPr lang="ru-RU" dirty="0" err="1" smtClean="0"/>
              <a:t>Герон,Порфирий</a:t>
            </a:r>
            <a:r>
              <a:rPr lang="ru-RU" dirty="0" smtClean="0"/>
              <a:t>, </a:t>
            </a:r>
            <a:r>
              <a:rPr lang="ru-RU" dirty="0" err="1" smtClean="0"/>
              <a:t>Папп</a:t>
            </a:r>
            <a:r>
              <a:rPr lang="ru-RU" dirty="0" smtClean="0"/>
              <a:t>, </a:t>
            </a:r>
            <a:r>
              <a:rPr lang="ru-RU" dirty="0" err="1" smtClean="0"/>
              <a:t>Прокл</a:t>
            </a:r>
            <a:r>
              <a:rPr lang="ru-RU" dirty="0" smtClean="0"/>
              <a:t>, </a:t>
            </a:r>
            <a:r>
              <a:rPr lang="ru-RU" dirty="0" err="1" smtClean="0"/>
              <a:t>Симпликий</a:t>
            </a:r>
            <a:r>
              <a:rPr lang="ru-RU" dirty="0" smtClean="0"/>
              <a:t>. Сохранился комментарий </a:t>
            </a:r>
            <a:r>
              <a:rPr lang="ru-RU" dirty="0" err="1" smtClean="0"/>
              <a:t>Прокла</a:t>
            </a:r>
            <a:r>
              <a:rPr lang="ru-RU" dirty="0" smtClean="0"/>
              <a:t> к </a:t>
            </a:r>
            <a:r>
              <a:rPr lang="ru-RU" dirty="0" smtClean="0"/>
              <a:t>I книге, а также комментарий </a:t>
            </a:r>
            <a:r>
              <a:rPr lang="ru-RU" dirty="0" err="1" smtClean="0"/>
              <a:t>Паппа</a:t>
            </a:r>
            <a:r>
              <a:rPr lang="ru-RU" dirty="0" smtClean="0"/>
              <a:t> к X книге (в арабском переводе). От античных авторов комментаторская традиция переходит к арабам, а потом и в Средневековую Европу.</a:t>
            </a:r>
          </a:p>
          <a:p>
            <a:r>
              <a:rPr lang="ru-RU" dirty="0" smtClean="0"/>
              <a:t>В создании и развитии науки Нового времени </a:t>
            </a:r>
            <a:r>
              <a:rPr lang="ru-RU" i="1" dirty="0" smtClean="0"/>
              <a:t>Начала</a:t>
            </a:r>
            <a:r>
              <a:rPr lang="ru-RU" dirty="0" smtClean="0"/>
              <a:t> также сыграли важную идейную роль. Они оставались образцом математического трактата, строго и систематически излагающего основные положения той или иной математической науки.</a:t>
            </a:r>
          </a:p>
          <a:p>
            <a:endParaRPr lang="ru-RU" dirty="0"/>
          </a:p>
        </p:txBody>
      </p:sp>
    </p:spTree>
  </p:cSld>
  <p:clrMapOvr>
    <a:masterClrMapping/>
  </p:clrMapOvr>
  <p:transition>
    <p:strips dir="ld"/>
  </p:transition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3200" dirty="0" smtClean="0"/>
              <a:t>Спасибо за внимание!</a:t>
            </a:r>
            <a:endParaRPr lang="ru-RU" sz="3200" dirty="0"/>
          </a:p>
        </p:txBody>
      </p:sp>
      <p:sp>
        <p:nvSpPr>
          <p:cNvPr id="5" name="Подзаголовок 4"/>
          <p:cNvSpPr>
            <a:spLocks noGrp="1"/>
          </p:cNvSpPr>
          <p:nvPr>
            <p:ph type="subTitle" idx="1"/>
          </p:nvPr>
        </p:nvSpPr>
        <p:spPr>
          <a:xfrm>
            <a:off x="1643042" y="6858000"/>
            <a:ext cx="6400800" cy="1752600"/>
          </a:xfrm>
        </p:spPr>
        <p:txBody>
          <a:bodyPr/>
          <a:lstStyle/>
          <a:p>
            <a:endParaRPr lang="ru-RU" dirty="0"/>
          </a:p>
        </p:txBody>
      </p:sp>
    </p:spTree>
  </p:cSld>
  <p:clrMapOvr>
    <a:masterClrMapping/>
  </p:clrMapOvr>
  <p:transition>
    <p:push dir="r"/>
  </p:transition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30</TotalTime>
  <Words>85</Words>
  <Application>Microsoft Office PowerPoint</Application>
  <PresentationFormat>Экран (4:3)</PresentationFormat>
  <Paragraphs>18</Paragraphs>
  <Slides>9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Евкли́д или Эвкли́д (др.-греч. Εὐκλείδης, от «добрая слава», ок. 300 г. до н. э.)</vt:lpstr>
      <vt:lpstr>Слайд 2</vt:lpstr>
      <vt:lpstr>Биография </vt:lpstr>
      <vt:lpstr>Слайд 4</vt:lpstr>
      <vt:lpstr>Слайд 5</vt:lpstr>
      <vt:lpstr>Начала Евклида </vt:lpstr>
      <vt:lpstr>Слайд 7</vt:lpstr>
      <vt:lpstr>Слайд 8</vt:lpstr>
      <vt:lpstr>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Евкли́д или Эвкли́д (др.-греч. Εὐκλείδης, от «добрая слава», ок. 300 г. до н. э.)</dc:title>
  <dc:creator>Andrey</dc:creator>
  <cp:lastModifiedBy>Andrey</cp:lastModifiedBy>
  <cp:revision>4</cp:revision>
  <dcterms:created xsi:type="dcterms:W3CDTF">2014-03-19T14:08:59Z</dcterms:created>
  <dcterms:modified xsi:type="dcterms:W3CDTF">2014-03-21T08:25:20Z</dcterms:modified>
</cp:coreProperties>
</file>