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8" r:id="rId3"/>
    <p:sldId id="265" r:id="rId4"/>
    <p:sldId id="263" r:id="rId5"/>
    <p:sldId id="257" r:id="rId6"/>
    <p:sldId id="258" r:id="rId7"/>
    <p:sldId id="259" r:id="rId8"/>
    <p:sldId id="260" r:id="rId9"/>
    <p:sldId id="261" r:id="rId10"/>
    <p:sldId id="264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0" d="100"/>
          <a:sy n="70" d="100"/>
        </p:scale>
        <p:origin x="53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DD138-F54F-43CE-A575-FF846E9AB446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7DA0C-4B62-4A3E-B03A-BFD337C6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00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7DA0C-4B62-4A3E-B03A-BFD337C65FB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05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чтения</a:t>
            </a:r>
            <a:endParaRPr lang="ru-RU" dirty="0"/>
          </a:p>
        </p:txBody>
      </p:sp>
      <p:pic>
        <p:nvPicPr>
          <p:cNvPr id="7170" name="Picture 2" descr="http://www.u-znayka.narod.ru/znayka-znay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95600"/>
            <a:ext cx="3467100" cy="340995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гласных буквосочетаний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865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1295400"/>
                <a:gridCol w="41910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ysClr val="windowText" lastClr="000000"/>
                          </a:solidFill>
                        </a:rPr>
                        <a:t>oo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1200" dirty="0" smtClean="0">
                          <a:solidFill>
                            <a:sysClr val="windowText" lastClr="000000"/>
                          </a:solidFill>
                        </a:rPr>
                        <a:t>[ u ]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look, book, cook, good, foot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 u: ]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pool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school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Zoo,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 err="1">
                          <a:solidFill>
                            <a:srgbClr val="000000"/>
                          </a:solidFill>
                          <a:latin typeface="Arial"/>
                        </a:rPr>
                        <a:t>ee</a:t>
                      </a:r>
                      <a:endParaRPr lang="de-DE" b="1" i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>
                          <a:solidFill>
                            <a:srgbClr val="000000"/>
                          </a:solidFill>
                          <a:latin typeface="Arial"/>
                        </a:rPr>
                        <a:t>[ i: ]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>
                          <a:solidFill>
                            <a:srgbClr val="000000"/>
                          </a:solidFill>
                          <a:latin typeface="Arial"/>
                        </a:rPr>
                        <a:t>see, bee, tree, three, meet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</a:t>
                      </a:r>
                      <a:endParaRPr lang="de-DE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b="1" dirty="0" smtClean="0"/>
                        <a:t/>
                      </a:r>
                      <a:br>
                        <a:rPr lang="de-DE" b="1" dirty="0" smtClean="0"/>
                      </a:b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Исключения: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>
                          <a:solidFill>
                            <a:srgbClr val="000000"/>
                          </a:solidFill>
                          <a:latin typeface="Arial"/>
                        </a:rPr>
                        <a:t>[ i: 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>
                          <a:solidFill>
                            <a:srgbClr val="000000"/>
                          </a:solidFill>
                          <a:latin typeface="Arial"/>
                        </a:rPr>
                        <a:t>tea, meet, eat, read, speak, clean, please</a:t>
                      </a: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[ e ]</a:t>
                      </a:r>
                    </a:p>
                  </a:txBody>
                  <a:tcPr marL="38100" marR="38100" marT="38100" marB="381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err="1"/>
                        <a:t>bread</a:t>
                      </a:r>
                      <a:r>
                        <a:rPr lang="de-DE" b="1" dirty="0"/>
                        <a:t>, </a:t>
                      </a:r>
                      <a:r>
                        <a:rPr lang="de-DE" b="1" dirty="0" err="1"/>
                        <a:t>head</a:t>
                      </a:r>
                      <a:r>
                        <a:rPr lang="de-DE" b="1" dirty="0"/>
                        <a:t>, breakfast, </a:t>
                      </a:r>
                      <a:r>
                        <a:rPr lang="de-DE" b="1" dirty="0" err="1"/>
                        <a:t>healthy</a:t>
                      </a:r>
                      <a:endParaRPr lang="de-DE" b="1" dirty="0"/>
                    </a:p>
                  </a:txBody>
                  <a:tcPr marL="38100" marR="38100" marT="38100" marB="381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 ei ]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away, play, say, may ,today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grey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согласных букв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798" y="914400"/>
          <a:ext cx="7162801" cy="57213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9654"/>
                <a:gridCol w="1811049"/>
                <a:gridCol w="1811049"/>
                <a:gridCol w="181104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БУКВА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Звуки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БУКВА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ТРАНСКРИПЦИЯ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 </a:t>
                      </a:r>
                      <a:r>
                        <a:rPr lang="de-DE" dirty="0" err="1"/>
                        <a:t>b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b </a:t>
                      </a:r>
                      <a:r>
                        <a:rPr lang="de-DE" dirty="0"/>
                        <a:t>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 </a:t>
                      </a:r>
                      <a:r>
                        <a:rPr lang="de-DE" dirty="0" err="1"/>
                        <a:t>n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en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 </a:t>
                      </a:r>
                      <a:r>
                        <a:rPr lang="de-DE" dirty="0" err="1"/>
                        <a:t>c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s], </a:t>
                      </a:r>
                      <a:r>
                        <a:rPr lang="ru-RU" dirty="0" smtClean="0"/>
                        <a:t>если после неё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, y, e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[k]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 </a:t>
                      </a:r>
                      <a:r>
                        <a:rPr lang="de-DE" dirty="0" err="1"/>
                        <a:t>p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pi: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D d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[d]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 </a:t>
                      </a:r>
                      <a:r>
                        <a:rPr lang="de-DE" dirty="0" err="1"/>
                        <a:t>q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F </a:t>
                      </a:r>
                      <a:r>
                        <a:rPr lang="de-DE" dirty="0" err="1"/>
                        <a:t>f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f </a:t>
                      </a:r>
                      <a:r>
                        <a:rPr lang="de-DE" dirty="0"/>
                        <a:t>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 </a:t>
                      </a:r>
                      <a:r>
                        <a:rPr lang="de-DE" dirty="0" err="1"/>
                        <a:t>r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a:(r)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G 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[ d3 ],</a:t>
                      </a:r>
                      <a:r>
                        <a:rPr lang="ru-RU" dirty="0" smtClean="0"/>
                        <a:t> если после неё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, y, e</a:t>
                      </a:r>
                      <a:r>
                        <a:rPr lang="de-DE" baseline="0" dirty="0" smtClean="0"/>
                        <a:t> </a:t>
                      </a:r>
                      <a:endParaRPr lang="de-D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[g]</a:t>
                      </a:r>
                    </a:p>
                    <a:p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 </a:t>
                      </a:r>
                      <a:r>
                        <a:rPr lang="de-DE" dirty="0" err="1"/>
                        <a:t>s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es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H h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h]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 </a:t>
                      </a:r>
                      <a:r>
                        <a:rPr lang="de-DE" dirty="0" err="1"/>
                        <a:t>t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ti</a:t>
                      </a:r>
                      <a:r>
                        <a:rPr lang="de-DE" dirty="0"/>
                        <a:t>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 </a:t>
                      </a:r>
                      <a:r>
                        <a:rPr lang="de-DE" dirty="0" err="1"/>
                        <a:t>j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 </a:t>
                      </a:r>
                      <a:r>
                        <a:rPr lang="de-DE" dirty="0" err="1"/>
                        <a:t>v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vi</a:t>
                      </a:r>
                      <a:r>
                        <a:rPr lang="de-DE" dirty="0"/>
                        <a:t>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K k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 </a:t>
                      </a:r>
                      <a:r>
                        <a:rPr lang="de-DE" dirty="0" err="1"/>
                        <a:t>w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['d</a:t>
                      </a:r>
                      <a:r>
                        <a:rPr lang="el-GR" sz="800" dirty="0"/>
                        <a:t>Λ</a:t>
                      </a:r>
                      <a:r>
                        <a:rPr lang="de-DE" dirty="0" err="1"/>
                        <a:t>blju</a:t>
                      </a:r>
                      <a:r>
                        <a:rPr lang="de-DE" dirty="0"/>
                        <a:t>:]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L l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el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X </a:t>
                      </a:r>
                      <a:r>
                        <a:rPr lang="de-DE" dirty="0" err="1"/>
                        <a:t>x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eks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M 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em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Z z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zed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гласных буквосочетаний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81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ng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[ ŋ ]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sing, bring, ring, reading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sh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[ ∫ ]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she, shop, fish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b="1"/>
                        <a:t>ph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f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phone, photograph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v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nephew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de-DE" b="1"/>
                        <a:t>th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ð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this, that, the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/>
                        <a:t>[ θ ]</a:t>
                      </a:r>
                      <a:endParaRPr lang="el-GR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thank, thick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t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Thames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b="1"/>
                        <a:t>wh</a:t>
                      </a:r>
                      <a:br>
                        <a:rPr lang="de-DE" b="1"/>
                      </a:br>
                      <a:r>
                        <a:rPr lang="ru-RU" b="1"/>
                        <a:t>Исключение: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w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when, white, why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h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who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kn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n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know, knife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wr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r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write, wrong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ch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t∫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chess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k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chemistry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[ ∫ ]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machine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qu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kw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question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good-bye-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762000"/>
            <a:ext cx="3957638" cy="46365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-2324100" y="3086100"/>
            <a:ext cx="66294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ngliiskii-alfav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799" y="1"/>
            <a:ext cx="549038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3400" y="914400"/>
          <a:ext cx="8229600" cy="5464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№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БУКВА</a:t>
                      </a:r>
                      <a:endParaRPr lang="ru-RU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ТРАНСКРИПЦИЯ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№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БУКВА</a:t>
                      </a:r>
                      <a:endParaRPr lang="ru-RU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ТРАНСКРИПЦИЯ</a:t>
                      </a:r>
                      <a:endParaRPr lang="ru-RU"/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A a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N n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en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B b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bi: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O o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əu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C c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si: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P p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pi: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D d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[di: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17.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Q q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E e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18.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R r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a:(r)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F f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ef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S s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7.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G g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T t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ti: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8.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H h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eit∫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U u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9.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I i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ai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V v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vi: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10.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J j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W w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['d</a:t>
                      </a:r>
                      <a:r>
                        <a:rPr lang="el-GR" sz="800"/>
                        <a:t>Λ</a:t>
                      </a:r>
                      <a:r>
                        <a:rPr lang="de-DE"/>
                        <a:t>blju:]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K k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X x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eks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L l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el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Y y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wai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M m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em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Z z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zed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Гласные буквы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английском языке 6 гласных букв: </a:t>
            </a:r>
          </a:p>
          <a:p>
            <a:pPr algn="ctr">
              <a:buNone/>
            </a:pPr>
            <a:r>
              <a:rPr lang="en-US" sz="8800" dirty="0" err="1" smtClean="0"/>
              <a:t>Aa</a:t>
            </a:r>
            <a:r>
              <a:rPr lang="en-US" sz="8800" dirty="0" smtClean="0"/>
              <a:t>, </a:t>
            </a:r>
            <a:r>
              <a:rPr lang="en-US" sz="8800" dirty="0" err="1" smtClean="0"/>
              <a:t>Ee</a:t>
            </a:r>
            <a:r>
              <a:rPr lang="en-US" sz="8800" dirty="0" smtClean="0"/>
              <a:t>, Ii, </a:t>
            </a:r>
            <a:r>
              <a:rPr lang="en-US" sz="8800" dirty="0" err="1" smtClean="0"/>
              <a:t>Uu</a:t>
            </a:r>
            <a:r>
              <a:rPr lang="en-US" sz="8800" dirty="0" smtClean="0"/>
              <a:t>, </a:t>
            </a:r>
            <a:r>
              <a:rPr lang="en-US" sz="8800" dirty="0" err="1" smtClean="0"/>
              <a:t>Yy</a:t>
            </a:r>
            <a:r>
              <a:rPr lang="en-US" sz="8800" dirty="0" smtClean="0"/>
              <a:t>, </a:t>
            </a:r>
            <a:r>
              <a:rPr lang="en-US" sz="8800" dirty="0" err="1" smtClean="0"/>
              <a:t>Oo</a:t>
            </a:r>
            <a:r>
              <a:rPr lang="en-US" sz="8800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Существует 4 типа чтения гласных.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I 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b="1" i="1" dirty="0" smtClean="0"/>
              <a:t> – открытый слог </a:t>
            </a:r>
            <a:r>
              <a:rPr lang="ru-RU" b="1" dirty="0" smtClean="0"/>
              <a:t>(</a:t>
            </a:r>
            <a:r>
              <a:rPr lang="ru-RU" dirty="0" smtClean="0"/>
              <a:t>открытым считается слог, оканчивающийся на гласную, даже если она не произносится).</a:t>
            </a:r>
            <a:r>
              <a:rPr lang="en-US" dirty="0" smtClean="0"/>
              <a:t> </a:t>
            </a:r>
            <a:r>
              <a:rPr lang="ru-RU" dirty="0" smtClean="0"/>
              <a:t> чтение гласных в корне слова совпадает с названием букв согласно алфавита.</a:t>
            </a:r>
          </a:p>
          <a:p>
            <a:pPr>
              <a:buNone/>
            </a:pPr>
            <a:r>
              <a:rPr lang="en-US" dirty="0" smtClean="0"/>
              <a:t>         l</a:t>
            </a:r>
            <a:r>
              <a:rPr lang="en-US" u="sng" dirty="0" smtClean="0"/>
              <a:t>a</a:t>
            </a:r>
            <a:r>
              <a:rPr lang="en-US" dirty="0" smtClean="0"/>
              <a:t>-</a:t>
            </a:r>
            <a:r>
              <a:rPr lang="en-US" dirty="0" err="1" smtClean="0"/>
              <a:t>ke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r</a:t>
            </a:r>
            <a:r>
              <a:rPr lang="en-US" u="sng" dirty="0" err="1" smtClean="0"/>
              <a:t>i</a:t>
            </a:r>
            <a:r>
              <a:rPr lang="en-US" dirty="0" smtClean="0"/>
              <a:t>-de</a:t>
            </a:r>
          </a:p>
          <a:p>
            <a:pPr>
              <a:buNone/>
            </a:pPr>
            <a:r>
              <a:rPr lang="en-US" dirty="0" smtClean="0"/>
              <a:t>         n</a:t>
            </a:r>
            <a:r>
              <a:rPr lang="en-US" u="sng" dirty="0" smtClean="0"/>
              <a:t>o</a:t>
            </a:r>
            <a:r>
              <a:rPr lang="en-US" dirty="0" smtClean="0"/>
              <a:t>-</a:t>
            </a:r>
            <a:r>
              <a:rPr lang="en-US" dirty="0" err="1" smtClean="0"/>
              <a:t>te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t</a:t>
            </a:r>
            <a:r>
              <a:rPr lang="en-US" u="sng" dirty="0" err="1" smtClean="0"/>
              <a:t>y</a:t>
            </a:r>
            <a:r>
              <a:rPr lang="en-US" dirty="0" err="1" smtClean="0"/>
              <a:t>-pe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t</a:t>
            </a:r>
            <a:r>
              <a:rPr lang="en-US" u="sng" dirty="0" err="1" smtClean="0"/>
              <a:t>u</a:t>
            </a:r>
            <a:r>
              <a:rPr lang="en-US" dirty="0" smtClean="0"/>
              <a:t>-be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www.proza.ru/pics/2012/12/27/13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86200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i="1" dirty="0" smtClean="0"/>
              <a:t>II </a:t>
            </a:r>
            <a:r>
              <a:rPr lang="ru-RU" b="1" i="1" dirty="0" smtClean="0"/>
              <a:t>тип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закрытый слог</a:t>
            </a:r>
            <a:r>
              <a:rPr lang="ru-RU" i="1" dirty="0" smtClean="0"/>
              <a:t>  </a:t>
            </a:r>
            <a:r>
              <a:rPr lang="ru-RU" dirty="0" smtClean="0"/>
              <a:t>(закрытым считается слог,</a:t>
            </a:r>
            <a:r>
              <a:rPr lang="en-US" dirty="0" smtClean="0"/>
              <a:t> </a:t>
            </a:r>
            <a:r>
              <a:rPr lang="ru-RU" dirty="0" smtClean="0"/>
              <a:t>оканчивающийся на согласную). 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         Cap</a:t>
            </a:r>
          </a:p>
          <a:p>
            <a:pPr>
              <a:buNone/>
            </a:pPr>
            <a:r>
              <a:rPr lang="de-DE" b="1" dirty="0" smtClean="0"/>
              <a:t>         Pen</a:t>
            </a:r>
          </a:p>
          <a:p>
            <a:pPr>
              <a:buNone/>
            </a:pPr>
            <a:r>
              <a:rPr lang="de-DE" b="1" dirty="0" smtClean="0"/>
              <a:t>         Not</a:t>
            </a:r>
          </a:p>
          <a:p>
            <a:pPr>
              <a:buNone/>
            </a:pPr>
            <a:r>
              <a:rPr lang="de-DE" b="1" dirty="0" smtClean="0"/>
              <a:t>         Bus</a:t>
            </a:r>
          </a:p>
          <a:p>
            <a:pPr>
              <a:buNone/>
            </a:pPr>
            <a:r>
              <a:rPr lang="de-DE" b="1" dirty="0" smtClean="0"/>
              <a:t>         Fit</a:t>
            </a:r>
            <a:endParaRPr lang="ru-RU" dirty="0"/>
          </a:p>
        </p:txBody>
      </p:sp>
      <p:sp>
        <p:nvSpPr>
          <p:cNvPr id="5122" name="AutoShape 2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743200"/>
            <a:ext cx="3580820" cy="376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I</a:t>
            </a:r>
            <a:r>
              <a:rPr lang="ru-RU" b="1" i="1" dirty="0" smtClean="0"/>
              <a:t>II 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en-US" b="1" i="1" dirty="0" smtClean="0"/>
              <a:t>   </a:t>
            </a:r>
            <a:r>
              <a:rPr lang="ru-RU" b="1" i="1" dirty="0" smtClean="0"/>
              <a:t> гласная + буква “</a:t>
            </a:r>
            <a:r>
              <a:rPr lang="ru-RU" b="1" i="1" dirty="0" err="1" smtClean="0"/>
              <a:t>r</a:t>
            </a:r>
            <a:r>
              <a:rPr lang="ru-RU" b="1" i="1" dirty="0" smtClean="0"/>
              <a:t>”</a:t>
            </a:r>
            <a:r>
              <a:rPr lang="ru-RU" dirty="0" smtClean="0"/>
              <a:t>, которая влияет на звучание гласной в корне слова, придавая ей некоторую протяжность.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      Car</a:t>
            </a:r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Fork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Term</a:t>
            </a:r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first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Burn</a:t>
            </a:r>
            <a:endParaRPr lang="de-DE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s://encrypted-tbn2.gstatic.com/images?q=tbn:ANd9GcQeHo2JkngXst05jc3RC7MEvIYrGrTNnnCocLucf8gady10bS4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048000"/>
            <a:ext cx="4191000" cy="2611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IV 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   </a:t>
            </a:r>
            <a:r>
              <a:rPr lang="ru-RU" b="1" i="1" dirty="0" smtClean="0"/>
              <a:t> гласная + буква “</a:t>
            </a:r>
            <a:r>
              <a:rPr lang="ru-RU" b="1" i="1" dirty="0" err="1" smtClean="0"/>
              <a:t>r</a:t>
            </a:r>
            <a:r>
              <a:rPr lang="ru-RU" b="1" i="1" dirty="0" smtClean="0"/>
              <a:t>”+ гласная. </a:t>
            </a:r>
            <a:r>
              <a:rPr lang="ru-RU" dirty="0" smtClean="0"/>
              <a:t>Буква  “</a:t>
            </a:r>
            <a:r>
              <a:rPr lang="ru-RU" dirty="0" err="1" smtClean="0"/>
              <a:t>r</a:t>
            </a:r>
            <a:r>
              <a:rPr lang="ru-RU" dirty="0" smtClean="0"/>
              <a:t>” в данном случае также не читается;  все три гласные</a:t>
            </a:r>
            <a:r>
              <a:rPr lang="en-US" dirty="0" smtClean="0"/>
              <a:t> </a:t>
            </a:r>
            <a:r>
              <a:rPr lang="ru-RU" dirty="0" smtClean="0"/>
              <a:t>читаются в совокупности.</a:t>
            </a:r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Fare</a:t>
            </a:r>
            <a:r>
              <a:rPr lang="de-DE" b="1" dirty="0" smtClean="0"/>
              <a:t> </a:t>
            </a:r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here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   pure</a:t>
            </a:r>
          </a:p>
          <a:p>
            <a:pPr>
              <a:buNone/>
            </a:pPr>
            <a:r>
              <a:rPr lang="de-DE" b="1" dirty="0" smtClean="0"/>
              <a:t>         </a:t>
            </a:r>
            <a:r>
              <a:rPr lang="de-DE" b="1" dirty="0" err="1" smtClean="0"/>
              <a:t>fire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more</a:t>
            </a:r>
            <a:endParaRPr lang="ru-RU" dirty="0"/>
          </a:p>
        </p:txBody>
      </p:sp>
      <p:pic>
        <p:nvPicPr>
          <p:cNvPr id="3074" name="Picture 2" descr="https://encrypted-tbn2.gstatic.com/images?q=tbn:ANd9GcT2EBPXATx5LFYOaC2IGH78GWsu7EyHh5riwzg7CJCGVvhAiUj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124200"/>
            <a:ext cx="2514600" cy="2990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гласных букв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IV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478280"/>
          <a:ext cx="8763000" cy="438912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06880"/>
                <a:gridCol w="1706880"/>
                <a:gridCol w="1706880"/>
                <a:gridCol w="1706880"/>
                <a:gridCol w="1935480"/>
              </a:tblGrid>
              <a:tr h="394335"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Алфавитное</a:t>
                      </a:r>
                      <a:br>
                        <a:rPr lang="ru-RU" dirty="0"/>
                      </a:br>
                      <a:r>
                        <a:rPr lang="ru-RU" dirty="0"/>
                        <a:t>название буквы</a:t>
                      </a:r>
                    </a:p>
                  </a:txBody>
                  <a:tcPr marL="38100" marR="38100" marT="38100" marB="3810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/>
                        <a:t>В конце слова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01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согласная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 + </a:t>
                      </a:r>
                      <a:r>
                        <a:rPr lang="de-DE"/>
                        <a:t>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 +</a:t>
                      </a:r>
                      <a:r>
                        <a:rPr lang="de-DE"/>
                        <a:t>re </a:t>
                      </a:r>
                      <a:br>
                        <a:rPr lang="de-DE"/>
                      </a:br>
                      <a:r>
                        <a:rPr lang="de-DE"/>
                        <a:t>(+ </a:t>
                      </a:r>
                      <a:r>
                        <a:rPr lang="ru-RU"/>
                        <a:t>согласная)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III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IV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А а [ </a:t>
                      </a:r>
                      <a:r>
                        <a:rPr lang="de-DE"/>
                        <a:t>ei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ei ] take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æ ] cat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a: ] car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[ ε</a:t>
                      </a:r>
                      <a:r>
                        <a:rPr lang="de-DE"/>
                        <a:t>ə ] care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O o [ əu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əu ] rose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 ] dog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ɔ: ] for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ɔ: ] more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U u [ ju: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ju: ] use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[ </a:t>
                      </a:r>
                      <a:r>
                        <a:rPr lang="el-GR" sz="800"/>
                        <a:t>Λ</a:t>
                      </a:r>
                      <a:r>
                        <a:rPr lang="el-GR"/>
                        <a:t> ] </a:t>
                      </a:r>
                      <a:r>
                        <a:rPr lang="de-DE"/>
                        <a:t>cup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ə: ] fur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uə ] sure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E e [ i: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i: ] Pete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e ] pet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 ə: ] her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iə ] here</a:t>
                      </a:r>
                    </a:p>
                  </a:txBody>
                  <a:tcPr marL="38100" marR="38100" marT="38100" marB="38100" anchor="ctr"/>
                </a:tc>
              </a:tr>
              <a:tr h="702945"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I i / Y y [ ai / wai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ai ] Mike</a:t>
                      </a:r>
                      <a:br>
                        <a:rPr lang="de-DE"/>
                      </a:br>
                      <a:r>
                        <a:rPr lang="de-DE"/>
                        <a:t>[ ai ] fly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 ] pig</a:t>
                      </a:r>
                      <a:br>
                        <a:rPr lang="de-DE"/>
                      </a:br>
                      <a:r>
                        <a:rPr lang="de-DE"/>
                        <a:t>[ i ] system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[ ə: ]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bird</a:t>
                      </a:r>
                      <a:endParaRPr lang="ru-RU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 </a:t>
                      </a:r>
                      <a:r>
                        <a:rPr lang="de-DE" dirty="0" err="1"/>
                        <a:t>aiə</a:t>
                      </a:r>
                      <a:r>
                        <a:rPr lang="de-DE" dirty="0"/>
                        <a:t> ] </a:t>
                      </a:r>
                      <a:r>
                        <a:rPr lang="de-DE" dirty="0" err="1"/>
                        <a:t>tyre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88</TotalTime>
  <Words>720</Words>
  <Application>Microsoft Office PowerPoint</Application>
  <PresentationFormat>Экран (4:3)</PresentationFormat>
  <Paragraphs>268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Rockwell</vt:lpstr>
      <vt:lpstr>Wingdings 2</vt:lpstr>
      <vt:lpstr>Литейная</vt:lpstr>
      <vt:lpstr>Правила чтения</vt:lpstr>
      <vt:lpstr>Презентация PowerPoint</vt:lpstr>
      <vt:lpstr>Алфавит</vt:lpstr>
      <vt:lpstr>Гласные буквы</vt:lpstr>
      <vt:lpstr>I тип чтения </vt:lpstr>
      <vt:lpstr>II тип чтения</vt:lpstr>
      <vt:lpstr>III тип чтения </vt:lpstr>
      <vt:lpstr>IV тип чтения </vt:lpstr>
      <vt:lpstr>Чтение гласных букв</vt:lpstr>
      <vt:lpstr>Чтение гласных буквосочетаний</vt:lpstr>
      <vt:lpstr>Чтение согласных букв</vt:lpstr>
      <vt:lpstr>Чтение гласных буквосочетаний</vt:lpstr>
      <vt:lpstr>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</dc:title>
  <cp:lastModifiedBy>гыук</cp:lastModifiedBy>
  <cp:revision>8</cp:revision>
  <dcterms:modified xsi:type="dcterms:W3CDTF">2014-11-11T09:56:44Z</dcterms:modified>
</cp:coreProperties>
</file>