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9" r:id="rId9"/>
    <p:sldId id="268" r:id="rId10"/>
    <p:sldId id="263" r:id="rId11"/>
    <p:sldId id="264" r:id="rId12"/>
    <p:sldId id="267" r:id="rId13"/>
    <p:sldId id="265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EC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32856"/>
            <a:ext cx="5112568" cy="4248472"/>
          </a:xfrm>
        </p:spPr>
        <p:txBody>
          <a:bodyPr>
            <a:normAutofit fontScale="90000"/>
          </a:bodyPr>
          <a:lstStyle/>
          <a:p>
            <a:pPr marL="182880" indent="0">
              <a:buNone/>
            </a:pPr>
            <a:r>
              <a:rPr lang="ru-RU" i="1" dirty="0" smtClean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ru-RU" i="1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i="1" dirty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ru-RU" i="1" dirty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i="1" dirty="0" smtClean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ru-RU" i="1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i="1" dirty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ru-RU" i="1" dirty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i="1" dirty="0" smtClean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ru-RU" i="1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i="1" dirty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ru-RU" i="1" dirty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i="1" dirty="0" smtClean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ru-RU" i="1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i="1" dirty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ru-RU" i="1" dirty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i="1" dirty="0" smtClean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ru-RU" i="1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i="1" dirty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ru-RU" i="1" dirty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i="1" dirty="0" smtClean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ru-RU" i="1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i="1" dirty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ru-RU" i="1" dirty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i="1" dirty="0" smtClean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ru-RU" i="1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i="1" dirty="0" smtClean="0">
                <a:solidFill>
                  <a:srgbClr val="C00000"/>
                </a:solidFill>
                <a:latin typeface="Comic Sans MS" pitchFamily="66" charset="0"/>
              </a:rPr>
              <a:t>Кадастровое сопровождение земельно-имущественных отношений</a:t>
            </a:r>
            <a:br>
              <a:rPr lang="ru-RU" i="1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/>
            </a:r>
            <a:br>
              <a:rPr lang="ru-RU" dirty="0" smtClean="0">
                <a:latin typeface="Comic Sans MS" pitchFamily="66" charset="0"/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sz="2700" dirty="0" smtClean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Разработал студент ГБОУ СПО УКСИВТ Галеева Е.Р.</a:t>
            </a:r>
            <a:endParaRPr lang="ru-RU" sz="2700" dirty="0">
              <a:solidFill>
                <a:srgbClr val="FF0000"/>
              </a:solidFill>
              <a:latin typeface="Comic Sans MS" pitchFamily="66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26348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Tm="2690">
        <p14:reveal/>
      </p:transition>
    </mc:Choice>
    <mc:Fallback>
      <p:transition spd="slow" advTm="269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i="1" dirty="0" smtClean="0">
                <a:solidFill>
                  <a:srgbClr val="FF0000"/>
                </a:solidFill>
                <a:latin typeface="Comic Sans MS" pitchFamily="66" charset="0"/>
              </a:rPr>
              <a:t>Государственный кадастровый учет недвижимого имущества</a:t>
            </a:r>
            <a:endParaRPr lang="ru-RU" i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2800" dirty="0" smtClean="0">
                <a:solidFill>
                  <a:srgbClr val="34EC3D"/>
                </a:solidFill>
                <a:latin typeface="Comic Sans MS" pitchFamily="66" charset="0"/>
                <a:cs typeface="Times New Roman" pitchFamily="18" charset="0"/>
              </a:rPr>
              <a:t>представляет собой действия уполномоченного органа по </a:t>
            </a:r>
            <a:r>
              <a:rPr lang="ru-RU" sz="2800" dirty="0" smtClean="0">
                <a:solidFill>
                  <a:srgbClr val="34EC3D"/>
                </a:solidFill>
                <a:latin typeface="Comic Sans MS" pitchFamily="66" charset="0"/>
                <a:cs typeface="Times New Roman" pitchFamily="18" charset="0"/>
              </a:rPr>
              <a:t>внесению в Государственный кадастр недвижимости (ГКН) сведений о недвижимом имуществе.</a:t>
            </a:r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endParaRPr lang="ru-RU" sz="2800" dirty="0" smtClean="0"/>
          </a:p>
          <a:p>
            <a:pPr marL="45720" indent="0" algn="ctr">
              <a:buNone/>
            </a:pPr>
            <a:r>
              <a:rPr lang="ru-RU" sz="2800" dirty="0" smtClean="0">
                <a:solidFill>
                  <a:srgbClr val="34EC3D"/>
                </a:solidFill>
                <a:latin typeface="Comic Sans MS" pitchFamily="66" charset="0"/>
                <a:cs typeface="Times New Roman" pitchFamily="18" charset="0"/>
              </a:rPr>
              <a:t>Каждый объект недвижимости, сведения о котором внесены в ГКН, имеет неизменный, не повторяющейся во времени и на территории Российской Федерации государственный учетный номер.</a:t>
            </a:r>
            <a:endParaRPr lang="ru-RU" sz="2800" dirty="0">
              <a:solidFill>
                <a:srgbClr val="34EC3D"/>
              </a:solidFill>
              <a:latin typeface="Comic Sans MS" pitchFamily="66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45212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Tm="12670">
        <p14:reveal/>
      </p:transition>
    </mc:Choice>
    <mc:Fallback>
      <p:transition spd="slow" advTm="1267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229600" cy="1417638"/>
          </a:xfrm>
        </p:spPr>
        <p:txBody>
          <a:bodyPr>
            <a:noAutofit/>
          </a:bodyPr>
          <a:lstStyle/>
          <a:p>
            <a:pPr algn="ctr"/>
            <a:r>
              <a:rPr lang="ru-RU" sz="4400" i="1" dirty="0" smtClean="0">
                <a:solidFill>
                  <a:srgbClr val="FF0000"/>
                </a:solidFill>
                <a:latin typeface="Comic Sans MS" pitchFamily="66" charset="0"/>
              </a:rPr>
              <a:t>Государственный кадастр недвижимости</a:t>
            </a:r>
            <a:endParaRPr lang="ru-RU" sz="4400" i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780928"/>
            <a:ext cx="8229600" cy="334096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600" dirty="0" smtClean="0">
                <a:solidFill>
                  <a:srgbClr val="34EC3D"/>
                </a:solidFill>
                <a:latin typeface="Times New Roman" pitchFamily="18" charset="0"/>
                <a:cs typeface="Times New Roman" pitchFamily="18" charset="0"/>
              </a:rPr>
              <a:t>1) Реестр </a:t>
            </a:r>
            <a:r>
              <a:rPr lang="ru-RU" sz="3600" dirty="0" smtClean="0">
                <a:solidFill>
                  <a:srgbClr val="34EC3D"/>
                </a:solidFill>
                <a:latin typeface="Times New Roman" pitchFamily="18" charset="0"/>
                <a:cs typeface="Times New Roman" pitchFamily="18" charset="0"/>
              </a:rPr>
              <a:t>объектов </a:t>
            </a:r>
            <a:r>
              <a:rPr lang="ru-RU" sz="3600" dirty="0" smtClean="0">
                <a:solidFill>
                  <a:srgbClr val="34EC3D"/>
                </a:solidFill>
                <a:latin typeface="Times New Roman" pitchFamily="18" charset="0"/>
                <a:cs typeface="Times New Roman" pitchFamily="18" charset="0"/>
              </a:rPr>
              <a:t>недвижимости;</a:t>
            </a:r>
          </a:p>
          <a:p>
            <a:pPr marL="45720" indent="0">
              <a:buNone/>
            </a:pPr>
            <a:r>
              <a:rPr lang="ru-RU" sz="3600" dirty="0" smtClean="0">
                <a:solidFill>
                  <a:srgbClr val="34EC3D"/>
                </a:solidFill>
                <a:latin typeface="Times New Roman" pitchFamily="18" charset="0"/>
                <a:cs typeface="Times New Roman" pitchFamily="18" charset="0"/>
              </a:rPr>
              <a:t>2) Кадастровые </a:t>
            </a:r>
            <a:r>
              <a:rPr lang="ru-RU" sz="3600" dirty="0" smtClean="0">
                <a:solidFill>
                  <a:srgbClr val="34EC3D"/>
                </a:solidFill>
                <a:latin typeface="Times New Roman" pitchFamily="18" charset="0"/>
                <a:cs typeface="Times New Roman" pitchFamily="18" charset="0"/>
              </a:rPr>
              <a:t>дела;</a:t>
            </a:r>
          </a:p>
          <a:p>
            <a:pPr marL="45720" indent="0">
              <a:buNone/>
            </a:pPr>
            <a:r>
              <a:rPr lang="ru-RU" sz="3600" dirty="0" smtClean="0">
                <a:solidFill>
                  <a:srgbClr val="34EC3D"/>
                </a:solidFill>
                <a:latin typeface="Times New Roman" pitchFamily="18" charset="0"/>
                <a:cs typeface="Times New Roman" pitchFamily="18" charset="0"/>
              </a:rPr>
              <a:t>3) Кадастровые </a:t>
            </a:r>
            <a:r>
              <a:rPr lang="ru-RU" sz="3600" dirty="0" smtClean="0">
                <a:solidFill>
                  <a:srgbClr val="34EC3D"/>
                </a:solidFill>
                <a:latin typeface="Times New Roman" pitchFamily="18" charset="0"/>
                <a:cs typeface="Times New Roman" pitchFamily="18" charset="0"/>
              </a:rPr>
              <a:t>карты.</a:t>
            </a:r>
          </a:p>
          <a:p>
            <a:pPr marL="45720" indent="0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06234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Tm="4783">
        <p14:reveal/>
      </p:transition>
    </mc:Choice>
    <mc:Fallback>
      <p:transition spd="slow" advTm="478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96950"/>
          </a:xfrm>
        </p:spPr>
        <p:txBody>
          <a:bodyPr>
            <a:normAutofit/>
          </a:bodyPr>
          <a:lstStyle/>
          <a:p>
            <a:pPr algn="ctr"/>
            <a:r>
              <a:rPr lang="ru-RU" i="1" dirty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Реестр объектов недвижимости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51520" y="944724"/>
            <a:ext cx="8568952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rgbClr val="34EC3D"/>
                </a:solidFill>
                <a:latin typeface="Comic Sans MS" pitchFamily="66" charset="0"/>
                <a:cs typeface="Times New Roman" pitchFamily="18" charset="0"/>
              </a:rPr>
              <a:t>представляет  </a:t>
            </a:r>
            <a:r>
              <a:rPr lang="ru-RU" sz="2800" dirty="0" smtClean="0">
                <a:solidFill>
                  <a:srgbClr val="34EC3D"/>
                </a:solidFill>
                <a:latin typeface="Comic Sans MS" pitchFamily="66" charset="0"/>
                <a:cs typeface="Times New Roman" pitchFamily="18" charset="0"/>
              </a:rPr>
              <a:t>упорядоченную систему записей</a:t>
            </a:r>
            <a:r>
              <a:rPr lang="ru-RU" sz="2800" dirty="0">
                <a:solidFill>
                  <a:srgbClr val="34EC3D"/>
                </a:solidFill>
                <a:latin typeface="Comic Sans MS" pitchFamily="66" charset="0"/>
                <a:cs typeface="Times New Roman" pitchFamily="18" charset="0"/>
              </a:rPr>
              <a:t>, содержащих </a:t>
            </a:r>
            <a:r>
              <a:rPr lang="ru-RU" sz="2800" dirty="0" smtClean="0">
                <a:solidFill>
                  <a:srgbClr val="34EC3D"/>
                </a:solidFill>
                <a:latin typeface="Comic Sans MS" pitchFamily="66" charset="0"/>
                <a:cs typeface="Times New Roman" pitchFamily="18" charset="0"/>
              </a:rPr>
              <a:t>сведения о </a:t>
            </a:r>
            <a:r>
              <a:rPr lang="ru-RU" sz="2800" dirty="0">
                <a:solidFill>
                  <a:srgbClr val="34EC3D"/>
                </a:solidFill>
                <a:latin typeface="Comic Sans MS" pitchFamily="66" charset="0"/>
                <a:cs typeface="Times New Roman" pitchFamily="18" charset="0"/>
              </a:rPr>
              <a:t>местоположении, назначении, принадлежности, составе, основных характеристиках объектов </a:t>
            </a:r>
            <a:endParaRPr lang="ru-RU" sz="2800" dirty="0" smtClean="0">
              <a:solidFill>
                <a:srgbClr val="34EC3D"/>
              </a:solidFill>
              <a:latin typeface="Comic Sans MS" pitchFamily="66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rgbClr val="34EC3D"/>
                </a:solidFill>
                <a:latin typeface="Comic Sans MS" pitchFamily="66" charset="0"/>
                <a:cs typeface="Times New Roman" pitchFamily="18" charset="0"/>
              </a:rPr>
              <a:t>недвижимости, а также 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34EC3D"/>
                </a:solidFill>
                <a:latin typeface="Comic Sans MS" pitchFamily="66" charset="0"/>
                <a:cs typeface="Times New Roman" pitchFamily="18" charset="0"/>
              </a:rPr>
              <a:t>о </a:t>
            </a:r>
            <a:r>
              <a:rPr lang="ru-RU" sz="2800" dirty="0">
                <a:solidFill>
                  <a:srgbClr val="34EC3D"/>
                </a:solidFill>
                <a:latin typeface="Comic Sans MS" pitchFamily="66" charset="0"/>
                <a:cs typeface="Times New Roman" pitchFamily="18" charset="0"/>
              </a:rPr>
              <a:t>реестровых и 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34EC3D"/>
                </a:solidFill>
                <a:latin typeface="Comic Sans MS" pitchFamily="66" charset="0"/>
                <a:cs typeface="Times New Roman" pitchFamily="18" charset="0"/>
              </a:rPr>
              <a:t>кадастровых </a:t>
            </a:r>
            <a:r>
              <a:rPr lang="ru-RU" sz="2800" dirty="0">
                <a:solidFill>
                  <a:srgbClr val="34EC3D"/>
                </a:solidFill>
                <a:latin typeface="Comic Sans MS" pitchFamily="66" charset="0"/>
                <a:cs typeface="Times New Roman" pitchFamily="18" charset="0"/>
              </a:rPr>
              <a:t>номерах и </a:t>
            </a:r>
            <a:endParaRPr lang="ru-RU" sz="2800" dirty="0" smtClean="0">
              <a:solidFill>
                <a:srgbClr val="34EC3D"/>
              </a:solidFill>
              <a:latin typeface="Comic Sans MS" pitchFamily="66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rgbClr val="34EC3D"/>
                </a:solidFill>
                <a:latin typeface="Comic Sans MS" pitchFamily="66" charset="0"/>
                <a:cs typeface="Times New Roman" pitchFamily="18" charset="0"/>
              </a:rPr>
              <a:t>других </a:t>
            </a:r>
            <a:r>
              <a:rPr lang="ru-RU" sz="2800" dirty="0">
                <a:solidFill>
                  <a:srgbClr val="34EC3D"/>
                </a:solidFill>
                <a:latin typeface="Comic Sans MS" pitchFamily="66" charset="0"/>
                <a:cs typeface="Times New Roman" pitchFamily="18" charset="0"/>
              </a:rPr>
              <a:t>показателях, </a:t>
            </a:r>
            <a:endParaRPr lang="ru-RU" sz="2800" dirty="0" smtClean="0">
              <a:solidFill>
                <a:srgbClr val="34EC3D"/>
              </a:solidFill>
              <a:latin typeface="Comic Sans MS" pitchFamily="66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rgbClr val="34EC3D"/>
                </a:solidFill>
                <a:latin typeface="Comic Sans MS" pitchFamily="66" charset="0"/>
                <a:cs typeface="Times New Roman" pitchFamily="18" charset="0"/>
              </a:rPr>
              <a:t>позволяющих однозначно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34EC3D"/>
                </a:solidFill>
                <a:latin typeface="Comic Sans MS" pitchFamily="66" charset="0"/>
                <a:cs typeface="Times New Roman" pitchFamily="18" charset="0"/>
              </a:rPr>
              <a:t>идентифицировать объект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34EC3D"/>
                </a:solidFill>
                <a:latin typeface="Comic Sans MS" pitchFamily="66" charset="0"/>
                <a:cs typeface="Times New Roman" pitchFamily="18" charset="0"/>
              </a:rPr>
              <a:t>недвижимости</a:t>
            </a:r>
            <a:r>
              <a:rPr lang="ru-RU" sz="2800" dirty="0">
                <a:solidFill>
                  <a:srgbClr val="34EC3D"/>
                </a:solidFill>
                <a:latin typeface="Comic Sans MS" pitchFamily="66" charset="0"/>
                <a:cs typeface="Times New Roman" pitchFamily="18" charset="0"/>
              </a:rPr>
              <a:t>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6104" y="2945082"/>
            <a:ext cx="4078585" cy="3508253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32657304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2498"/>
    </mc:Choice>
    <mc:Fallback>
      <p:transition spd="slow" advTm="12498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24942"/>
          </a:xfrm>
        </p:spPr>
        <p:txBody>
          <a:bodyPr>
            <a:normAutofit/>
          </a:bodyPr>
          <a:lstStyle/>
          <a:p>
            <a:pPr algn="ctr"/>
            <a:r>
              <a:rPr lang="ru-RU" sz="4000" i="1" dirty="0" smtClean="0">
                <a:solidFill>
                  <a:srgbClr val="FF0000"/>
                </a:solidFill>
                <a:latin typeface="Comic Sans MS" pitchFamily="66" charset="0"/>
              </a:rPr>
              <a:t>Кадастровые дела</a:t>
            </a:r>
            <a:endParaRPr lang="ru-RU" sz="4000" i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24745"/>
            <a:ext cx="8640960" cy="2376264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2800" dirty="0" smtClean="0">
                <a:solidFill>
                  <a:srgbClr val="34EC3D"/>
                </a:solidFill>
                <a:latin typeface="Comic Sans MS" pitchFamily="66" charset="0"/>
                <a:cs typeface="Times New Roman" pitchFamily="18" charset="0"/>
              </a:rPr>
              <a:t>представляют </a:t>
            </a:r>
            <a:r>
              <a:rPr lang="ru-RU" sz="2800" dirty="0" smtClean="0">
                <a:solidFill>
                  <a:srgbClr val="34EC3D"/>
                </a:solidFill>
                <a:latin typeface="Comic Sans MS" pitchFamily="66" charset="0"/>
                <a:cs typeface="Times New Roman" pitchFamily="18" charset="0"/>
              </a:rPr>
              <a:t>собой совокупность скомплектованных и систематизированных документов, на основании которых внесены соответствующие сведения в ГКН. 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633" y="3284984"/>
            <a:ext cx="2276373" cy="3129086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3532791"/>
            <a:ext cx="2926080" cy="2633472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40703907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Tm="7426">
        <p14:reveal/>
      </p:transition>
    </mc:Choice>
    <mc:Fallback>
      <p:transition spd="slow" advTm="742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868958"/>
          </a:xfrm>
        </p:spPr>
        <p:txBody>
          <a:bodyPr>
            <a:normAutofit/>
          </a:bodyPr>
          <a:lstStyle/>
          <a:p>
            <a:pPr algn="ctr"/>
            <a:r>
              <a:rPr lang="ru-RU" sz="4000" i="1" dirty="0" smtClean="0">
                <a:solidFill>
                  <a:srgbClr val="FF0000"/>
                </a:solidFill>
                <a:latin typeface="Comic Sans MS" pitchFamily="66" charset="0"/>
              </a:rPr>
              <a:t>Кадастровые карты</a:t>
            </a:r>
            <a:endParaRPr lang="ru-RU" sz="4000" i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268760"/>
            <a:ext cx="8219256" cy="2764904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2800" dirty="0" smtClean="0">
                <a:solidFill>
                  <a:srgbClr val="34EC3D"/>
                </a:solidFill>
                <a:latin typeface="Comic Sans MS" pitchFamily="66" charset="0"/>
                <a:cs typeface="Times New Roman" pitchFamily="18" charset="0"/>
              </a:rPr>
              <a:t>представляют </a:t>
            </a:r>
            <a:r>
              <a:rPr lang="ru-RU" sz="2800" dirty="0" smtClean="0">
                <a:solidFill>
                  <a:srgbClr val="34EC3D"/>
                </a:solidFill>
                <a:latin typeface="Comic Sans MS" pitchFamily="66" charset="0"/>
                <a:cs typeface="Times New Roman" pitchFamily="18" charset="0"/>
              </a:rPr>
              <a:t>собой </a:t>
            </a:r>
            <a:r>
              <a:rPr lang="ru-RU" sz="2800" dirty="0">
                <a:solidFill>
                  <a:srgbClr val="34EC3D"/>
                </a:solidFill>
                <a:latin typeface="Comic Sans MS" pitchFamily="66" charset="0"/>
                <a:cs typeface="Times New Roman" pitchFamily="18" charset="0"/>
              </a:rPr>
              <a:t>составленные на единой </a:t>
            </a:r>
            <a:r>
              <a:rPr lang="ru-RU" sz="2800" dirty="0" smtClean="0">
                <a:solidFill>
                  <a:srgbClr val="34EC3D"/>
                </a:solidFill>
                <a:latin typeface="Comic Sans MS" pitchFamily="66" charset="0"/>
                <a:cs typeface="Times New Roman" pitchFamily="18" charset="0"/>
              </a:rPr>
              <a:t>картографической </a:t>
            </a:r>
            <a:r>
              <a:rPr lang="ru-RU" sz="2800" dirty="0">
                <a:solidFill>
                  <a:srgbClr val="34EC3D"/>
                </a:solidFill>
                <a:latin typeface="Comic Sans MS" pitchFamily="66" charset="0"/>
                <a:cs typeface="Times New Roman" pitchFamily="18" charset="0"/>
              </a:rPr>
              <a:t>основе </a:t>
            </a:r>
            <a:r>
              <a:rPr lang="ru-RU" sz="2800" dirty="0" smtClean="0">
                <a:solidFill>
                  <a:srgbClr val="34EC3D"/>
                </a:solidFill>
                <a:latin typeface="Comic Sans MS" pitchFamily="66" charset="0"/>
                <a:cs typeface="Times New Roman" pitchFamily="18" charset="0"/>
              </a:rPr>
              <a:t>тематические </a:t>
            </a:r>
            <a:r>
              <a:rPr lang="ru-RU" sz="2800" dirty="0">
                <a:solidFill>
                  <a:srgbClr val="34EC3D"/>
                </a:solidFill>
                <a:latin typeface="Comic Sans MS" pitchFamily="66" charset="0"/>
                <a:cs typeface="Times New Roman" pitchFamily="18" charset="0"/>
              </a:rPr>
              <a:t>карты, на которых </a:t>
            </a:r>
            <a:r>
              <a:rPr lang="ru-RU" sz="2800" dirty="0" smtClean="0">
                <a:solidFill>
                  <a:srgbClr val="34EC3D"/>
                </a:solidFill>
                <a:latin typeface="Comic Sans MS" pitchFamily="66" charset="0"/>
                <a:cs typeface="Times New Roman" pitchFamily="18" charset="0"/>
              </a:rPr>
              <a:t>в </a:t>
            </a:r>
            <a:r>
              <a:rPr lang="ru-RU" sz="2800" dirty="0">
                <a:solidFill>
                  <a:srgbClr val="34EC3D"/>
                </a:solidFill>
                <a:latin typeface="Comic Sans MS" pitchFamily="66" charset="0"/>
                <a:cs typeface="Times New Roman" pitchFamily="18" charset="0"/>
              </a:rPr>
              <a:t>графической форме и текстовой </a:t>
            </a:r>
            <a:r>
              <a:rPr lang="ru-RU" sz="2800" dirty="0" smtClean="0">
                <a:solidFill>
                  <a:srgbClr val="34EC3D"/>
                </a:solidFill>
                <a:latin typeface="Comic Sans MS" pitchFamily="66" charset="0"/>
                <a:cs typeface="Times New Roman" pitchFamily="18" charset="0"/>
              </a:rPr>
              <a:t>форме </a:t>
            </a:r>
            <a:r>
              <a:rPr lang="ru-RU" sz="2800" dirty="0">
                <a:solidFill>
                  <a:srgbClr val="34EC3D"/>
                </a:solidFill>
                <a:latin typeface="Comic Sans MS" pitchFamily="66" charset="0"/>
                <a:cs typeface="Times New Roman" pitchFamily="18" charset="0"/>
              </a:rPr>
              <a:t>воспроизводятся </a:t>
            </a:r>
            <a:r>
              <a:rPr lang="ru-RU" sz="2800" dirty="0" smtClean="0">
                <a:solidFill>
                  <a:srgbClr val="34EC3D"/>
                </a:solidFill>
                <a:latin typeface="Comic Sans MS" pitchFamily="66" charset="0"/>
                <a:cs typeface="Times New Roman" pitchFamily="18" charset="0"/>
              </a:rPr>
              <a:t>внесенные в </a:t>
            </a:r>
            <a:r>
              <a:rPr lang="ru-RU" sz="2800" dirty="0">
                <a:solidFill>
                  <a:srgbClr val="34EC3D"/>
                </a:solidFill>
                <a:latin typeface="Comic Sans MS" pitchFamily="66" charset="0"/>
                <a:cs typeface="Times New Roman" pitchFamily="18" charset="0"/>
              </a:rPr>
              <a:t>ГКН сведения об объекте </a:t>
            </a:r>
            <a:r>
              <a:rPr lang="ru-RU" sz="2800" dirty="0" smtClean="0">
                <a:solidFill>
                  <a:srgbClr val="34EC3D"/>
                </a:solidFill>
                <a:latin typeface="Comic Sans MS" pitchFamily="66" charset="0"/>
                <a:cs typeface="Times New Roman" pitchFamily="18" charset="0"/>
              </a:rPr>
              <a:t>недвижимости</a:t>
            </a:r>
            <a:r>
              <a:rPr lang="ru-RU" sz="2800" dirty="0">
                <a:solidFill>
                  <a:srgbClr val="34EC3D"/>
                </a:solidFill>
                <a:latin typeface="Comic Sans MS" pitchFamily="66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3579122"/>
            <a:ext cx="4896544" cy="2971828"/>
          </a:xfrm>
          <a:prstGeom prst="rect">
            <a:avLst/>
          </a:prstGeom>
          <a:scene3d>
            <a:camera prst="perspectiveAbove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16960735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Tm="10661">
        <p14:reveal/>
      </p:transition>
    </mc:Choice>
    <mc:Fallback>
      <p:transition spd="slow" advTm="1066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926976"/>
          </a:xfrm>
        </p:spPr>
        <p:txBody>
          <a:bodyPr>
            <a:normAutofit/>
          </a:bodyPr>
          <a:lstStyle/>
          <a:p>
            <a:pPr algn="ctr"/>
            <a:r>
              <a:rPr lang="ru-RU" sz="4400" i="1" dirty="0">
                <a:solidFill>
                  <a:srgbClr val="FF0000"/>
                </a:solidFill>
                <a:latin typeface="Comic Sans MS" pitchFamily="66" charset="0"/>
              </a:rPr>
              <a:t>Кадастр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1556792"/>
            <a:ext cx="5122912" cy="4525963"/>
          </a:xfrm>
        </p:spPr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r>
              <a:rPr lang="ru-RU" sz="3600" dirty="0" smtClean="0">
                <a:solidFill>
                  <a:srgbClr val="34EC3D"/>
                </a:solidFill>
                <a:latin typeface="Comic Sans MS" pitchFamily="66" charset="0"/>
                <a:cs typeface="Times New Roman" pitchFamily="18" charset="0"/>
              </a:rPr>
              <a:t>систематизированный свод сведений (экономических, экологических, организационных и технических), включающий качественную и количественную опись объектов и явлений. </a:t>
            </a:r>
            <a:endParaRPr lang="ru-RU" sz="3600" dirty="0">
              <a:solidFill>
                <a:srgbClr val="34EC3D"/>
              </a:solidFill>
              <a:latin typeface="Comic Sans MS" pitchFamily="66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412776"/>
            <a:ext cx="4038568" cy="4392488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42843902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Tm="9538">
        <p14:reveal/>
      </p:transition>
    </mc:Choice>
    <mc:Fallback>
      <p:transition spd="slow" advTm="953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i="1" dirty="0" smtClean="0">
                <a:solidFill>
                  <a:srgbClr val="FF0000"/>
                </a:solidFill>
                <a:latin typeface="Comic Sans MS" pitchFamily="66" charset="0"/>
              </a:rPr>
              <a:t>Регулирование кадастровой деятельности</a:t>
            </a:r>
            <a:endParaRPr lang="ru-RU" i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466090" y="1484784"/>
            <a:ext cx="4038600" cy="4525963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34EC3D"/>
                </a:solidFill>
                <a:latin typeface="Comic Sans MS" pitchFamily="66" charset="0"/>
                <a:cs typeface="Times New Roman" pitchFamily="18" charset="0"/>
              </a:rPr>
              <a:t>Конституция Российской Федерации, </a:t>
            </a:r>
          </a:p>
          <a:p>
            <a:r>
              <a:rPr lang="ru-RU" sz="2400" dirty="0" smtClean="0">
                <a:solidFill>
                  <a:srgbClr val="34EC3D"/>
                </a:solidFill>
                <a:latin typeface="Comic Sans MS" pitchFamily="66" charset="0"/>
                <a:cs typeface="Times New Roman" pitchFamily="18" charset="0"/>
              </a:rPr>
              <a:t>Земельный кодекс Российской Федерации,</a:t>
            </a:r>
          </a:p>
          <a:p>
            <a:r>
              <a:rPr lang="ru-RU" sz="2400" dirty="0" smtClean="0">
                <a:solidFill>
                  <a:srgbClr val="34EC3D"/>
                </a:solidFill>
                <a:latin typeface="Comic Sans MS" pitchFamily="66" charset="0"/>
                <a:cs typeface="Times New Roman" pitchFamily="18" charset="0"/>
              </a:rPr>
              <a:t>Федеральный закон от 24.07.2007 г. №221-ФЗ «О государственном кадастре недвижимости», </a:t>
            </a:r>
          </a:p>
          <a:p>
            <a:r>
              <a:rPr lang="ru-RU" sz="2400" dirty="0" smtClean="0">
                <a:solidFill>
                  <a:srgbClr val="34EC3D"/>
                </a:solidFill>
                <a:latin typeface="Comic Sans MS" pitchFamily="66" charset="0"/>
                <a:cs typeface="Times New Roman" pitchFamily="18" charset="0"/>
              </a:rPr>
              <a:t>иные нормативно-правовые акты субъектов Российской Федерации </a:t>
            </a:r>
            <a:endParaRPr lang="ru-RU" sz="2400" dirty="0">
              <a:solidFill>
                <a:srgbClr val="34EC3D"/>
              </a:solidFill>
              <a:latin typeface="Comic Sans MS" pitchFamily="66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4690" y="1700808"/>
            <a:ext cx="4171766" cy="4464496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3421128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Tm="10660">
        <p14:reveal/>
      </p:transition>
    </mc:Choice>
    <mc:Fallback>
      <p:transition spd="slow" advTm="1066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940966"/>
          </a:xfrm>
        </p:spPr>
        <p:txBody>
          <a:bodyPr>
            <a:normAutofit/>
          </a:bodyPr>
          <a:lstStyle/>
          <a:p>
            <a:pPr algn="ctr"/>
            <a:r>
              <a:rPr lang="ru-RU" sz="4400" i="1" dirty="0" smtClean="0">
                <a:solidFill>
                  <a:srgbClr val="FF0000"/>
                </a:solidFill>
                <a:latin typeface="Comic Sans MS" pitchFamily="66" charset="0"/>
              </a:rPr>
              <a:t>Кадастровые инженеры</a:t>
            </a:r>
            <a:endParaRPr lang="ru-RU" sz="4400" i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ru-RU" dirty="0" smtClean="0">
                <a:solidFill>
                  <a:srgbClr val="34EC3D"/>
                </a:solidFill>
                <a:latin typeface="Comic Sans MS" pitchFamily="66" charset="0"/>
                <a:cs typeface="Times New Roman" pitchFamily="18" charset="0"/>
              </a:rPr>
              <a:t>осуществляют, согласно Земельному кодексу Российской Федерации, кадастровую деятельность в отношении недвижимого имущества</a:t>
            </a: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2780928"/>
            <a:ext cx="5904656" cy="3672408"/>
          </a:xfrm>
          <a:prstGeom prst="rect">
            <a:avLst/>
          </a:prstGeom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7539580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Tm="7138">
        <p14:reveal/>
      </p:transition>
    </mc:Choice>
    <mc:Fallback>
      <p:transition spd="slow" advTm="713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517632" cy="1575048"/>
          </a:xfrm>
        </p:spPr>
        <p:txBody>
          <a:bodyPr>
            <a:noAutofit/>
          </a:bodyPr>
          <a:lstStyle/>
          <a:p>
            <a:pPr algn="ctr"/>
            <a:r>
              <a:rPr lang="ru-RU" sz="4800" i="1" dirty="0" smtClean="0">
                <a:solidFill>
                  <a:srgbClr val="FF0000"/>
                </a:solidFill>
                <a:latin typeface="Comic Sans MS" pitchFamily="66" charset="0"/>
              </a:rPr>
              <a:t>Источники кадастровой информации</a:t>
            </a:r>
            <a:endParaRPr lang="ru-RU" sz="4800" i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1680" y="2780928"/>
            <a:ext cx="6120680" cy="331236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34EC3D"/>
                </a:solidFill>
                <a:latin typeface="Comic Sans MS" pitchFamily="66" charset="0"/>
                <a:cs typeface="Times New Roman" pitchFamily="18" charset="0"/>
              </a:rPr>
              <a:t>собственники </a:t>
            </a:r>
            <a:r>
              <a:rPr lang="ru-RU" sz="3600" dirty="0" smtClean="0">
                <a:solidFill>
                  <a:srgbClr val="34EC3D"/>
                </a:solidFill>
                <a:latin typeface="Comic Sans MS" pitchFamily="66" charset="0"/>
                <a:cs typeface="Times New Roman" pitchFamily="18" charset="0"/>
              </a:rPr>
              <a:t>объектов недвижимости;</a:t>
            </a:r>
          </a:p>
          <a:p>
            <a:r>
              <a:rPr lang="ru-RU" sz="3600" dirty="0" smtClean="0">
                <a:solidFill>
                  <a:srgbClr val="34EC3D"/>
                </a:solidFill>
                <a:latin typeface="Comic Sans MS" pitchFamily="66" charset="0"/>
                <a:cs typeface="Times New Roman" pitchFamily="18" charset="0"/>
              </a:rPr>
              <a:t>землепользователи;</a:t>
            </a:r>
          </a:p>
          <a:p>
            <a:r>
              <a:rPr lang="ru-RU" sz="3600" dirty="0">
                <a:solidFill>
                  <a:srgbClr val="34EC3D"/>
                </a:solidFill>
                <a:latin typeface="Comic Sans MS" pitchFamily="66" charset="0"/>
                <a:cs typeface="Times New Roman" pitchFamily="18" charset="0"/>
              </a:rPr>
              <a:t>з</a:t>
            </a:r>
            <a:r>
              <a:rPr lang="ru-RU" sz="3600" dirty="0" smtClean="0">
                <a:solidFill>
                  <a:srgbClr val="34EC3D"/>
                </a:solidFill>
                <a:latin typeface="Comic Sans MS" pitchFamily="66" charset="0"/>
                <a:cs typeface="Times New Roman" pitchFamily="18" charset="0"/>
              </a:rPr>
              <a:t>емлевладельцы.</a:t>
            </a:r>
            <a:endParaRPr lang="ru-RU" sz="3600" dirty="0">
              <a:solidFill>
                <a:srgbClr val="34EC3D"/>
              </a:solidFill>
              <a:latin typeface="Comic Sans MS" pitchFamily="66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652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Tm="3990">
        <p14:reveal/>
      </p:transition>
    </mc:Choice>
    <mc:Fallback>
      <p:transition spd="slow" advTm="399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40960" cy="1296144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FF0000"/>
                </a:solidFill>
                <a:latin typeface="Comic Sans MS" pitchFamily="66" charset="0"/>
              </a:rPr>
              <a:t>Кадастровые инженеры подготавливают и передают заказчику</a:t>
            </a:r>
            <a:endParaRPr lang="ru-RU" i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934871" y="1547789"/>
            <a:ext cx="5266928" cy="4525963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dirty="0" smtClean="0">
                <a:solidFill>
                  <a:srgbClr val="34EC3D"/>
                </a:solidFill>
                <a:latin typeface="Comic Sans MS" pitchFamily="66" charset="0"/>
                <a:cs typeface="Times New Roman" pitchFamily="18" charset="0"/>
              </a:rPr>
              <a:t>1) Межевой </a:t>
            </a:r>
            <a:r>
              <a:rPr lang="ru-RU" sz="3200" dirty="0" smtClean="0">
                <a:solidFill>
                  <a:srgbClr val="34EC3D"/>
                </a:solidFill>
                <a:latin typeface="Comic Sans MS" pitchFamily="66" charset="0"/>
                <a:cs typeface="Times New Roman" pitchFamily="18" charset="0"/>
              </a:rPr>
              <a:t>план;</a:t>
            </a:r>
          </a:p>
          <a:p>
            <a:pPr marL="45720" indent="0">
              <a:buNone/>
            </a:pPr>
            <a:r>
              <a:rPr lang="ru-RU" sz="3200" dirty="0" smtClean="0">
                <a:solidFill>
                  <a:srgbClr val="34EC3D"/>
                </a:solidFill>
                <a:latin typeface="Comic Sans MS" pitchFamily="66" charset="0"/>
                <a:cs typeface="Times New Roman" pitchFamily="18" charset="0"/>
              </a:rPr>
              <a:t>2) Технический </a:t>
            </a:r>
            <a:r>
              <a:rPr lang="ru-RU" sz="3200" dirty="0" smtClean="0">
                <a:solidFill>
                  <a:srgbClr val="34EC3D"/>
                </a:solidFill>
                <a:latin typeface="Comic Sans MS" pitchFamily="66" charset="0"/>
                <a:cs typeface="Times New Roman" pitchFamily="18" charset="0"/>
              </a:rPr>
              <a:t>план;</a:t>
            </a:r>
          </a:p>
          <a:p>
            <a:pPr marL="45720" indent="0">
              <a:buNone/>
            </a:pPr>
            <a:r>
              <a:rPr lang="ru-RU" sz="3200" dirty="0" smtClean="0">
                <a:solidFill>
                  <a:srgbClr val="34EC3D"/>
                </a:solidFill>
                <a:latin typeface="Comic Sans MS" pitchFamily="66" charset="0"/>
                <a:cs typeface="Times New Roman" pitchFamily="18" charset="0"/>
              </a:rPr>
              <a:t>3) Акт </a:t>
            </a:r>
            <a:r>
              <a:rPr lang="ru-RU" sz="3200" dirty="0" smtClean="0">
                <a:solidFill>
                  <a:srgbClr val="34EC3D"/>
                </a:solidFill>
                <a:latin typeface="Comic Sans MS" pitchFamily="66" charset="0"/>
                <a:cs typeface="Times New Roman" pitchFamily="18" charset="0"/>
              </a:rPr>
              <a:t>обследования. </a:t>
            </a:r>
            <a:endParaRPr lang="ru-RU" sz="3200" dirty="0">
              <a:solidFill>
                <a:srgbClr val="34EC3D"/>
              </a:solidFill>
              <a:latin typeface="Comic Sans MS" pitchFamily="66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959" y="3780005"/>
            <a:ext cx="2108664" cy="2842480"/>
          </a:xfrm>
          <a:prstGeom prst="rect">
            <a:avLst/>
          </a:prstGeom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4068" y="3810771"/>
            <a:ext cx="2168534" cy="2811713"/>
          </a:xfrm>
          <a:prstGeom prst="rect">
            <a:avLst/>
          </a:prstGeom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6998" y="3780004"/>
            <a:ext cx="1955131" cy="2842480"/>
          </a:xfrm>
          <a:prstGeom prst="rect">
            <a:avLst/>
          </a:prstGeom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6834155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Tm="5902">
        <p14:reveal/>
      </p:transition>
    </mc:Choice>
    <mc:Fallback>
      <p:transition spd="slow" advTm="590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796950"/>
          </a:xfrm>
        </p:spPr>
        <p:txBody>
          <a:bodyPr>
            <a:normAutofit/>
          </a:bodyPr>
          <a:lstStyle/>
          <a:p>
            <a:pPr algn="ctr"/>
            <a:r>
              <a:rPr lang="ru-RU" sz="4400" i="1" dirty="0" smtClean="0">
                <a:solidFill>
                  <a:srgbClr val="FF0000"/>
                </a:solidFill>
                <a:latin typeface="Comic Sans MS" pitchFamily="66" charset="0"/>
              </a:rPr>
              <a:t>Межевой план</a:t>
            </a:r>
            <a:endParaRPr lang="ru-RU" sz="4400" i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>
                <a:solidFill>
                  <a:srgbClr val="34EC3D"/>
                </a:solidFill>
                <a:latin typeface="Comic Sans MS" pitchFamily="66" charset="0"/>
                <a:cs typeface="Times New Roman" pitchFamily="18" charset="0"/>
              </a:rPr>
              <a:t>документ</a:t>
            </a:r>
            <a:r>
              <a:rPr lang="ru-RU" sz="2800" dirty="0" smtClean="0">
                <a:solidFill>
                  <a:srgbClr val="34EC3D"/>
                </a:solidFill>
                <a:latin typeface="Comic Sans MS" pitchFamily="66" charset="0"/>
                <a:cs typeface="Times New Roman" pitchFamily="18" charset="0"/>
              </a:rPr>
              <a:t>, который составляется на основе кадастрового плана соответствующей территории или кадастровой выписке о соответствующем земельном участке, включает в себя графическую и текстовую части</a:t>
            </a:r>
            <a:r>
              <a:rPr lang="ru-RU" sz="2800" dirty="0" smtClean="0">
                <a:solidFill>
                  <a:srgbClr val="34EC3D"/>
                </a:solidFill>
                <a:latin typeface="Comic Sans MS" pitchFamily="66" charset="0"/>
                <a:cs typeface="Times New Roman" pitchFamily="18" charset="0"/>
              </a:rPr>
              <a:t>.</a:t>
            </a:r>
            <a:endParaRPr lang="ru-RU" sz="2800" dirty="0" smtClean="0">
              <a:solidFill>
                <a:srgbClr val="34EC3D"/>
              </a:solidFill>
              <a:latin typeface="Comic Sans MS" pitchFamily="66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156" y="4166898"/>
            <a:ext cx="5544616" cy="2334906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33889174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Tm="10661">
        <p14:reveal/>
      </p:transition>
    </mc:Choice>
    <mc:Fallback>
      <p:transition spd="slow" advTm="1066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54360"/>
          </a:xfrm>
        </p:spPr>
        <p:txBody>
          <a:bodyPr>
            <a:normAutofit/>
          </a:bodyPr>
          <a:lstStyle/>
          <a:p>
            <a:pPr algn="ctr"/>
            <a:r>
              <a:rPr lang="ru-RU" sz="4400" i="1" dirty="0" smtClean="0">
                <a:solidFill>
                  <a:srgbClr val="FF0000"/>
                </a:solidFill>
                <a:latin typeface="Comic Sans MS" pitchFamily="66" charset="0"/>
              </a:rPr>
              <a:t>Технический план</a:t>
            </a:r>
            <a:endParaRPr lang="ru-RU" sz="4400" i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>
                <a:solidFill>
                  <a:srgbClr val="34EC3D"/>
                </a:solidFill>
                <a:latin typeface="Comic Sans MS" pitchFamily="66" charset="0"/>
                <a:cs typeface="Times New Roman" pitchFamily="18" charset="0"/>
              </a:rPr>
              <a:t>документ, необходимый для регистрации объектов капитального строительства зданий, строений, сооружений. Также состоит из текстовой и графической частей.</a:t>
            </a:r>
          </a:p>
          <a:p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750" y="3284984"/>
            <a:ext cx="5858594" cy="3312368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2148757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728"/>
    </mc:Choice>
    <mc:Fallback>
      <p:transition spd="slow" advTm="8728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i="1" dirty="0" smtClean="0">
                <a:solidFill>
                  <a:srgbClr val="FF0000"/>
                </a:solidFill>
                <a:latin typeface="Comic Sans MS" pitchFamily="66" charset="0"/>
              </a:rPr>
              <a:t>Акт обследования</a:t>
            </a:r>
            <a:endParaRPr lang="ru-RU" sz="4800" i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 smtClean="0">
                <a:solidFill>
                  <a:srgbClr val="34EC3D"/>
                </a:solidFill>
                <a:latin typeface="Comic Sans MS" pitchFamily="66" charset="0"/>
                <a:cs typeface="Times New Roman" pitchFamily="18" charset="0"/>
              </a:rPr>
              <a:t>документ</a:t>
            </a:r>
            <a:r>
              <a:rPr lang="ru-RU" sz="3600" dirty="0">
                <a:solidFill>
                  <a:srgbClr val="34EC3D"/>
                </a:solidFill>
                <a:latin typeface="Comic Sans MS" pitchFamily="66" charset="0"/>
                <a:cs typeface="Times New Roman" pitchFamily="18" charset="0"/>
              </a:rPr>
              <a:t>, необходимый для снятия объекта с государственного кадастрового учета.</a:t>
            </a:r>
          </a:p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3573016"/>
            <a:ext cx="5112568" cy="2948513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10332532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488"/>
    </mc:Choice>
    <mc:Fallback>
      <p:transition spd="slow" advTm="8488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257</TotalTime>
  <Words>327</Words>
  <Application>Microsoft Office PowerPoint</Application>
  <PresentationFormat>Экран (4:3)</PresentationFormat>
  <Paragraphs>45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Паркет</vt:lpstr>
      <vt:lpstr>             Кадастровое сопровождение земельно-имущественных отношений   Разработал студент ГБОУ СПО УКСИВТ Галеева Е.Р.</vt:lpstr>
      <vt:lpstr>Кадастр</vt:lpstr>
      <vt:lpstr>Регулирование кадастровой деятельности</vt:lpstr>
      <vt:lpstr>Кадастровые инженеры</vt:lpstr>
      <vt:lpstr>Источники кадастровой информации</vt:lpstr>
      <vt:lpstr>Кадастровые инженеры подготавливают и передают заказчику</vt:lpstr>
      <vt:lpstr>Межевой план</vt:lpstr>
      <vt:lpstr>Технический план</vt:lpstr>
      <vt:lpstr>Акт обследования</vt:lpstr>
      <vt:lpstr>Государственный кадастровый учет недвижимого имущества</vt:lpstr>
      <vt:lpstr>Государственный кадастр недвижимости</vt:lpstr>
      <vt:lpstr>Реестр объектов недвижимости</vt:lpstr>
      <vt:lpstr>Кадастровые дела</vt:lpstr>
      <vt:lpstr>Кадастровые карты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КАДАСТР НЕДВИЖИМОСТИ</dc:title>
  <dc:creator>ADM</dc:creator>
  <cp:lastModifiedBy>ADM</cp:lastModifiedBy>
  <cp:revision>22</cp:revision>
  <dcterms:created xsi:type="dcterms:W3CDTF">2015-01-20T15:30:10Z</dcterms:created>
  <dcterms:modified xsi:type="dcterms:W3CDTF">2015-01-27T14:54:01Z</dcterms:modified>
</cp:coreProperties>
</file>