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2" r:id="rId3"/>
    <p:sldId id="263" r:id="rId4"/>
    <p:sldId id="271" r:id="rId5"/>
    <p:sldId id="272" r:id="rId6"/>
    <p:sldId id="265" r:id="rId7"/>
    <p:sldId id="266" r:id="rId8"/>
    <p:sldId id="267" r:id="rId9"/>
    <p:sldId id="268" r:id="rId10"/>
    <p:sldId id="269" r:id="rId11"/>
    <p:sldId id="270" r:id="rId12"/>
  </p:sldIdLst>
  <p:sldSz cx="9144000" cy="6858000" type="screen4x3"/>
  <p:notesSz cx="6858000" cy="9144000"/>
  <p:defaultTextStyle>
    <a:defPPr>
      <a:defRPr lang="es-UY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U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34D1A-C40E-45B9-84DC-864EEB72CF54}" type="datetimeFigureOut">
              <a:rPr lang="es-UY"/>
              <a:pPr>
                <a:defRPr/>
              </a:pPr>
              <a:t>24/01/2015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FA4CB-A3FF-49BA-86B5-0BC15BFCBF00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71EEF-166D-4E4A-9FC5-DA88D419B4A0}" type="datetimeFigureOut">
              <a:rPr lang="es-UY"/>
              <a:pPr>
                <a:defRPr/>
              </a:pPr>
              <a:t>24/01/2015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1E58E-1F5F-4C90-B980-D62588C91E26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E8499-39FD-4F0C-9286-DBD96BDF2D41}" type="datetimeFigureOut">
              <a:rPr lang="es-UY"/>
              <a:pPr>
                <a:defRPr/>
              </a:pPr>
              <a:t>24/01/2015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AA619-264A-461E-AC77-4F705D7ED22E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2B603-DF26-4740-8C00-5EA7E3604F06}" type="datetimeFigureOut">
              <a:rPr lang="es-UY"/>
              <a:pPr>
                <a:defRPr/>
              </a:pPr>
              <a:t>24/01/2015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6A225-B6DE-4D81-A589-16CC0F51172D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0EF97-B3FB-40D8-993C-78BFD011E645}" type="datetimeFigureOut">
              <a:rPr lang="es-UY"/>
              <a:pPr>
                <a:defRPr/>
              </a:pPr>
              <a:t>24/01/2015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4C1AC-C020-458E-881A-96ABD3D1AD23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DD015-C54E-49DB-A671-844E5C1648B6}" type="datetimeFigureOut">
              <a:rPr lang="es-UY"/>
              <a:pPr>
                <a:defRPr/>
              </a:pPr>
              <a:t>24/01/2015</a:t>
            </a:fld>
            <a:endParaRPr lang="es-UY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66D57-AE11-460B-8EB5-90108AD00072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F615B-E5C5-40D4-A7B8-F185028C6BD6}" type="datetimeFigureOut">
              <a:rPr lang="es-UY"/>
              <a:pPr>
                <a:defRPr/>
              </a:pPr>
              <a:t>24/01/2015</a:t>
            </a:fld>
            <a:endParaRPr lang="es-UY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E7297-4462-4BEC-AA43-F581D855C7C5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02162-98D4-4030-8A23-F5DC1B269790}" type="datetimeFigureOut">
              <a:rPr lang="es-UY"/>
              <a:pPr>
                <a:defRPr/>
              </a:pPr>
              <a:t>24/01/2015</a:t>
            </a:fld>
            <a:endParaRPr lang="es-UY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F563A-B0B2-4B6C-B1F3-CC10F3348617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7AA8C-ADA8-4D58-BD2A-45F3D98486BF}" type="datetimeFigureOut">
              <a:rPr lang="es-UY"/>
              <a:pPr>
                <a:defRPr/>
              </a:pPr>
              <a:t>24/01/2015</a:t>
            </a:fld>
            <a:endParaRPr lang="es-UY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7B7C3-BD01-47FB-ABB9-1B1360C77867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56E62-EA73-40AF-A10B-F7B5B1083772}" type="datetimeFigureOut">
              <a:rPr lang="es-UY"/>
              <a:pPr>
                <a:defRPr/>
              </a:pPr>
              <a:t>24/01/2015</a:t>
            </a:fld>
            <a:endParaRPr lang="es-UY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9D61E-84DD-4B6B-B219-B32BA740A46D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Y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F9FDC-4246-4BAC-AEED-580B1B8F2037}" type="datetimeFigureOut">
              <a:rPr lang="es-UY"/>
              <a:pPr>
                <a:defRPr/>
              </a:pPr>
              <a:t>24/01/2015</a:t>
            </a:fld>
            <a:endParaRPr lang="es-UY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5AE88-54BD-4771-AE65-4E66AE2ADB97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s-UY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631712A-0024-4B46-AF55-C9BF26EB6155}" type="datetimeFigureOut">
              <a:rPr lang="es-UY"/>
              <a:pPr>
                <a:defRPr/>
              </a:pPr>
              <a:t>24/01/2015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815FA19-A374-41E4-8ABB-9D2A114D70CF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Popular%20Nursery%20Rhymes%20from%20HooplaKidz%20-%20Months%20Of%20The%20Year%20Song.avi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CLAP_YOUR_HANDS.avi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600" i="1" smtClean="0"/>
              <a:t>3 класс.</a:t>
            </a:r>
            <a:r>
              <a:rPr lang="en-US" sz="6600" i="1" smtClean="0">
                <a:solidFill>
                  <a:schemeClr val="accent2"/>
                </a:solidFill>
              </a:rPr>
              <a:t/>
            </a:r>
            <a:br>
              <a:rPr lang="en-US" sz="6600" i="1" smtClean="0">
                <a:solidFill>
                  <a:schemeClr val="accent2"/>
                </a:solidFill>
              </a:rPr>
            </a:br>
            <a:r>
              <a:rPr lang="en-US" sz="6600" i="1" smtClean="0">
                <a:solidFill>
                  <a:schemeClr val="accent2"/>
                </a:solidFill>
              </a:rPr>
              <a:t>Happy Birthday</a:t>
            </a:r>
            <a:endParaRPr lang="ru-RU" sz="6600" i="1" smtClean="0">
              <a:solidFill>
                <a:schemeClr val="accent2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899592" y="3933057"/>
            <a:ext cx="7848872" cy="2448272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rgbClr val="898989"/>
                </a:solidFill>
              </a:rPr>
              <a:t>Автор: </a:t>
            </a:r>
            <a:r>
              <a:rPr lang="ru-RU" dirty="0" err="1" smtClean="0">
                <a:solidFill>
                  <a:srgbClr val="898989"/>
                </a:solidFill>
              </a:rPr>
              <a:t>Макашева</a:t>
            </a:r>
            <a:r>
              <a:rPr lang="ru-RU" dirty="0" smtClean="0">
                <a:solidFill>
                  <a:srgbClr val="898989"/>
                </a:solidFill>
              </a:rPr>
              <a:t> Галина Александровна, учитель английского языка </a:t>
            </a:r>
          </a:p>
          <a:p>
            <a:pPr algn="r"/>
            <a:r>
              <a:rPr lang="ru-RU" dirty="0" smtClean="0">
                <a:solidFill>
                  <a:srgbClr val="898989"/>
                </a:solidFill>
              </a:rPr>
              <a:t>П.Целинный </a:t>
            </a:r>
            <a:r>
              <a:rPr lang="ru-RU" dirty="0" err="1" smtClean="0">
                <a:solidFill>
                  <a:srgbClr val="898989"/>
                </a:solidFill>
              </a:rPr>
              <a:t>Ершовского</a:t>
            </a:r>
            <a:r>
              <a:rPr lang="ru-RU" dirty="0" smtClean="0">
                <a:solidFill>
                  <a:srgbClr val="898989"/>
                </a:solidFill>
              </a:rPr>
              <a:t> района Саратовской области</a:t>
            </a:r>
            <a:endParaRPr lang="ru-RU" dirty="0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/>
      <p:bldP spid="9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7" name="Текст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95288" y="1989138"/>
            <a:ext cx="5113337" cy="3848100"/>
          </a:xfrm>
          <a:prstGeom prst="wedgeEllipseCallout">
            <a:avLst>
              <a:gd name="adj1" fmla="val -24199"/>
              <a:gd name="adj2" fmla="val 72565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600" smtClean="0">
                <a:solidFill>
                  <a:schemeClr val="bg1"/>
                </a:solidFill>
              </a:rPr>
              <a:t>When is your birthday</a:t>
            </a:r>
            <a:r>
              <a:rPr lang="ru-RU" sz="3600" smtClean="0">
                <a:solidFill>
                  <a:schemeClr val="bg1"/>
                </a:solidFill>
              </a:rPr>
              <a:t>? </a:t>
            </a:r>
            <a:endParaRPr lang="en-US" sz="360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3600" smtClean="0">
                <a:solidFill>
                  <a:schemeClr val="bg1"/>
                </a:solidFill>
              </a:rPr>
              <a:t>    What would you like to have for birthday?</a:t>
            </a:r>
            <a:endParaRPr lang="ru-RU" sz="3600" smtClean="0">
              <a:solidFill>
                <a:schemeClr val="bg1"/>
              </a:solidFill>
            </a:endParaRPr>
          </a:p>
        </p:txBody>
      </p:sp>
      <p:sp>
        <p:nvSpPr>
          <p:cNvPr id="6" name="Содержимое 5"/>
          <p:cNvSpPr>
            <a:spLocks/>
          </p:cNvSpPr>
          <p:nvPr/>
        </p:nvSpPr>
        <p:spPr bwMode="auto">
          <a:xfrm>
            <a:off x="4648200" y="1600200"/>
            <a:ext cx="4038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14350" indent="-514350" eaLnBrk="0" hangingPunct="0">
              <a:spcBef>
                <a:spcPct val="20000"/>
              </a:spcBef>
              <a:buFont typeface="Arial" charset="0"/>
              <a:buNone/>
            </a:pPr>
            <a:endParaRPr lang="ru-RU" sz="2800">
              <a:latin typeface="Calibri" pitchFamily="34" charset="0"/>
            </a:endParaRPr>
          </a:p>
        </p:txBody>
      </p:sp>
      <p:sp>
        <p:nvSpPr>
          <p:cNvPr id="9" name="Овальная выноска 8"/>
          <p:cNvSpPr>
            <a:spLocks noChangeArrowheads="1"/>
          </p:cNvSpPr>
          <p:nvPr/>
        </p:nvSpPr>
        <p:spPr bwMode="auto">
          <a:xfrm>
            <a:off x="4356100" y="1125538"/>
            <a:ext cx="4537075" cy="4248150"/>
          </a:xfrm>
          <a:prstGeom prst="wedgeEllipseCallout">
            <a:avLst>
              <a:gd name="adj1" fmla="val 31069"/>
              <a:gd name="adj2" fmla="val 68014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3600">
              <a:solidFill>
                <a:schemeClr val="bg1"/>
              </a:solidFill>
            </a:endParaRPr>
          </a:p>
          <a:p>
            <a:pPr algn="ctr"/>
            <a:endParaRPr lang="ru-RU" sz="3600">
              <a:solidFill>
                <a:schemeClr val="bg1"/>
              </a:solidFill>
            </a:endParaRPr>
          </a:p>
          <a:p>
            <a:pPr algn="ctr"/>
            <a:r>
              <a:rPr lang="en-US" sz="3600">
                <a:solidFill>
                  <a:schemeClr val="bg1"/>
                </a:solidFill>
              </a:rPr>
              <a:t>My birthday is on the 10th of February.</a:t>
            </a:r>
          </a:p>
          <a:p>
            <a:pPr algn="ctr"/>
            <a:r>
              <a:rPr lang="en-US" sz="3600">
                <a:solidFill>
                  <a:schemeClr val="bg1"/>
                </a:solidFill>
              </a:rPr>
              <a:t>     I’d like to have a scooter.</a:t>
            </a:r>
          </a:p>
          <a:p>
            <a:pPr algn="ctr"/>
            <a:endParaRPr lang="en-US" sz="3600"/>
          </a:p>
          <a:p>
            <a:pPr algn="ctr"/>
            <a:endParaRPr lang="ru-RU" sz="3600"/>
          </a:p>
          <a:p>
            <a:pPr algn="ctr"/>
            <a:endParaRPr lang="ru-RU" sz="3600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9699" name="Rectangle 3"/>
          <p:cNvSpPr>
            <a:spLocks noGrp="1"/>
          </p:cNvSpPr>
          <p:nvPr>
            <p:ph type="body" idx="1"/>
          </p:nvPr>
        </p:nvSpPr>
        <p:spPr>
          <a:xfrm>
            <a:off x="457200" y="2060575"/>
            <a:ext cx="8229600" cy="4065588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sz="4800" smtClean="0"/>
              <a:t>My friend’s birthday is on … of …. .</a:t>
            </a:r>
          </a:p>
          <a:p>
            <a:pPr algn="ctr">
              <a:buFont typeface="Arial" charset="0"/>
              <a:buNone/>
            </a:pPr>
            <a:r>
              <a:rPr lang="en-US" sz="4800" smtClean="0"/>
              <a:t>He/She would like to have … for birthday.</a:t>
            </a:r>
            <a:endParaRPr lang="ru-RU" sz="48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i="1" smtClean="0">
                <a:solidFill>
                  <a:schemeClr val="accent2"/>
                </a:solidFill>
              </a:rPr>
              <a:t>Запомни!</a:t>
            </a:r>
          </a:p>
        </p:txBody>
      </p:sp>
      <p:sp>
        <p:nvSpPr>
          <p:cNvPr id="14341" name="Rectangle 5"/>
          <p:cNvSpPr>
            <a:spLocks noGrp="1"/>
          </p:cNvSpPr>
          <p:nvPr>
            <p:ph type="body" idx="4294967295"/>
          </p:nvPr>
        </p:nvSpPr>
        <p:spPr>
          <a:xfrm>
            <a:off x="457200" y="1989138"/>
            <a:ext cx="8229600" cy="41370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4500" smtClean="0"/>
              <a:t>1</a:t>
            </a:r>
            <a:r>
              <a:rPr lang="en-US" sz="4500" smtClean="0"/>
              <a:t> </a:t>
            </a:r>
            <a:r>
              <a:rPr lang="ru-RU" sz="4500" smtClean="0"/>
              <a:t>- </a:t>
            </a:r>
            <a:r>
              <a:rPr lang="en-US" sz="4500" smtClean="0"/>
              <a:t> one – the first  - the 1</a:t>
            </a:r>
            <a:r>
              <a:rPr lang="en-US" sz="4500" baseline="30000" smtClean="0"/>
              <a:t>st</a:t>
            </a:r>
            <a:r>
              <a:rPr lang="en-US" sz="4500" smtClean="0"/>
              <a:t> </a:t>
            </a:r>
            <a:endParaRPr lang="ru-RU" sz="450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450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4500" smtClean="0"/>
              <a:t>2  -  two – the second – the 2</a:t>
            </a:r>
            <a:r>
              <a:rPr lang="en-US" sz="4500" baseline="30000" smtClean="0"/>
              <a:t>nd</a:t>
            </a:r>
            <a:endParaRPr lang="ru-RU" sz="4500" baseline="3000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450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4500" smtClean="0"/>
              <a:t>3 –  three – the third – the 3</a:t>
            </a:r>
            <a:r>
              <a:rPr lang="en-US" sz="4500" baseline="30000" smtClean="0"/>
              <a:t>rd</a:t>
            </a:r>
            <a:r>
              <a:rPr lang="en-US" sz="4500" smtClean="0">
                <a:solidFill>
                  <a:srgbClr val="F273AF"/>
                </a:solidFill>
                <a:latin typeface="Adobe Garamond Pro Bold"/>
              </a:rPr>
              <a:t> </a:t>
            </a:r>
            <a:endParaRPr lang="ru-RU" sz="4500" smtClean="0">
              <a:solidFill>
                <a:srgbClr val="F273AF"/>
              </a:solidFill>
            </a:endParaRPr>
          </a:p>
          <a:p>
            <a:endParaRPr lang="ru-RU" smtClean="0"/>
          </a:p>
        </p:txBody>
      </p:sp>
      <p:pic>
        <p:nvPicPr>
          <p:cNvPr id="14340" name="Рисунок 5" descr="122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950" y="1484313"/>
            <a:ext cx="9366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6" descr="123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088" y="3141663"/>
            <a:ext cx="1004887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Рисунок 4" descr="124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550" y="4797425"/>
            <a:ext cx="9525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  <p:bldP spid="1434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i="1" smtClean="0"/>
              <a:t>Остальные числительные образуются так:</a:t>
            </a:r>
          </a:p>
        </p:txBody>
      </p:sp>
      <p:sp>
        <p:nvSpPr>
          <p:cNvPr id="16389" name="Rectangle 5"/>
          <p:cNvSpPr>
            <a:spLocks noGrp="1"/>
          </p:cNvSpPr>
          <p:nvPr>
            <p:ph type="body" sz="half" idx="1"/>
          </p:nvPr>
        </p:nvSpPr>
        <p:spPr>
          <a:xfrm>
            <a:off x="0" y="2060575"/>
            <a:ext cx="9396413" cy="40655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3200" b="1" smtClean="0">
                <a:latin typeface="Adobe Garamond Pro Bold"/>
              </a:rPr>
              <a:t>4 – four                                                  fourth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3200" b="1" smtClean="0">
                <a:latin typeface="Adobe Garamond Pro Bold"/>
              </a:rPr>
              <a:t>5- five                                                     fifth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3200" b="1" smtClean="0">
                <a:latin typeface="Adobe Garamond Pro Bold"/>
              </a:rPr>
              <a:t>6 – six                                                    sixth 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3200" b="1" smtClean="0">
                <a:latin typeface="Adobe Garamond Pro Bold"/>
              </a:rPr>
              <a:t>7 – seven                  </a:t>
            </a:r>
            <a:r>
              <a:rPr lang="en-US" sz="4800" b="1" smtClean="0">
                <a:solidFill>
                  <a:schemeClr val="accent2"/>
                </a:solidFill>
                <a:latin typeface="Adobe Garamond Pro Bold"/>
              </a:rPr>
              <a:t>+ th</a:t>
            </a:r>
            <a:r>
              <a:rPr lang="en-US" sz="3200" b="1" smtClean="0">
                <a:latin typeface="Adobe Garamond Pro Bold"/>
              </a:rPr>
              <a:t> = </a:t>
            </a:r>
            <a:r>
              <a:rPr lang="en-US" sz="4800" b="1" smtClean="0">
                <a:solidFill>
                  <a:schemeClr val="accent2"/>
                </a:solidFill>
                <a:latin typeface="Adobe Garamond Pro Bold"/>
              </a:rPr>
              <a:t>the</a:t>
            </a:r>
            <a:r>
              <a:rPr lang="en-US" sz="3200" b="1" smtClean="0">
                <a:latin typeface="Adobe Garamond Pro Bold"/>
              </a:rPr>
              <a:t>    </a:t>
            </a:r>
            <a:r>
              <a:rPr lang="ru-RU" sz="3200" b="1" smtClean="0">
                <a:latin typeface="Adobe Garamond Pro Bold"/>
              </a:rPr>
              <a:t> </a:t>
            </a:r>
            <a:r>
              <a:rPr lang="en-US" sz="3200" b="1" smtClean="0">
                <a:latin typeface="Adobe Garamond Pro Bold"/>
              </a:rPr>
              <a:t>  seventh    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3200" b="1" smtClean="0">
                <a:latin typeface="Adobe Garamond Pro Bold"/>
              </a:rPr>
              <a:t>11 – eleven                                            eleventh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3200" b="1" smtClean="0">
                <a:latin typeface="Adobe Garamond Pro Bold"/>
              </a:rPr>
              <a:t>12 – twelve                                            twelfth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3200" b="1" smtClean="0">
                <a:latin typeface="Adobe Garamond Pro Bold"/>
              </a:rPr>
              <a:t>13 – thirteen                                          thirteenth</a:t>
            </a:r>
            <a:endParaRPr lang="ru-RU" sz="3200" b="1" smtClean="0">
              <a:latin typeface="Adobe Garamond Pro Bold"/>
            </a:endParaRPr>
          </a:p>
        </p:txBody>
      </p:sp>
      <p:sp>
        <p:nvSpPr>
          <p:cNvPr id="15363" name="Rectangle 6"/>
          <p:cNvSpPr>
            <a:spLocks noGrp="1"/>
          </p:cNvSpPr>
          <p:nvPr>
            <p:ph type="body" sz="half" idx="2"/>
          </p:nvPr>
        </p:nvSpPr>
        <p:spPr>
          <a:xfrm>
            <a:off x="3851275" y="2060575"/>
            <a:ext cx="4835525" cy="4065588"/>
          </a:xfrm>
        </p:spPr>
        <p:txBody>
          <a:bodyPr/>
          <a:lstStyle/>
          <a:p>
            <a:pPr>
              <a:buFont typeface="Arial" charset="0"/>
              <a:buNone/>
            </a:pPr>
            <a:endParaRPr lang="en-US" smtClean="0"/>
          </a:p>
          <a:p>
            <a:pPr>
              <a:buFont typeface="Arial" charset="0"/>
              <a:buNone/>
            </a:pPr>
            <a:endParaRPr lang="en-US" smtClean="0"/>
          </a:p>
          <a:p>
            <a:pPr>
              <a:buFont typeface="Arial" charset="0"/>
              <a:buNone/>
            </a:pPr>
            <a:endParaRPr lang="en-US" smtClean="0"/>
          </a:p>
          <a:p>
            <a:pPr>
              <a:buFont typeface="Arial" charset="0"/>
              <a:buNone/>
            </a:pPr>
            <a:endParaRPr lang="ru-RU" smtClean="0"/>
          </a:p>
        </p:txBody>
      </p:sp>
      <p:sp>
        <p:nvSpPr>
          <p:cNvPr id="15364" name="AutoShape 7"/>
          <p:cNvSpPr>
            <a:spLocks/>
          </p:cNvSpPr>
          <p:nvPr/>
        </p:nvSpPr>
        <p:spPr bwMode="auto">
          <a:xfrm>
            <a:off x="2339975" y="2133600"/>
            <a:ext cx="1584325" cy="3743325"/>
          </a:xfrm>
          <a:prstGeom prst="rightBrace">
            <a:avLst>
              <a:gd name="adj1" fmla="val 19689"/>
              <a:gd name="adj2" fmla="val 47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5" name="AutoShape 8"/>
          <p:cNvSpPr>
            <a:spLocks/>
          </p:cNvSpPr>
          <p:nvPr/>
        </p:nvSpPr>
        <p:spPr bwMode="auto">
          <a:xfrm>
            <a:off x="6516688" y="1989138"/>
            <a:ext cx="431800" cy="3671887"/>
          </a:xfrm>
          <a:prstGeom prst="leftBrace">
            <a:avLst>
              <a:gd name="adj1" fmla="val 7086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3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3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3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6386" name="Rectangle 7"/>
          <p:cNvSpPr>
            <a:spLocks noGrp="1"/>
          </p:cNvSpPr>
          <p:nvPr>
            <p:ph idx="1"/>
          </p:nvPr>
        </p:nvSpPr>
        <p:spPr>
          <a:xfrm>
            <a:off x="2484438" y="2924175"/>
            <a:ext cx="6202362" cy="151288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z="8000" i="1" smtClean="0">
                <a:solidFill>
                  <a:schemeClr val="accent2"/>
                </a:solidFill>
                <a:hlinkClick r:id="rId2" action="ppaction://hlinkfile"/>
              </a:rPr>
              <a:t>Months</a:t>
            </a:r>
            <a:endParaRPr lang="ru-RU" sz="8000" i="1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6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4686320">
                <a:tc>
                  <a:txBody>
                    <a:bodyPr/>
                    <a:lstStyle/>
                    <a:p>
                      <a:pPr marL="342900" indent="-342900">
                        <a:spcBef>
                          <a:spcPct val="20000"/>
                        </a:spcBef>
                      </a:pPr>
                      <a:r>
                        <a:rPr lang="en-US" sz="40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January</a:t>
                      </a:r>
                    </a:p>
                    <a:p>
                      <a:pPr marL="342900" indent="-342900">
                        <a:spcBef>
                          <a:spcPct val="20000"/>
                        </a:spcBef>
                      </a:pPr>
                      <a:r>
                        <a:rPr lang="en-US" sz="40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February</a:t>
                      </a:r>
                    </a:p>
                    <a:p>
                      <a:pPr marL="342900" indent="-342900">
                        <a:spcBef>
                          <a:spcPct val="20000"/>
                        </a:spcBef>
                      </a:pPr>
                      <a:r>
                        <a:rPr lang="en-US" sz="40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March</a:t>
                      </a:r>
                    </a:p>
                    <a:p>
                      <a:pPr marL="342900" indent="-342900">
                        <a:spcBef>
                          <a:spcPct val="20000"/>
                        </a:spcBef>
                      </a:pPr>
                      <a:r>
                        <a:rPr lang="en-US" sz="40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April</a:t>
                      </a:r>
                    </a:p>
                    <a:p>
                      <a:pPr marL="342900" indent="-342900">
                        <a:spcBef>
                          <a:spcPct val="20000"/>
                        </a:spcBef>
                      </a:pPr>
                      <a:r>
                        <a:rPr lang="en-US" sz="40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May</a:t>
                      </a:r>
                    </a:p>
                    <a:p>
                      <a:pPr marL="342900" indent="-342900">
                        <a:spcBef>
                          <a:spcPct val="20000"/>
                        </a:spcBef>
                      </a:pPr>
                      <a:r>
                        <a:rPr lang="en-US" sz="40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June</a:t>
                      </a:r>
                    </a:p>
                    <a:p>
                      <a:endParaRPr lang="ru-RU" sz="40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spcBef>
                          <a:spcPct val="20000"/>
                        </a:spcBef>
                      </a:pPr>
                      <a:r>
                        <a:rPr lang="en-US" sz="40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July</a:t>
                      </a:r>
                    </a:p>
                    <a:p>
                      <a:pPr marL="342900" indent="-342900">
                        <a:spcBef>
                          <a:spcPct val="20000"/>
                        </a:spcBef>
                      </a:pPr>
                      <a:r>
                        <a:rPr lang="en-US" sz="40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August</a:t>
                      </a:r>
                    </a:p>
                    <a:p>
                      <a:pPr marL="342900" indent="-342900">
                        <a:spcBef>
                          <a:spcPct val="20000"/>
                        </a:spcBef>
                      </a:pPr>
                      <a:r>
                        <a:rPr lang="en-US" sz="40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September</a:t>
                      </a:r>
                    </a:p>
                    <a:p>
                      <a:pPr marL="342900" indent="-342900">
                        <a:spcBef>
                          <a:spcPct val="20000"/>
                        </a:spcBef>
                      </a:pPr>
                      <a:r>
                        <a:rPr lang="en-US" sz="40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October</a:t>
                      </a:r>
                    </a:p>
                    <a:p>
                      <a:pPr marL="342900" indent="-342900">
                        <a:spcBef>
                          <a:spcPct val="20000"/>
                        </a:spcBef>
                      </a:pPr>
                      <a:r>
                        <a:rPr lang="en-US" sz="40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November</a:t>
                      </a:r>
                    </a:p>
                    <a:p>
                      <a:pPr marL="342900" indent="-342900">
                        <a:spcBef>
                          <a:spcPct val="20000"/>
                        </a:spcBef>
                      </a:pPr>
                      <a:r>
                        <a:rPr lang="en-US" sz="40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December</a:t>
                      </a:r>
                      <a:endParaRPr lang="ru-RU" sz="40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/>
          </p:cNvSpPr>
          <p:nvPr>
            <p:ph type="body" idx="1"/>
          </p:nvPr>
        </p:nvSpPr>
        <p:spPr>
          <a:xfrm>
            <a:off x="250825" y="2852738"/>
            <a:ext cx="8435975" cy="3273425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mtClean="0"/>
              <a:t> </a:t>
            </a:r>
            <a:r>
              <a:rPr lang="en-US" sz="6000" smtClean="0"/>
              <a:t>My birthday is </a:t>
            </a:r>
            <a:r>
              <a:rPr lang="en-US" sz="6000" smtClean="0">
                <a:solidFill>
                  <a:schemeClr val="accent2"/>
                </a:solidFill>
              </a:rPr>
              <a:t>on</a:t>
            </a:r>
            <a:r>
              <a:rPr lang="en-US" sz="6000" smtClean="0"/>
              <a:t> … </a:t>
            </a:r>
            <a:r>
              <a:rPr lang="en-US" sz="6000" smtClean="0">
                <a:solidFill>
                  <a:schemeClr val="accent2"/>
                </a:solidFill>
              </a:rPr>
              <a:t>of</a:t>
            </a:r>
            <a:r>
              <a:rPr lang="en-US" sz="6000" smtClean="0"/>
              <a:t> … .</a:t>
            </a:r>
            <a:endParaRPr lang="ru-RU" sz="60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8434" name="Rectangle 6"/>
          <p:cNvSpPr>
            <a:spLocks noGrp="1"/>
          </p:cNvSpPr>
          <p:nvPr>
            <p:ph idx="1"/>
          </p:nvPr>
        </p:nvSpPr>
        <p:spPr>
          <a:xfrm>
            <a:off x="457200" y="2636838"/>
            <a:ext cx="8229600" cy="10795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7200" i="1" smtClean="0">
                <a:solidFill>
                  <a:schemeClr val="accent2"/>
                </a:solidFill>
                <a:hlinkClick r:id="rId2" action="ppaction://hlinkfile"/>
              </a:rPr>
              <a:t>Физкультминутка!</a:t>
            </a:r>
            <a:endParaRPr lang="ru-RU" sz="7200" i="1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/>
          </p:cNvSpPr>
          <p:nvPr>
            <p:ph type="body" idx="1"/>
          </p:nvPr>
        </p:nvSpPr>
        <p:spPr>
          <a:xfrm>
            <a:off x="457200" y="2349500"/>
            <a:ext cx="8229600" cy="377666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sz="4800" smtClean="0"/>
              <a:t>Jim’s birthday is </a:t>
            </a:r>
            <a:r>
              <a:rPr lang="en-US" sz="4800" smtClean="0">
                <a:solidFill>
                  <a:schemeClr val="accent2"/>
                </a:solidFill>
              </a:rPr>
              <a:t>on</a:t>
            </a:r>
            <a:r>
              <a:rPr lang="en-US" sz="4800" smtClean="0"/>
              <a:t> … </a:t>
            </a:r>
            <a:r>
              <a:rPr lang="en-US" sz="4800" smtClean="0">
                <a:solidFill>
                  <a:schemeClr val="accent2"/>
                </a:solidFill>
              </a:rPr>
              <a:t>of </a:t>
            </a:r>
            <a:r>
              <a:rPr lang="en-US" sz="4800" smtClean="0"/>
              <a:t>…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/>
          </p:cNvSpPr>
          <p:nvPr>
            <p:ph type="body" idx="1"/>
          </p:nvPr>
        </p:nvSpPr>
        <p:spPr>
          <a:xfrm>
            <a:off x="457200" y="2708275"/>
            <a:ext cx="8229600" cy="3417888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sz="4800" smtClean="0"/>
              <a:t>I’d like to have … for my birthday.</a:t>
            </a:r>
            <a:endParaRPr lang="ru-RU" sz="48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156</TotalTime>
  <Words>173</Words>
  <Application>Microsoft Office PowerPoint</Application>
  <PresentationFormat>Экран (4:3)</PresentationFormat>
  <Paragraphs>45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3 класс. Happy Birthday</vt:lpstr>
      <vt:lpstr>Запомни!</vt:lpstr>
      <vt:lpstr>Остальные числительные образуются так: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Mariajose</dc:creator>
  <cp:lastModifiedBy>user</cp:lastModifiedBy>
  <cp:revision>20</cp:revision>
  <dcterms:created xsi:type="dcterms:W3CDTF">2009-05-12T23:31:36Z</dcterms:created>
  <dcterms:modified xsi:type="dcterms:W3CDTF">2015-01-24T19:02:04Z</dcterms:modified>
</cp:coreProperties>
</file>