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82F"/>
    <a:srgbClr val="CC0000"/>
    <a:srgbClr val="A4005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D0B1D7-E7DC-44C5-B94A-6283F792B70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B79CB-73FA-49CA-BE39-E8A1BFE621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13" Type="http://schemas.openxmlformats.org/officeDocument/2006/relationships/image" Target="../media/image7.png"/><Relationship Id="rId18" Type="http://schemas.openxmlformats.org/officeDocument/2006/relationships/image" Target="../media/image10.png"/><Relationship Id="rId3" Type="http://schemas.openxmlformats.org/officeDocument/2006/relationships/image" Target="../media/image2.png"/><Relationship Id="rId7" Type="http://schemas.openxmlformats.org/officeDocument/2006/relationships/image" Target="../media/image4.png"/><Relationship Id="rId12" Type="http://schemas.openxmlformats.org/officeDocument/2006/relationships/slide" Target="slide4.xml"/><Relationship Id="rId17" Type="http://schemas.openxmlformats.org/officeDocument/2006/relationships/slide" Target="slide7.xml"/><Relationship Id="rId2" Type="http://schemas.openxmlformats.org/officeDocument/2006/relationships/slide" Target="slide6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slide" Target="slide9.xml"/><Relationship Id="rId11" Type="http://schemas.openxmlformats.org/officeDocument/2006/relationships/image" Target="../media/image6.png"/><Relationship Id="rId5" Type="http://schemas.openxmlformats.org/officeDocument/2006/relationships/image" Target="../media/image3.png"/><Relationship Id="rId15" Type="http://schemas.openxmlformats.org/officeDocument/2006/relationships/image" Target="../media/image8.png"/><Relationship Id="rId10" Type="http://schemas.openxmlformats.org/officeDocument/2006/relationships/slide" Target="slide10.xml"/><Relationship Id="rId4" Type="http://schemas.openxmlformats.org/officeDocument/2006/relationships/slide" Target="slide5.xml"/><Relationship Id="rId9" Type="http://schemas.openxmlformats.org/officeDocument/2006/relationships/image" Target="../media/image5.png"/><Relationship Id="rId1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628800"/>
            <a:ext cx="7920880" cy="965969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0070C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Мастер-класс</a:t>
            </a:r>
            <a:endParaRPr lang="ru-RU" sz="5400" i="1" dirty="0">
              <a:solidFill>
                <a:srgbClr val="0070C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708920"/>
            <a:ext cx="6400800" cy="1752600"/>
          </a:xfrm>
        </p:spPr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rgbClr val="CC00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Bookman Old Style" pitchFamily="18" charset="0"/>
              </a:rPr>
              <a:t>Изучаем права, играя</a:t>
            </a:r>
            <a:endParaRPr lang="ru-RU" sz="6000" b="1" i="1" dirty="0">
              <a:solidFill>
                <a:srgbClr val="CC000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404664"/>
            <a:ext cx="84969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Муниципальное бюджетное дошкольное образовательное учреждение </a:t>
            </a:r>
          </a:p>
          <a:p>
            <a:pPr algn="ctr"/>
            <a:r>
              <a:rPr lang="ru-RU" sz="2000" b="1" dirty="0" smtClean="0"/>
              <a:t>«Детский сад комбинированного вида №65</a:t>
            </a:r>
          </a:p>
          <a:p>
            <a:pPr algn="ctr"/>
            <a:r>
              <a:rPr lang="ru-RU" sz="2000" b="1" dirty="0" smtClean="0"/>
              <a:t>г. Йошкар-Олы «Незабудка»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932040" y="4797152"/>
            <a:ext cx="37861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Выполнила: Мамеева Е.Ю.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«Клубочек» 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(клубок ниток)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dirty="0" smtClean="0"/>
              <a:t>Цель: уточнить представление детей о важности права на имя; довести до сознания идею значимости, неповторимости, уникальности каждого человека; активизировать словарь: имя, отчество, фамилия; воспитывать чувства самоуважения и уважения к другим.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Дети передают друг другу клубочек и называют себя ласково (Сашенька, Машенька).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Дети называют себя по имени и отчеству.</a:t>
            </a:r>
            <a:endParaRPr lang="ru-RU" dirty="0"/>
          </a:p>
        </p:txBody>
      </p:sp>
      <p:pic>
        <p:nvPicPr>
          <p:cNvPr id="4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206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Спасибо за внимание!</a:t>
            </a:r>
            <a:endParaRPr lang="ru-RU" sz="6000" b="1" i="1" dirty="0">
              <a:solidFill>
                <a:srgbClr val="002060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</a:t>
            </a:r>
            <a:r>
              <a:rPr lang="ru-RU" b="1" i="1" dirty="0" err="1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Заморочки</a:t>
            </a:r>
            <a:r>
              <a:rPr lang="ru-RU" b="1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из коробочки»</a:t>
            </a:r>
            <a:endParaRPr lang="ru-RU" b="1" i="1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1026" name="Picture 2" descr="C:\Users\U\Desktop\3864501.png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2060848"/>
            <a:ext cx="1420828" cy="1296144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027" name="Picture 3" descr="C:\Users\U\Desktop\Palm_by_Rones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52120" y="3068960"/>
            <a:ext cx="1019363" cy="1080120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028" name="Picture 4" descr="C:\Users\U\Desktop\d38f5767d9069544e92979e1fb5052b1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436096" y="1268760"/>
            <a:ext cx="1014391" cy="1368152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029" name="Picture 5" descr="C:\Users\U\Desktop\Book-icon.pn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843808" y="2780928"/>
            <a:ext cx="1584176" cy="1512168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030" name="Picture 6" descr="C:\Users\U\Desktop\1e518fd1119d.png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483768" y="1412776"/>
            <a:ext cx="1440159" cy="1146783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032" name="Picture 8" descr="C:\Users\U\Desktop\washing_board_silhouette_Vector_Clipart.png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547664" y="2204864"/>
            <a:ext cx="966348" cy="1296144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  <p:pic>
        <p:nvPicPr>
          <p:cNvPr id="1033" name="Picture 9" descr="C:\Users\U\Desktop\molumen_domino_set_11.png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 flipH="1">
            <a:off x="4283968" y="1268760"/>
            <a:ext cx="644860" cy="1289720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  <p:sp>
        <p:nvSpPr>
          <p:cNvPr id="1037" name="AutoShape 13" descr="http://www.wordassociations.ru/image/600x/svg_to_png/tw2113_Box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8" name="Picture 14" descr="C:\Users\U\Desktop\tw2113_Box.pn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1331640" y="4221089"/>
            <a:ext cx="7064053" cy="2160240"/>
          </a:xfrm>
          <a:prstGeom prst="rect">
            <a:avLst/>
          </a:prstGeom>
          <a:noFill/>
        </p:spPr>
      </p:pic>
      <p:pic>
        <p:nvPicPr>
          <p:cNvPr id="1031" name="Picture 7" descr="C:\Users\U\Desktop\2822186.png">
            <a:hlinkClick r:id="rId17" action="ppaction://hlinksldjump"/>
          </p:cNvPr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4499992" y="2852936"/>
            <a:ext cx="890019" cy="1728192"/>
          </a:xfrm>
          <a:prstGeom prst="rect">
            <a:avLst/>
          </a:prstGeom>
          <a:noFill/>
          <a:effectLst>
            <a:glow rad="101600">
              <a:schemeClr val="bg1">
                <a:alpha val="60000"/>
              </a:schemeClr>
            </a:glow>
            <a:innerShdw blurRad="114300">
              <a:prstClr val="black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Дидактическая игра-викторина «Права сказочных героев»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(книжка-малышка)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4032448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b="1" dirty="0" smtClean="0"/>
              <a:t>Цель: закрепление знания прав ребёнка на примере литературных героев, умения называть нарушенные права; воспитывать ответственность за поступки, желание соблюдать права.</a:t>
            </a:r>
          </a:p>
          <a:p>
            <a:pPr algn="just">
              <a:buNone/>
            </a:pPr>
            <a:r>
              <a:rPr lang="ru-RU" dirty="0" smtClean="0"/>
              <a:t>Детям предлагаются наборы из нескольких картинок, характеризующих тот или иное право литературных героев (право на жилище, право на неприкосновенность жилища и др.) Ребёнок должен назвать сказку, определить , какое право в ней нарушено, найти лишнюю картинку.</a:t>
            </a:r>
            <a:endParaRPr lang="ru-RU" dirty="0"/>
          </a:p>
        </p:txBody>
      </p:sp>
      <p:pic>
        <p:nvPicPr>
          <p:cNvPr id="1026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«Стиральная машина» 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(стиральная доска)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/>
              <a:t>Цель: помочь ребёнку увидеть в каждом человеке положительные черты характера.</a:t>
            </a:r>
          </a:p>
          <a:p>
            <a:pPr algn="just">
              <a:buNone/>
            </a:pPr>
            <a:r>
              <a:rPr lang="ru-RU" dirty="0" smtClean="0"/>
              <a:t>Поставить детей на небольшом расстоянии на два параллельных ряда лицом друг к другу. Дети по одному проходят с одного конца между этими рядами («через мойку»). Каждый, где это допустимо в условиях местной культуры, прикасается, гладит, дружески похлопывает его или её по спине и пожимает руку, одновременно произнеся слова похвалы, симпатии и поощрения.</a:t>
            </a:r>
          </a:p>
          <a:p>
            <a:pPr algn="just">
              <a:buNone/>
            </a:pPr>
            <a:r>
              <a:rPr lang="ru-RU" dirty="0" smtClean="0"/>
              <a:t>Ежедневное пропускание одного или двух детей через такую мойку доставляет гораздо больше удовольствия, чем «мойка» всех за один раз.</a:t>
            </a:r>
            <a:endParaRPr lang="ru-RU" dirty="0"/>
          </a:p>
        </p:txBody>
      </p:sp>
      <p:pic>
        <p:nvPicPr>
          <p:cNvPr id="4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Пальчиковая игра «Смешные человечки (играв парах) 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(игрушечная ладошка)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8229600" cy="4392488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b="1" dirty="0" smtClean="0"/>
              <a:t>Цель: развить коммуникативные навыки.</a:t>
            </a:r>
          </a:p>
          <a:p>
            <a:pPr algn="just">
              <a:buNone/>
            </a:pPr>
            <a:r>
              <a:rPr lang="ru-RU" dirty="0" smtClean="0"/>
              <a:t>Смешные человечки (пальчиками перебирают друг другу от запястья к плечу)</a:t>
            </a:r>
          </a:p>
          <a:p>
            <a:pPr algn="just">
              <a:buNone/>
            </a:pPr>
            <a:r>
              <a:rPr lang="ru-RU" dirty="0" smtClean="0"/>
              <a:t>Бежали возле речки,</a:t>
            </a:r>
          </a:p>
          <a:p>
            <a:pPr algn="just">
              <a:buNone/>
            </a:pPr>
            <a:r>
              <a:rPr lang="ru-RU" dirty="0" smtClean="0"/>
              <a:t>Прыгали, скакали (постукивание пальчиками по плечам),</a:t>
            </a:r>
          </a:p>
          <a:p>
            <a:pPr algn="just">
              <a:buNone/>
            </a:pPr>
            <a:r>
              <a:rPr lang="ru-RU" dirty="0" smtClean="0"/>
              <a:t>Солнышко встречали (ладошки приложить к щекам),</a:t>
            </a:r>
          </a:p>
          <a:p>
            <a:pPr algn="just">
              <a:buNone/>
            </a:pPr>
            <a:r>
              <a:rPr lang="ru-RU" dirty="0" smtClean="0"/>
              <a:t>Забрались на мостик (сделать из рук мостик),</a:t>
            </a:r>
          </a:p>
          <a:p>
            <a:pPr algn="just">
              <a:buNone/>
            </a:pPr>
            <a:r>
              <a:rPr lang="ru-RU" dirty="0" smtClean="0"/>
              <a:t>И забили гвоздик (сжать кулачки и постучать ими),</a:t>
            </a:r>
          </a:p>
          <a:p>
            <a:pPr algn="just">
              <a:buNone/>
            </a:pPr>
            <a:r>
              <a:rPr lang="ru-RU" dirty="0" smtClean="0"/>
              <a:t>Вдруг упали в речку (присесть):</a:t>
            </a:r>
          </a:p>
          <a:p>
            <a:pPr algn="just">
              <a:buNone/>
            </a:pPr>
            <a:r>
              <a:rPr lang="ru-RU" dirty="0" smtClean="0"/>
              <a:t>Где же человечки (легко пощекотать друг друга)?</a:t>
            </a:r>
            <a:endParaRPr lang="ru-RU" dirty="0"/>
          </a:p>
        </p:txBody>
      </p:sp>
      <p:pic>
        <p:nvPicPr>
          <p:cNvPr id="4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«У каждого своё жилище» 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(домик)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761259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Цель: закрепление и уточнение знаний о праве на жилище.</a:t>
            </a:r>
          </a:p>
          <a:p>
            <a:pPr algn="just">
              <a:buNone/>
            </a:pPr>
            <a:r>
              <a:rPr lang="ru-RU" dirty="0" smtClean="0"/>
              <a:t>Детям предлагается разложить карточки с изображениями животных по их жилищам (гнездо – птица, дупло – белка, дом – человек, конура – собака, озеро - рыба).</a:t>
            </a:r>
            <a:endParaRPr lang="ru-RU" dirty="0"/>
          </a:p>
        </p:txBody>
      </p:sp>
      <p:pic>
        <p:nvPicPr>
          <p:cNvPr id="4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«А ты мне кто?» 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(куколка)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b="1" dirty="0" smtClean="0"/>
              <a:t>Цель: закрепление права ребёнка на семью, усвоение родственных отношений, формирование представлений о семье, как о людях, живущих вместе.</a:t>
            </a:r>
          </a:p>
          <a:p>
            <a:pPr algn="just">
              <a:buNone/>
            </a:pPr>
            <a:r>
              <a:rPr lang="ru-RU" dirty="0" smtClean="0"/>
              <a:t>Дети становятся в круг, воспитатель подходит к любому ребёнку и спрашивает: «Я – мама, а ты мне кто?»(дочка, сын). Кто ответит, становится ведущим и задаёт другому вопрос: я – папа, я – брат, я – сестра, я – бабушка и т.д., а ты мне кто?</a:t>
            </a:r>
            <a:endParaRPr lang="ru-RU" dirty="0"/>
          </a:p>
        </p:txBody>
      </p:sp>
      <p:pic>
        <p:nvPicPr>
          <p:cNvPr id="4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0872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«Полезно-вредно» 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(чёрно-белое домино)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348880"/>
            <a:ext cx="8229600" cy="3921299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/>
              <a:t>Цель: формировать основы здорового образа жизни, закрепить представление детей о праве на жизнь и здоровье.</a:t>
            </a:r>
          </a:p>
          <a:p>
            <a:pPr algn="just">
              <a:buNone/>
            </a:pPr>
            <a:r>
              <a:rPr lang="ru-RU" dirty="0" smtClean="0"/>
              <a:t>Если воспитатель назовёт правила здорового образа жизни, дети хлопают, а если нездорового – топают.</a:t>
            </a:r>
            <a:endParaRPr lang="ru-RU" dirty="0"/>
          </a:p>
        </p:txBody>
      </p:sp>
      <p:pic>
        <p:nvPicPr>
          <p:cNvPr id="4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Игра «Народная мудрость» </a:t>
            </a:r>
            <a:r>
              <a:rPr lang="ru-RU" dirty="0" smtClean="0">
                <a:solidFill>
                  <a:srgbClr val="00682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(бумажный свиток)</a:t>
            </a:r>
            <a:endParaRPr lang="ru-RU" dirty="0">
              <a:solidFill>
                <a:srgbClr val="00682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496855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Цель: уточнить представления детей о гражданских правах и обязанностях с помощью народных пословиц. Развивать правовое мировоззрение и нравственные представления.</a:t>
            </a:r>
          </a:p>
          <a:p>
            <a:pPr>
              <a:buNone/>
            </a:pPr>
            <a:r>
              <a:rPr lang="ru-RU" dirty="0" smtClean="0"/>
              <a:t>Воспитатель читает начало пословицы, а дети заканчивают её.</a:t>
            </a:r>
          </a:p>
          <a:p>
            <a:pPr>
              <a:buNone/>
            </a:pPr>
            <a:r>
              <a:rPr lang="ru-RU" dirty="0" smtClean="0"/>
              <a:t>«Не нужен и клад коли..»</a:t>
            </a:r>
          </a:p>
          <a:p>
            <a:pPr>
              <a:buNone/>
            </a:pPr>
            <a:r>
              <a:rPr lang="ru-RU" dirty="0" smtClean="0"/>
              <a:t>«Вся семья вместе, так…»</a:t>
            </a:r>
          </a:p>
          <a:p>
            <a:pPr>
              <a:buNone/>
            </a:pPr>
            <a:r>
              <a:rPr lang="ru-RU" dirty="0" smtClean="0"/>
              <a:t>«При солнышке тепло,»</a:t>
            </a:r>
          </a:p>
          <a:p>
            <a:pPr>
              <a:buNone/>
            </a:pPr>
            <a:r>
              <a:rPr lang="ru-RU" dirty="0" smtClean="0"/>
              <a:t>«Умей дитя родить,…»</a:t>
            </a:r>
          </a:p>
          <a:p>
            <a:pPr>
              <a:buNone/>
            </a:pPr>
            <a:r>
              <a:rPr lang="ru-RU" dirty="0" smtClean="0"/>
              <a:t>«У  дружбы нет границ, а у знаний…»</a:t>
            </a:r>
          </a:p>
          <a:p>
            <a:pPr>
              <a:buNone/>
            </a:pPr>
            <a:r>
              <a:rPr lang="ru-RU" dirty="0" smtClean="0"/>
              <a:t>«Мир освещается солнцем, а человек…»</a:t>
            </a:r>
          </a:p>
          <a:p>
            <a:pPr>
              <a:buNone/>
            </a:pPr>
            <a:r>
              <a:rPr lang="ru-RU" dirty="0" smtClean="0"/>
              <a:t>«Хочешь есть калачи,…»</a:t>
            </a:r>
          </a:p>
          <a:p>
            <a:pPr>
              <a:buNone/>
            </a:pPr>
            <a:r>
              <a:rPr lang="ru-RU" dirty="0" smtClean="0"/>
              <a:t>«Труд человека кормит,…»</a:t>
            </a:r>
          </a:p>
          <a:p>
            <a:pPr>
              <a:buNone/>
            </a:pPr>
            <a:r>
              <a:rPr lang="ru-RU" dirty="0" smtClean="0"/>
              <a:t>«Без хозяина дом…»</a:t>
            </a:r>
          </a:p>
          <a:p>
            <a:pPr>
              <a:buNone/>
            </a:pPr>
            <a:r>
              <a:rPr lang="ru-RU" dirty="0" smtClean="0"/>
              <a:t>«Не красна изба </a:t>
            </a:r>
            <a:r>
              <a:rPr lang="ru-RU" smtClean="0"/>
              <a:t>углами,…»</a:t>
            </a:r>
            <a:endParaRPr lang="ru-RU" dirty="0"/>
          </a:p>
        </p:txBody>
      </p:sp>
      <p:pic>
        <p:nvPicPr>
          <p:cNvPr id="4" name="Picture 2" descr="C:\Users\U\Desktop\1362554665_byii9zfytwe2kjd.jpe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00392" y="5805264"/>
            <a:ext cx="737410" cy="723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2267</TotalTime>
  <Words>671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Мастер-класс</vt:lpstr>
      <vt:lpstr>Игра «Заморочки из коробочки»</vt:lpstr>
      <vt:lpstr>Дидактическая игра-викторина «Права сказочных героев»(книжка-малышка)</vt:lpstr>
      <vt:lpstr>Игра «Стиральная машина» (стиральная доска)</vt:lpstr>
      <vt:lpstr>Пальчиковая игра «Смешные человечки (играв парах) (игрушечная ладошка)</vt:lpstr>
      <vt:lpstr>Игра «У каждого своё жилище» (домик)</vt:lpstr>
      <vt:lpstr>Игра «А ты мне кто?» (куколка)</vt:lpstr>
      <vt:lpstr>Игра «Полезно-вредно» (чёрно-белое домино)</vt:lpstr>
      <vt:lpstr>Игра «Народная мудрость» (бумажный свиток)</vt:lpstr>
      <vt:lpstr>Игра «Клубочек» (клубок ниток)</vt:lpstr>
      <vt:lpstr>Спасибо за внимание!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</dc:title>
  <dc:creator>U</dc:creator>
  <cp:lastModifiedBy>U</cp:lastModifiedBy>
  <cp:revision>101</cp:revision>
  <dcterms:created xsi:type="dcterms:W3CDTF">2014-03-17T09:44:32Z</dcterms:created>
  <dcterms:modified xsi:type="dcterms:W3CDTF">2015-01-28T17:31:50Z</dcterms:modified>
</cp:coreProperties>
</file>