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22"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33FF"/>
    <a:srgbClr val="6600FF"/>
    <a:srgbClr val="3366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368" autoAdjust="0"/>
    <p:restoredTop sz="94660"/>
  </p:normalViewPr>
  <p:slideViewPr>
    <p:cSldViewPr snapToGrid="0">
      <p:cViewPr varScale="1">
        <p:scale>
          <a:sx n="70" d="100"/>
          <a:sy n="70" d="100"/>
        </p:scale>
        <p:origin x="-726" y="-96"/>
      </p:cViewPr>
      <p:guideLst>
        <p:guide orient="horz" pos="2160"/>
        <p:guide pos="3840"/>
      </p:guideLst>
    </p:cSldViewPr>
  </p:slideViewPr>
  <p:outlineViewPr>
    <p:cViewPr>
      <p:scale>
        <a:sx n="33" d="100"/>
        <a:sy n="33" d="100"/>
      </p:scale>
      <p:origin x="0" y="-696"/>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57" d="100"/>
          <a:sy n="57" d="100"/>
        </p:scale>
        <p:origin x="2832" y="72"/>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802A0CF0-A666-438F-B355-8D05899504B6}" type="datetimeFigureOut">
              <a:rPr lang="ru-RU" smtClean="0"/>
              <a:t>28.01.2015</a:t>
            </a:fld>
            <a:endParaRPr lang="ru-RU"/>
          </a:p>
        </p:txBody>
      </p:sp>
      <p:sp>
        <p:nvSpPr>
          <p:cNvPr id="4" name="Образ слайда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BD8B78E-CA42-4AC9-8234-43D83F664674}" type="slidenum">
              <a:rPr lang="ru-RU" smtClean="0"/>
              <a:t>‹#›</a:t>
            </a:fld>
            <a:endParaRPr lang="ru-RU"/>
          </a:p>
        </p:txBody>
      </p:sp>
    </p:spTree>
    <p:extLst>
      <p:ext uri="{BB962C8B-B14F-4D97-AF65-F5344CB8AC3E}">
        <p14:creationId xmlns:p14="http://schemas.microsoft.com/office/powerpoint/2010/main" val="38392880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9BD8B78E-CA42-4AC9-8234-43D83F664674}" type="slidenum">
              <a:rPr lang="ru-RU" smtClean="0"/>
              <a:t>5</a:t>
            </a:fld>
            <a:endParaRPr lang="ru-RU"/>
          </a:p>
        </p:txBody>
      </p:sp>
    </p:spTree>
    <p:extLst>
      <p:ext uri="{BB962C8B-B14F-4D97-AF65-F5344CB8AC3E}">
        <p14:creationId xmlns:p14="http://schemas.microsoft.com/office/powerpoint/2010/main" val="21603620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9BD8B78E-CA42-4AC9-8234-43D83F664674}" type="slidenum">
              <a:rPr lang="ru-RU" smtClean="0"/>
              <a:t>6</a:t>
            </a:fld>
            <a:endParaRPr lang="ru-RU"/>
          </a:p>
        </p:txBody>
      </p:sp>
    </p:spTree>
    <p:extLst>
      <p:ext uri="{BB962C8B-B14F-4D97-AF65-F5344CB8AC3E}">
        <p14:creationId xmlns:p14="http://schemas.microsoft.com/office/powerpoint/2010/main" val="178500621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9BD8B78E-CA42-4AC9-8234-43D83F664674}" type="slidenum">
              <a:rPr lang="ru-RU" smtClean="0"/>
              <a:t>7</a:t>
            </a:fld>
            <a:endParaRPr lang="ru-RU"/>
          </a:p>
        </p:txBody>
      </p:sp>
    </p:spTree>
    <p:extLst>
      <p:ext uri="{BB962C8B-B14F-4D97-AF65-F5344CB8AC3E}">
        <p14:creationId xmlns:p14="http://schemas.microsoft.com/office/powerpoint/2010/main" val="25948179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9BD8B78E-CA42-4AC9-8234-43D83F664674}" type="slidenum">
              <a:rPr lang="ru-RU" smtClean="0"/>
              <a:t>8</a:t>
            </a:fld>
            <a:endParaRPr lang="ru-RU"/>
          </a:p>
        </p:txBody>
      </p:sp>
    </p:spTree>
    <p:extLst>
      <p:ext uri="{BB962C8B-B14F-4D97-AF65-F5344CB8AC3E}">
        <p14:creationId xmlns:p14="http://schemas.microsoft.com/office/powerpoint/2010/main" val="18408856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9BD8B78E-CA42-4AC9-8234-43D83F664674}" type="slidenum">
              <a:rPr lang="ru-RU" smtClean="0"/>
              <a:t>9</a:t>
            </a:fld>
            <a:endParaRPr lang="ru-RU"/>
          </a:p>
        </p:txBody>
      </p:sp>
    </p:spTree>
    <p:extLst>
      <p:ext uri="{BB962C8B-B14F-4D97-AF65-F5344CB8AC3E}">
        <p14:creationId xmlns:p14="http://schemas.microsoft.com/office/powerpoint/2010/main" val="50416436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lstStyle/>
          <a:p>
            <a:endParaRPr lang="ru-RU"/>
          </a:p>
        </p:txBody>
      </p:sp>
      <p:sp>
        <p:nvSpPr>
          <p:cNvPr id="4" name="Номер слайда 3"/>
          <p:cNvSpPr>
            <a:spLocks noGrp="1"/>
          </p:cNvSpPr>
          <p:nvPr>
            <p:ph type="sldNum" sz="quarter" idx="10"/>
          </p:nvPr>
        </p:nvSpPr>
        <p:spPr/>
        <p:txBody>
          <a:bodyPr/>
          <a:lstStyle/>
          <a:p>
            <a:fld id="{9BD8B78E-CA42-4AC9-8234-43D83F664674}" type="slidenum">
              <a:rPr lang="ru-RU" smtClean="0"/>
              <a:t>10</a:t>
            </a:fld>
            <a:endParaRPr lang="ru-RU"/>
          </a:p>
        </p:txBody>
      </p:sp>
    </p:spTree>
    <p:extLst>
      <p:ext uri="{BB962C8B-B14F-4D97-AF65-F5344CB8AC3E}">
        <p14:creationId xmlns:p14="http://schemas.microsoft.com/office/powerpoint/2010/main" val="3313857095"/>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bg>
      <p:bgRef idx="1003">
        <a:schemeClr val="bg2"/>
      </p:bgRef>
    </p:bg>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B61BEF0D-F0BB-DE4B-95CE-6DB70DBA9567}" type="datetimeFigureOut">
              <a:rPr lang="en-US" smtClean="0"/>
              <a:pPr/>
              <a:t>1/28/2015</a:t>
            </a:fld>
            <a:endParaRPr lang="en-US" dirty="0"/>
          </a:p>
        </p:txBody>
      </p:sp>
      <p:sp>
        <p:nvSpPr>
          <p:cNvPr id="5" name="Footer Placeholder 4"/>
          <p:cNvSpPr>
            <a:spLocks noGrp="1"/>
          </p:cNvSpPr>
          <p:nvPr>
            <p:ph type="ftr" sz="quarter" idx="11"/>
          </p:nvPr>
        </p:nvSpPr>
        <p:spPr>
          <a:xfrm>
            <a:off x="3962399" y="5870575"/>
            <a:ext cx="4893958" cy="377825"/>
          </a:xfrm>
        </p:spPr>
        <p:txBody>
          <a:bodyPr/>
          <a:lstStyle/>
          <a:p>
            <a:endParaRPr lang="en-US" dirty="0"/>
          </a:p>
        </p:txBody>
      </p:sp>
      <p:sp>
        <p:nvSpPr>
          <p:cNvPr id="6" name="Slide Number Placeholder 5"/>
          <p:cNvSpPr>
            <a:spLocks noGrp="1"/>
          </p:cNvSpPr>
          <p:nvPr>
            <p:ph type="sldNum" sz="quarter" idx="12"/>
          </p:nvPr>
        </p:nvSpPr>
        <p:spPr>
          <a:xfrm>
            <a:off x="10608958" y="5870575"/>
            <a:ext cx="551167" cy="3778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149442464"/>
      </p:ext>
    </p:extLst>
  </p:cSld>
  <p:clrMapOvr>
    <a:overrideClrMapping bg1="dk1" tx1="lt1" bg2="dk2" tx2="lt2" accent1="accent1" accent2="accent2" accent3="accent3" accent4="accent4" accent5="accent5" accent6="accent6" hlink="hlink" folHlink="folHlink"/>
  </p:clrMapOvr>
  <p:transition spd="slow" advTm="3000">
    <p:fad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Панорамная фотография с подписью">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ru-RU" smtClean="0"/>
              <a:t>Образец заголовка</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smtClean="0"/>
              <a:pPr/>
              <a:t>1/28/2015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21504426"/>
      </p:ext>
    </p:extLst>
  </p:cSld>
  <p:clrMapOvr>
    <a:masterClrMapping/>
  </p:clrMapOvr>
  <p:transition spd="slow" advTm="3000">
    <p:fad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Заголовок и подпись">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1/28/2015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802894158"/>
      </p:ext>
    </p:extLst>
  </p:cSld>
  <p:clrMapOvr>
    <a:masterClrMapping/>
  </p:clrMapOvr>
  <p:transition spd="slow" advTm="3000">
    <p:fad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Цитата с подписью">
    <p:spTree>
      <p:nvGrpSpPr>
        <p:cNvPr id="1" name=""/>
        <p:cNvGrpSpPr/>
        <p:nvPr/>
      </p:nvGrpSpPr>
      <p:grpSpPr>
        <a:xfrm>
          <a:off x="0" y="0"/>
          <a:ext cx="0" cy="0"/>
          <a:chOff x="0" y="0"/>
          <a:chExt cx="0" cy="0"/>
        </a:xfrm>
      </p:grpSpPr>
      <p:pic>
        <p:nvPicPr>
          <p:cNvPr id="16" name="Picture 1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5" name="TextBox 14"/>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1" name="TextBox 10"/>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ru-RU" smtClean="0"/>
              <a:t>Образец текста</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1/28/2015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272537151"/>
      </p:ext>
    </p:extLst>
  </p:cSld>
  <p:clrMapOvr>
    <a:masterClrMapping/>
  </p:clrMapOvr>
  <p:transition spd="slow" advTm="3000">
    <p:fade/>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Карточка имени">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1/28/2015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52065758"/>
      </p:ext>
    </p:extLst>
  </p:cSld>
  <p:clrMapOvr>
    <a:masterClrMapping/>
  </p:clrMapOvr>
  <p:transition spd="slow" advTm="3000">
    <p:fade/>
  </p:transition>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Цитата карточки имени">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ru-RU" smtClean="0"/>
              <a:t>Образец заголовка</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1/28/2015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659083847"/>
      </p:ext>
    </p:extLst>
  </p:cSld>
  <p:clrMapOvr>
    <a:masterClrMapping/>
  </p:clrMapOvr>
  <p:transition spd="slow" advTm="3000">
    <p:fade/>
  </p:transition>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Истина или ложь">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ru-RU" smtClean="0"/>
              <a:t>Образец заголовка</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ru-RU" smtClean="0"/>
              <a:t>Образец текста</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1/28/2015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86204920"/>
      </p:ext>
    </p:extLst>
  </p:cSld>
  <p:clrMapOvr>
    <a:masterClrMapping/>
  </p:clrMapOvr>
  <p:transition spd="slow" advTm="3000">
    <p:fade/>
  </p:transition>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3" name="Vertical Text Placeholder 2"/>
          <p:cNvSpPr>
            <a:spLocks noGrp="1"/>
          </p:cNvSpPr>
          <p:nvPr>
            <p:ph type="body" orient="vert" idx="1"/>
          </p:nvPr>
        </p:nvSpPr>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1/28/2015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
        <p:nvSpPr>
          <p:cNvPr id="8" name="Title 1"/>
          <p:cNvSpPr>
            <a:spLocks noGrp="1"/>
          </p:cNvSpPr>
          <p:nvPr>
            <p:ph type="title"/>
          </p:nvPr>
        </p:nvSpPr>
        <p:spPr>
          <a:xfrm>
            <a:off x="685801" y="609600"/>
            <a:ext cx="10131425" cy="1456267"/>
          </a:xfrm>
        </p:spPr>
        <p:txBody>
          <a:bodyPr/>
          <a:lstStyle/>
          <a:p>
            <a:r>
              <a:rPr lang="ru-RU" smtClean="0"/>
              <a:t>Образец заголовка</a:t>
            </a:r>
            <a:endParaRPr lang="en-US" dirty="0"/>
          </a:p>
        </p:txBody>
      </p:sp>
    </p:spTree>
    <p:extLst>
      <p:ext uri="{BB962C8B-B14F-4D97-AF65-F5344CB8AC3E}">
        <p14:creationId xmlns:p14="http://schemas.microsoft.com/office/powerpoint/2010/main" val="2043853200"/>
      </p:ext>
    </p:extLst>
  </p:cSld>
  <p:clrMapOvr>
    <a:masterClrMapping/>
  </p:clrMapOvr>
  <p:transition spd="slow" advTm="3000">
    <p:fade/>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1/28/2015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61847534"/>
      </p:ext>
    </p:extLst>
  </p:cSld>
  <p:clrMapOvr>
    <a:masterClrMapping/>
  </p:clrMapOvr>
  <p:transition spd="slow" advTm="3000">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idx="1"/>
          </p:nvPr>
        </p:nvSpPr>
        <p:spPr/>
        <p:txBody>
          <a:bodyPr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1/28/2015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08354005"/>
      </p:ext>
    </p:extLst>
  </p:cSld>
  <p:clrMapOvr>
    <a:masterClrMapping/>
  </p:clrMapOvr>
  <p:transition spd="slow" advTm="3000">
    <p:fad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ru-RU" smtClean="0"/>
              <a:t>Образец заголовка</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61BEF0D-F0BB-DE4B-95CE-6DB70DBA9567}" type="datetimeFigureOut">
              <a:rPr lang="en-US" smtClean="0"/>
              <a:pPr/>
              <a:t>1/28/2015</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795142008"/>
      </p:ext>
    </p:extLst>
  </p:cSld>
  <p:clrMapOvr>
    <a:masterClrMapping/>
  </p:clrMapOvr>
  <p:transition spd="slow" advTm="3000">
    <p:fad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ru-RU" smtClean="0"/>
              <a:t>Образец заголовка</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Date Placeholder 4"/>
          <p:cNvSpPr>
            <a:spLocks noGrp="1"/>
          </p:cNvSpPr>
          <p:nvPr>
            <p:ph type="dt" sz="half" idx="10"/>
          </p:nvPr>
        </p:nvSpPr>
        <p:spPr/>
        <p:txBody>
          <a:bodyPr/>
          <a:lstStyle/>
          <a:p>
            <a:fld id="{B61BEF0D-F0BB-DE4B-95CE-6DB70DBA9567}" type="datetimeFigureOut">
              <a:rPr lang="en-US" smtClean="0"/>
              <a:pPr/>
              <a:t>1/28/2015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8443286"/>
      </p:ext>
    </p:extLst>
  </p:cSld>
  <p:clrMapOvr>
    <a:masterClrMapping/>
  </p:clrMapOvr>
  <p:transition spd="slow" advTm="3000">
    <p:fad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dirty="0"/>
          </a:p>
        </p:txBody>
      </p:sp>
      <p:sp>
        <p:nvSpPr>
          <p:cNvPr id="3" name="Text Placeholder 2"/>
          <p:cNvSpPr>
            <a:spLocks noGrp="1"/>
          </p:cNvSpPr>
          <p:nvPr>
            <p:ph type="body" idx="1" hasCustomPrompt="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hasCustomPrompt="1"/>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1/28/2015</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966373134"/>
      </p:ext>
    </p:extLst>
  </p:cSld>
  <p:clrMapOvr>
    <a:masterClrMapping/>
  </p:clrMapOvr>
  <p:transition spd="slow" advTm="3000">
    <p:fad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1/28/2015</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235030335"/>
      </p:ext>
    </p:extLst>
  </p:cSld>
  <p:clrMapOvr>
    <a:masterClrMapping/>
  </p:clrMapOvr>
  <p:transition spd="slow" advTm="3000">
    <p:fad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B61BEF0D-F0BB-DE4B-95CE-6DB70DBA9567}" type="datetimeFigureOut">
              <a:rPr lang="en-US" smtClean="0"/>
              <a:pPr/>
              <a:t>1/28/2015</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57117160"/>
      </p:ext>
    </p:extLst>
  </p:cSld>
  <p:clrMapOvr>
    <a:masterClrMapping/>
  </p:clrMapOvr>
  <p:transition spd="slow" advTm="3000">
    <p:fad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ru-RU" smtClean="0"/>
              <a:t>Образец заголовка</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smtClean="0"/>
              <a:pPr/>
              <a:t>1/28/2015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568487003"/>
      </p:ext>
    </p:extLst>
  </p:cSld>
  <p:clrMapOvr>
    <a:masterClrMapping/>
  </p:clrMapOvr>
  <p:transition spd="slow" advTm="3000">
    <p:fad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ru-RU" smtClean="0"/>
              <a:t>Образец заголовка</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ru-RU" smtClean="0"/>
              <a:t>Вставка рисунка</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61BEF0D-F0BB-DE4B-95CE-6DB70DBA9567}" type="datetimeFigureOut">
              <a:rPr lang="en-US" smtClean="0"/>
              <a:pPr/>
              <a:t>1/28/2015</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01433555"/>
      </p:ext>
    </p:extLst>
  </p:cSld>
  <p:clrMapOvr>
    <a:masterClrMapping/>
  </p:clrMapOvr>
  <p:transition spd="slow" advTm="3000">
    <p:fad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ru-RU" smtClean="0"/>
              <a:t>Образец заголовка</a:t>
            </a:r>
            <a:endParaRPr lang="en-US" dirty="0"/>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smtClean="0"/>
              <a:pPr/>
              <a:t>1/28/2015</a:t>
            </a:fld>
            <a:endParaRPr lang="en-US" dirty="0"/>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89781600"/>
      </p:ext>
    </p:extLst>
  </p:cSld>
  <p:clrMap bg1="dk1" tx1="lt1" bg2="dk2" tx2="lt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 id="2147483734" r:id="rId12"/>
    <p:sldLayoutId id="2147483735" r:id="rId13"/>
    <p:sldLayoutId id="2147483736" r:id="rId14"/>
    <p:sldLayoutId id="2147483737" r:id="rId15"/>
    <p:sldLayoutId id="2147483738" r:id="rId16"/>
    <p:sldLayoutId id="2147483739" r:id="rId17"/>
  </p:sldLayoutIdLst>
  <p:transition spd="slow" advTm="3000">
    <p:fade/>
  </p:transition>
  <p:txStyles>
    <p:titleStyle>
      <a:lvl1pPr algn="l" defTabSz="457200" rtl="0" eaLnBrk="1" latinLnBrk="0" hangingPunct="1">
        <a:spcBef>
          <a:spcPct val="0"/>
        </a:spcBef>
        <a:buNone/>
        <a:defRPr sz="3600" kern="1200" cap="all">
          <a:ln w="3175" cmpd="sng">
            <a:noFill/>
          </a:ln>
          <a:solidFill>
            <a:schemeClr val="tx1"/>
          </a:solidFill>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mn-lt"/>
          <a:ea typeface="+mn-ea"/>
          <a:cs typeface="+mn-cs"/>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mn-lt"/>
          <a:ea typeface="+mn-ea"/>
          <a:cs typeface="+mn-cs"/>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mn-lt"/>
          <a:ea typeface="+mn-ea"/>
          <a:cs typeface="+mn-cs"/>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9.jpg"/><Relationship Id="rId2" Type="http://schemas.openxmlformats.org/officeDocument/2006/relationships/notesSlide" Target="../notesSlides/notesSlide6.xml"/><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9.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notesSlide" Target="../notesSlides/notesSlide2.xml"/><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3" Type="http://schemas.openxmlformats.org/officeDocument/2006/relationships/image" Target="../media/image8.jp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useBgFill="1">
        <p:nvSpPr>
          <p:cNvPr id="4" name="Заголовок 3"/>
          <p:cNvSpPr>
            <a:spLocks noGrp="1"/>
          </p:cNvSpPr>
          <p:nvPr>
            <p:ph type="ctrTitle"/>
          </p:nvPr>
        </p:nvSpPr>
        <p:spPr>
          <a:xfrm>
            <a:off x="4198514" y="2846230"/>
            <a:ext cx="7817476" cy="1481071"/>
          </a:xfrm>
          <a:effectLst>
            <a:glow rad="228600">
              <a:schemeClr val="bg1">
                <a:lumMod val="95000"/>
                <a:lumOff val="5000"/>
                <a:alpha val="40000"/>
              </a:schemeClr>
            </a:glow>
            <a:outerShdw blurRad="50800" dist="38100" dir="18900000" algn="bl" rotWithShape="0">
              <a:prstClr val="black">
                <a:alpha val="40000"/>
              </a:prstClr>
            </a:outerShdw>
          </a:effectLst>
          <a:scene3d>
            <a:camera prst="perspectiveRight"/>
            <a:lightRig rig="threePt" dir="t"/>
          </a:scene3d>
          <a:sp3d>
            <a:bevelT prst="slope"/>
          </a:sp3d>
        </p:spPr>
        <p:txBody>
          <a:bodyPr>
            <a:normAutofit fontScale="90000"/>
          </a:bodyPr>
          <a:lstStyle/>
          <a:p>
            <a:pPr algn="ctr"/>
            <a:r>
              <a:rPr lang="ru-RU" b="1" dirty="0" smtClean="0">
                <a:effectLst>
                  <a:outerShdw blurRad="38100" dist="38100" dir="2700000" algn="tl">
                    <a:srgbClr val="000000">
                      <a:alpha val="43137"/>
                    </a:srgbClr>
                  </a:outerShdw>
                </a:effectLst>
                <a:latin typeface="Comic Sans MS" panose="030F0702030302020204" pitchFamily="66" charset="0"/>
                <a:cs typeface="Arial" panose="020B0604020202020204" pitchFamily="34" charset="0"/>
              </a:rPr>
              <a:t>Значение оценки жилой </a:t>
            </a:r>
            <a:r>
              <a:rPr lang="ru-RU" b="1" dirty="0" smtClean="0">
                <a:effectLst>
                  <a:outerShdw blurRad="38100" dist="38100" dir="2700000" algn="tl">
                    <a:srgbClr val="000000">
                      <a:alpha val="43137"/>
                    </a:srgbClr>
                  </a:outerShdw>
                </a:effectLst>
                <a:latin typeface="Comic Sans MS" panose="030F0702030302020204" pitchFamily="66" charset="0"/>
                <a:cs typeface="Aldhabi" panose="01000000000000000000" pitchFamily="2" charset="-78"/>
              </a:rPr>
              <a:t>недвижимости</a:t>
            </a:r>
            <a:endParaRPr lang="ru-RU" b="1" dirty="0">
              <a:effectLst>
                <a:outerShdw blurRad="38100" dist="38100" dir="2700000" algn="tl">
                  <a:srgbClr val="000000">
                    <a:alpha val="43137"/>
                  </a:srgbClr>
                </a:outerShdw>
              </a:effectLst>
              <a:latin typeface="Comic Sans MS" panose="030F0702030302020204" pitchFamily="66" charset="0"/>
              <a:cs typeface="Aldhabi" panose="01000000000000000000" pitchFamily="2" charset="-78"/>
            </a:endParaRPr>
          </a:p>
        </p:txBody>
      </p:sp>
      <p:sp>
        <p:nvSpPr>
          <p:cNvPr id="2" name="Подзаголовок 1"/>
          <p:cNvSpPr>
            <a:spLocks noGrp="1"/>
          </p:cNvSpPr>
          <p:nvPr>
            <p:ph type="subTitle" idx="1"/>
          </p:nvPr>
        </p:nvSpPr>
        <p:spPr>
          <a:xfrm>
            <a:off x="6911662" y="6151808"/>
            <a:ext cx="5280338" cy="1412383"/>
          </a:xfrm>
        </p:spPr>
        <p:txBody>
          <a:bodyPr/>
          <a:lstStyle/>
          <a:p>
            <a:pPr algn="l"/>
            <a:r>
              <a:rPr lang="ru-RU" dirty="0" smtClean="0">
                <a:latin typeface="Comic Sans MS" panose="030F0702030302020204" pitchFamily="66" charset="0"/>
              </a:rPr>
              <a:t>РАЗРАБОТАЛ СТУДЕНТ </a:t>
            </a:r>
            <a:r>
              <a:rPr lang="ru-RU" dirty="0" smtClean="0">
                <a:latin typeface="Comic Sans MS" panose="030F0702030302020204" pitchFamily="66" charset="0"/>
              </a:rPr>
              <a:t>гБоу </a:t>
            </a:r>
            <a:r>
              <a:rPr lang="ru-RU" dirty="0" smtClean="0">
                <a:latin typeface="Comic Sans MS" panose="030F0702030302020204" pitchFamily="66" charset="0"/>
              </a:rPr>
              <a:t>СПО Уксивт Мухаматгалиева И.м.</a:t>
            </a:r>
            <a:endParaRPr lang="ru-RU" dirty="0">
              <a:latin typeface="Comic Sans MS" panose="030F0702030302020204" pitchFamily="66" charset="0"/>
            </a:endParaRPr>
          </a:p>
        </p:txBody>
      </p:sp>
    </p:spTree>
    <p:extLst>
      <p:ext uri="{BB962C8B-B14F-4D97-AF65-F5344CB8AC3E}">
        <p14:creationId xmlns:p14="http://schemas.microsoft.com/office/powerpoint/2010/main" val="3994543502"/>
      </p:ext>
    </p:extLst>
  </p:cSld>
  <p:clrMapOvr>
    <a:masterClrMapping/>
  </p:clrMapOvr>
  <p:transition spd="slow" advTm="5560">
    <p:fad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11176" y="5113747"/>
            <a:ext cx="5122571" cy="1371600"/>
          </a:xfrm>
          <a:effectLst>
            <a:outerShdw blurRad="50800" dist="38100" dir="18900000" algn="bl" rotWithShape="0">
              <a:prstClr val="black">
                <a:alpha val="40000"/>
              </a:prstClr>
            </a:outerShdw>
          </a:effectLst>
        </p:spPr>
        <p:txBody>
          <a:bodyPr>
            <a:normAutofit fontScale="90000"/>
          </a:bodyPr>
          <a:lstStyle/>
          <a:p>
            <a:pPr algn="ctr"/>
            <a:r>
              <a:rPr lang="ru-RU" dirty="0" smtClean="0"/>
              <a:t>	</a:t>
            </a:r>
            <a:r>
              <a:rPr lang="ru-RU" sz="3600" dirty="0" smtClean="0">
                <a:latin typeface="Comic Sans MS" panose="030F0702030302020204" pitchFamily="66" charset="0"/>
              </a:rPr>
              <a:t>В</a:t>
            </a:r>
            <a:r>
              <a:rPr lang="ru-RU" dirty="0" smtClean="0">
                <a:latin typeface="Comic Sans MS" panose="030F0702030302020204" pitchFamily="66" charset="0"/>
              </a:rPr>
              <a:t> </a:t>
            </a:r>
            <a:r>
              <a:rPr lang="ru-RU" dirty="0">
                <a:latin typeface="Comic Sans MS" panose="030F0702030302020204" pitchFamily="66" charset="0"/>
              </a:rPr>
              <a:t>ходе оценки, эксперты определяют наиболее точную цену, по которой жилая недвижимость может быть продана на рынке недвижимости, без занижения ее рыночной </a:t>
            </a:r>
            <a:r>
              <a:rPr lang="ru-RU" dirty="0" smtClean="0">
                <a:latin typeface="Comic Sans MS" panose="030F0702030302020204" pitchFamily="66" charset="0"/>
              </a:rPr>
              <a:t>цены. </a:t>
            </a:r>
            <a:br>
              <a:rPr lang="ru-RU" dirty="0" smtClean="0">
                <a:latin typeface="Comic Sans MS" panose="030F0702030302020204" pitchFamily="66" charset="0"/>
              </a:rPr>
            </a:br>
            <a:r>
              <a:rPr lang="ru-RU" sz="3100" dirty="0" smtClean="0">
                <a:latin typeface="Comic Sans MS" panose="030F0702030302020204" pitchFamily="66" charset="0"/>
              </a:rPr>
              <a:t>н</a:t>
            </a:r>
            <a:r>
              <a:rPr lang="ru-RU" dirty="0" smtClean="0">
                <a:latin typeface="Comic Sans MS" panose="030F0702030302020204" pitchFamily="66" charset="0"/>
              </a:rPr>
              <a:t>а </a:t>
            </a:r>
            <a:r>
              <a:rPr lang="ru-RU" dirty="0">
                <a:latin typeface="Comic Sans MS" panose="030F0702030302020204" pitchFamily="66" charset="0"/>
              </a:rPr>
              <a:t>отчет об оценке, который является итогом экспертизы, опираются суды, инстанции и иные органы, в процессе вынесения решения</a:t>
            </a:r>
            <a:r>
              <a:rPr lang="ru-RU" dirty="0"/>
              <a:t>.</a:t>
            </a:r>
            <a:br>
              <a:rPr lang="ru-RU" dirty="0"/>
            </a:br>
            <a:endParaRPr lang="ru-RU" dirty="0"/>
          </a:p>
        </p:txBody>
      </p:sp>
      <p:pic>
        <p:nvPicPr>
          <p:cNvPr id="4" name="Объект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529589" y="2569063"/>
            <a:ext cx="4224270" cy="2927228"/>
          </a:xfrm>
          <a:prstGeom prst="roundRect">
            <a:avLst>
              <a:gd name="adj" fmla="val 16667"/>
            </a:avLst>
          </a:prstGeom>
          <a:ln>
            <a:noFill/>
          </a:ln>
          <a:effectLst>
            <a:outerShdw blurRad="76200" dir="13500000" sy="23000" kx="1200000" algn="br" rotWithShape="0">
              <a:prstClr val="black">
                <a:alpha val="20000"/>
              </a:prstClr>
            </a:outerShdw>
            <a:reflection blurRad="6350" stA="50000" endA="300" endPos="55000" dir="5400000" sy="-100000" algn="bl" rotWithShape="0"/>
            <a:softEdge rad="317500"/>
          </a:effectLst>
          <a:scene3d>
            <a:camera prst="orthographicFront"/>
            <a:lightRig rig="threePt" dir="t"/>
          </a:scene3d>
          <a:sp3d contourW="6350" prstMaterial="matte">
            <a:bevelT prst="slope"/>
            <a:contourClr>
              <a:srgbClr val="969696"/>
            </a:contourClr>
          </a:sp3d>
        </p:spPr>
      </p:pic>
      <p:sp>
        <p:nvSpPr>
          <p:cNvPr id="3" name="Текст 2"/>
          <p:cNvSpPr>
            <a:spLocks noGrp="1"/>
          </p:cNvSpPr>
          <p:nvPr>
            <p:ph type="body" sz="half" idx="2"/>
          </p:nvPr>
        </p:nvSpPr>
        <p:spPr>
          <a:xfrm>
            <a:off x="3272462" y="542925"/>
            <a:ext cx="6539249" cy="1828800"/>
          </a:xfrm>
        </p:spPr>
        <p:txBody>
          <a:bodyPr>
            <a:normAutofit/>
          </a:bodyPr>
          <a:lstStyle/>
          <a:p>
            <a:pPr algn="ctr"/>
            <a:r>
              <a:rPr lang="ru-RU" sz="4400" dirty="0" smtClean="0">
                <a:solidFill>
                  <a:srgbClr val="FFFF00"/>
                </a:solidFill>
                <a:latin typeface="Comic Sans MS" panose="030F0702030302020204" pitchFamily="66" charset="0"/>
              </a:rPr>
              <a:t>Отчет об оценке</a:t>
            </a:r>
            <a:endParaRPr lang="ru-RU" sz="4400" dirty="0">
              <a:solidFill>
                <a:srgbClr val="FFFF00"/>
              </a:solidFill>
              <a:latin typeface="Comic Sans MS" panose="030F0702030302020204" pitchFamily="66" charset="0"/>
            </a:endParaRPr>
          </a:p>
        </p:txBody>
      </p:sp>
    </p:spTree>
    <p:extLst>
      <p:ext uri="{BB962C8B-B14F-4D97-AF65-F5344CB8AC3E}">
        <p14:creationId xmlns:p14="http://schemas.microsoft.com/office/powerpoint/2010/main" val="1402380938"/>
      </p:ext>
    </p:extLst>
  </p:cSld>
  <p:clrMapOvr>
    <a:masterClrMapping/>
  </p:clrMapOvr>
  <p:transition spd="slow" advTm="12722">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89585" y="476518"/>
            <a:ext cx="3448319" cy="988844"/>
          </a:xfrm>
          <a:effectLst>
            <a:glow rad="139700">
              <a:schemeClr val="accent1">
                <a:satMod val="175000"/>
                <a:alpha val="40000"/>
              </a:schemeClr>
            </a:glow>
            <a:outerShdw blurRad="50800" dist="38100" dir="18900000" algn="bl" rotWithShape="0">
              <a:prstClr val="black">
                <a:alpha val="40000"/>
              </a:prstClr>
            </a:outerShdw>
          </a:effectLst>
          <a:scene3d>
            <a:camera prst="perspectiveBelow"/>
            <a:lightRig rig="threePt" dir="t"/>
          </a:scene3d>
          <a:sp3d>
            <a:bevelT prst="slope"/>
          </a:sp3d>
        </p:spPr>
        <p:txBody>
          <a:bodyPr>
            <a:normAutofit/>
          </a:bodyPr>
          <a:lstStyle/>
          <a:p>
            <a:pPr algn="just"/>
            <a:r>
              <a:rPr lang="ru-RU" dirty="0" smtClean="0">
                <a:latin typeface="Arial" panose="020B0604020202020204" pitchFamily="34" charset="0"/>
                <a:cs typeface="Arial" panose="020B0604020202020204" pitchFamily="34" charset="0"/>
              </a:rPr>
              <a:t>	</a:t>
            </a:r>
            <a:r>
              <a:rPr lang="ru-RU" sz="2500" dirty="0" smtClean="0">
                <a:solidFill>
                  <a:srgbClr val="FFFF00"/>
                </a:solidFill>
                <a:latin typeface="Comic Sans MS" panose="030F0702030302020204" pitchFamily="66" charset="0"/>
                <a:cs typeface="Arial" panose="020B0604020202020204" pitchFamily="34" charset="0"/>
              </a:rPr>
              <a:t>Недвижимость</a:t>
            </a:r>
            <a:endParaRPr lang="ru-RU" sz="2500" dirty="0">
              <a:solidFill>
                <a:srgbClr val="FFFF00"/>
              </a:solidFill>
              <a:latin typeface="Comic Sans MS" panose="030F0702030302020204" pitchFamily="66" charset="0"/>
              <a:cs typeface="Arial" panose="020B0604020202020204" pitchFamily="34" charset="0"/>
            </a:endParaRPr>
          </a:p>
        </p:txBody>
      </p:sp>
      <p:pic>
        <p:nvPicPr>
          <p:cNvPr id="6" name="Объект 5"/>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4648200" y="1465361"/>
            <a:ext cx="6209786" cy="3737703"/>
          </a:xfrm>
          <a:prstGeom prst="rect">
            <a:avLst/>
          </a:prstGeom>
          <a:ln>
            <a:noFill/>
          </a:ln>
          <a:effectLst>
            <a:reflection blurRad="12700" stA="30000" endPos="30000" dist="5000" dir="5400000" sy="-100000" algn="bl" rotWithShape="0"/>
          </a:effectLst>
          <a:scene3d>
            <a:camera prst="perspectiveContrastingLeftFacing">
              <a:rot lat="300000" lon="19800000" rev="0"/>
            </a:camera>
            <a:lightRig rig="threePt" dir="t">
              <a:rot lat="0" lon="0" rev="2700000"/>
            </a:lightRig>
          </a:scene3d>
          <a:sp3d>
            <a:bevelT w="63500" h="50800"/>
          </a:sp3d>
        </p:spPr>
      </p:pic>
      <p:sp>
        <p:nvSpPr>
          <p:cNvPr id="3" name="Текст 2"/>
          <p:cNvSpPr>
            <a:spLocks noGrp="1"/>
          </p:cNvSpPr>
          <p:nvPr>
            <p:ph type="body" sz="half" idx="2"/>
          </p:nvPr>
        </p:nvSpPr>
        <p:spPr>
          <a:xfrm>
            <a:off x="389585" y="2016378"/>
            <a:ext cx="4027869" cy="3328354"/>
          </a:xfrm>
        </p:spPr>
        <p:txBody>
          <a:bodyPr>
            <a:normAutofit/>
          </a:bodyPr>
          <a:lstStyle/>
          <a:p>
            <a:pPr algn="ctr"/>
            <a:r>
              <a:rPr lang="ru-RU" sz="2400" dirty="0" smtClean="0">
                <a:latin typeface="Comic Sans MS" panose="030F0702030302020204" pitchFamily="66" charset="0"/>
              </a:rPr>
              <a:t>Объекты имущества, неразрывно связанные с землей, перемещение которых невозможно без существенной потери функционального назначения являются недвижимостью.</a:t>
            </a:r>
            <a:endParaRPr lang="ru-RU" sz="2400" dirty="0">
              <a:latin typeface="Comic Sans MS" panose="030F0702030302020204" pitchFamily="66" charset="0"/>
            </a:endParaRPr>
          </a:p>
        </p:txBody>
      </p:sp>
    </p:spTree>
    <p:extLst>
      <p:ext uri="{BB962C8B-B14F-4D97-AF65-F5344CB8AC3E}">
        <p14:creationId xmlns:p14="http://schemas.microsoft.com/office/powerpoint/2010/main" val="4251255128"/>
      </p:ext>
    </p:extLst>
  </p:cSld>
  <p:clrMapOvr>
    <a:masterClrMapping/>
  </p:clrMapOvr>
  <p:transition spd="slow" advTm="6868">
    <p:fad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5799" y="914400"/>
            <a:ext cx="6164653" cy="1371600"/>
          </a:xfrm>
          <a:effectLst>
            <a:outerShdw blurRad="50800" dist="38100" dir="18900000" algn="bl" rotWithShape="0">
              <a:prstClr val="black">
                <a:alpha val="40000"/>
              </a:prstClr>
            </a:outerShdw>
          </a:effectLst>
          <a:scene3d>
            <a:camera prst="orthographicFront"/>
            <a:lightRig rig="threePt" dir="t"/>
          </a:scene3d>
          <a:sp3d>
            <a:bevelT prst="angle"/>
          </a:sp3d>
        </p:spPr>
        <p:txBody>
          <a:bodyPr>
            <a:normAutofit/>
          </a:bodyPr>
          <a:lstStyle/>
          <a:p>
            <a:pPr algn="ctr"/>
            <a:r>
              <a:rPr lang="ru-RU" dirty="0" smtClean="0">
                <a:solidFill>
                  <a:srgbClr val="FFFF00"/>
                </a:solidFill>
                <a:latin typeface="Comic Sans MS" panose="030F0702030302020204" pitchFamily="66" charset="0"/>
                <a:cs typeface="Arial" panose="020B0604020202020204" pitchFamily="34" charset="0"/>
              </a:rPr>
              <a:t>Значение недвижимости</a:t>
            </a:r>
            <a:r>
              <a:rPr lang="ru-RU" dirty="0">
                <a:latin typeface="Comic Sans MS" panose="030F0702030302020204" pitchFamily="66" charset="0"/>
                <a:cs typeface="Arial" panose="020B0604020202020204" pitchFamily="34" charset="0"/>
              </a:rPr>
              <a:t/>
            </a:r>
            <a:br>
              <a:rPr lang="ru-RU" dirty="0">
                <a:latin typeface="Comic Sans MS" panose="030F0702030302020204" pitchFamily="66" charset="0"/>
                <a:cs typeface="Arial" panose="020B0604020202020204" pitchFamily="34" charset="0"/>
              </a:rPr>
            </a:br>
            <a:endParaRPr lang="ru-RU" dirty="0">
              <a:latin typeface="Comic Sans MS" panose="030F0702030302020204" pitchFamily="66" charset="0"/>
              <a:cs typeface="Arial" panose="020B0604020202020204" pitchFamily="34" charset="0"/>
            </a:endParaRPr>
          </a:p>
        </p:txBody>
      </p:sp>
      <p:sp>
        <p:nvSpPr>
          <p:cNvPr id="5" name="Текст 4"/>
          <p:cNvSpPr>
            <a:spLocks noGrp="1"/>
          </p:cNvSpPr>
          <p:nvPr>
            <p:ph type="body" sz="half" idx="2"/>
          </p:nvPr>
        </p:nvSpPr>
        <p:spPr>
          <a:xfrm>
            <a:off x="685800" y="2286000"/>
            <a:ext cx="6164653" cy="2514600"/>
          </a:xfrm>
        </p:spPr>
        <p:txBody>
          <a:bodyPr>
            <a:noAutofit/>
          </a:bodyPr>
          <a:lstStyle/>
          <a:p>
            <a:pPr algn="ctr"/>
            <a:r>
              <a:rPr lang="ru-RU" sz="2800" dirty="0" smtClean="0">
                <a:latin typeface="Comic Sans MS" panose="030F0702030302020204" pitchFamily="66" charset="0"/>
              </a:rPr>
              <a:t>На сегодняшний день недвижимость является ценным имуществом и представляет собой один из самых надежных капиталовложений, поэтому при проведении любых сделок с недвижимостью следует начинать с проведения оценки.</a:t>
            </a:r>
            <a:endParaRPr lang="ru-RU" sz="2800" dirty="0">
              <a:latin typeface="Comic Sans MS" panose="030F0702030302020204" pitchFamily="66" charset="0"/>
            </a:endParaRPr>
          </a:p>
        </p:txBody>
      </p:sp>
      <p:pic>
        <p:nvPicPr>
          <p:cNvPr id="9" name="Рисунок 8"/>
          <p:cNvPicPr>
            <a:picLocks noGrp="1" noChangeAspect="1"/>
          </p:cNvPicPr>
          <p:nvPr>
            <p:ph type="pic" idx="1"/>
          </p:nvPr>
        </p:nvPicPr>
        <p:blipFill rotWithShape="1">
          <a:blip r:embed="rId2">
            <a:extLst>
              <a:ext uri="{28A0092B-C50C-407E-A947-70E740481C1C}">
                <a14:useLocalDpi xmlns:a14="http://schemas.microsoft.com/office/drawing/2010/main" val="0"/>
              </a:ext>
            </a:extLst>
          </a:blip>
          <a:srcRect l="11237" r="14590"/>
          <a:stretch/>
        </p:blipFill>
        <p:spPr>
          <a:xfrm rot="21386215">
            <a:off x="7119148" y="1049152"/>
            <a:ext cx="4477701" cy="4539050"/>
          </a:xfrm>
          <a:effectLst>
            <a:glow rad="939800">
              <a:srgbClr val="9933FF">
                <a:alpha val="29000"/>
              </a:srgbClr>
            </a:glow>
            <a:outerShdw blurRad="76200" dir="13500000" sy="23000" kx="1200000" algn="br" rotWithShape="0">
              <a:prstClr val="black">
                <a:alpha val="20000"/>
              </a:prstClr>
            </a:outerShdw>
            <a:softEdge rad="127000"/>
          </a:effectLst>
          <a:scene3d>
            <a:camera prst="orthographicFront"/>
            <a:lightRig rig="threePt" dir="t"/>
          </a:scene3d>
          <a:sp3d>
            <a:bevelT w="152400" h="50800" prst="softRound"/>
          </a:sp3d>
        </p:spPr>
      </p:pic>
    </p:spTree>
    <p:extLst>
      <p:ext uri="{BB962C8B-B14F-4D97-AF65-F5344CB8AC3E}">
        <p14:creationId xmlns:p14="http://schemas.microsoft.com/office/powerpoint/2010/main" val="2747272550"/>
      </p:ext>
    </p:extLst>
  </p:cSld>
  <p:clrMapOvr>
    <a:masterClrMapping/>
  </p:clrMapOvr>
  <p:transition spd="slow" advTm="9936">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43379" y="777025"/>
            <a:ext cx="10454424" cy="5301803"/>
          </a:xfrm>
          <a:effectLst>
            <a:glow rad="63500">
              <a:schemeClr val="accent5">
                <a:satMod val="175000"/>
                <a:alpha val="40000"/>
              </a:schemeClr>
            </a:glow>
            <a:outerShdw blurRad="50800" dist="38100" dir="18900000" algn="bl" rotWithShape="0">
              <a:prstClr val="black">
                <a:alpha val="40000"/>
              </a:prstClr>
            </a:outerShdw>
          </a:effectLst>
        </p:spPr>
        <p:txBody>
          <a:bodyPr>
            <a:normAutofit/>
          </a:bodyPr>
          <a:lstStyle/>
          <a:p>
            <a:pPr algn="ctr"/>
            <a:r>
              <a:rPr lang="ru-RU" dirty="0">
                <a:latin typeface="Arial" panose="020B0604020202020204" pitchFamily="34" charset="0"/>
                <a:cs typeface="Arial" panose="020B0604020202020204" pitchFamily="34" charset="0"/>
              </a:rPr>
              <a:t/>
            </a:r>
            <a:br>
              <a:rPr lang="ru-RU" dirty="0">
                <a:latin typeface="Arial" panose="020B0604020202020204" pitchFamily="34" charset="0"/>
                <a:cs typeface="Arial" panose="020B0604020202020204" pitchFamily="34" charset="0"/>
              </a:rPr>
            </a:br>
            <a:r>
              <a:rPr lang="ru-RU" dirty="0" smtClean="0">
                <a:solidFill>
                  <a:srgbClr val="FFFF00"/>
                </a:solidFill>
                <a:latin typeface="Comic Sans MS" panose="030F0702030302020204" pitchFamily="66" charset="0"/>
                <a:cs typeface="Arial" panose="020B0604020202020204" pitchFamily="34" charset="0"/>
              </a:rPr>
              <a:t>Сущность оценки недвижимости</a:t>
            </a:r>
            <a:br>
              <a:rPr lang="ru-RU" dirty="0" smtClean="0">
                <a:solidFill>
                  <a:srgbClr val="FFFF00"/>
                </a:solidFill>
                <a:latin typeface="Comic Sans MS" panose="030F0702030302020204" pitchFamily="66" charset="0"/>
                <a:cs typeface="Arial" panose="020B0604020202020204" pitchFamily="34" charset="0"/>
              </a:rPr>
            </a:br>
            <a:r>
              <a:rPr lang="ru-RU" dirty="0" smtClean="0">
                <a:solidFill>
                  <a:srgbClr val="FFFF00"/>
                </a:solidFill>
                <a:latin typeface="Comic Sans MS" panose="030F0702030302020204" pitchFamily="66" charset="0"/>
                <a:cs typeface="Arial" panose="020B0604020202020204" pitchFamily="34" charset="0"/>
              </a:rPr>
              <a:t/>
            </a:r>
            <a:br>
              <a:rPr lang="ru-RU" dirty="0" smtClean="0">
                <a:solidFill>
                  <a:srgbClr val="FFFF00"/>
                </a:solidFill>
                <a:latin typeface="Comic Sans MS" panose="030F0702030302020204" pitchFamily="66" charset="0"/>
                <a:cs typeface="Arial" panose="020B0604020202020204" pitchFamily="34" charset="0"/>
              </a:rPr>
            </a:br>
            <a:r>
              <a:rPr lang="ru-RU" sz="3200" dirty="0" smtClean="0">
                <a:latin typeface="Comic Sans MS" panose="030F0702030302020204" pitchFamily="66" charset="0"/>
                <a:cs typeface="Arial" panose="020B0604020202020204" pitchFamily="34" charset="0"/>
              </a:rPr>
              <a:t>С</a:t>
            </a:r>
            <a:r>
              <a:rPr lang="ru-RU" sz="2200" dirty="0" smtClean="0">
                <a:latin typeface="Comic Sans MS" panose="030F0702030302020204" pitchFamily="66" charset="0"/>
                <a:cs typeface="Arial" panose="020B0604020202020204" pitchFamily="34" charset="0"/>
              </a:rPr>
              <a:t> </a:t>
            </a:r>
            <a:r>
              <a:rPr lang="ru-RU" sz="2200" dirty="0">
                <a:latin typeface="Comic Sans MS" panose="030F0702030302020204" pitchFamily="66" charset="0"/>
                <a:cs typeface="Arial" panose="020B0604020202020204" pitchFamily="34" charset="0"/>
              </a:rPr>
              <a:t>помощью оценки недвижимости определяется реальная рыночная стоимость объекта, которая позволит владельцу грамотно принять решение, связанное с использованием имущества</a:t>
            </a:r>
            <a:r>
              <a:rPr lang="ru-RU" sz="2200" dirty="0" smtClean="0">
                <a:latin typeface="Comic Sans MS" panose="030F0702030302020204" pitchFamily="66" charset="0"/>
                <a:cs typeface="Arial" panose="020B0604020202020204" pitchFamily="34" charset="0"/>
              </a:rPr>
              <a:t>.</a:t>
            </a:r>
            <a:br>
              <a:rPr lang="ru-RU" sz="2200" dirty="0" smtClean="0">
                <a:latin typeface="Comic Sans MS" panose="030F0702030302020204" pitchFamily="66" charset="0"/>
                <a:cs typeface="Arial" panose="020B0604020202020204" pitchFamily="34" charset="0"/>
              </a:rPr>
            </a:br>
            <a:r>
              <a:rPr lang="ru-RU" sz="2200" dirty="0" smtClean="0">
                <a:latin typeface="Comic Sans MS" panose="030F0702030302020204" pitchFamily="66" charset="0"/>
                <a:cs typeface="Arial" panose="020B0604020202020204" pitchFamily="34" charset="0"/>
              </a:rPr>
              <a:t> </a:t>
            </a:r>
            <a:r>
              <a:rPr lang="ru-RU" sz="2200" dirty="0">
                <a:latin typeface="Comic Sans MS" panose="030F0702030302020204" pitchFamily="66" charset="0"/>
                <a:cs typeface="Arial" panose="020B0604020202020204" pitchFamily="34" charset="0"/>
              </a:rPr>
              <a:t/>
            </a:r>
            <a:br>
              <a:rPr lang="ru-RU" sz="2200" dirty="0">
                <a:latin typeface="Comic Sans MS" panose="030F0702030302020204" pitchFamily="66" charset="0"/>
                <a:cs typeface="Arial" panose="020B0604020202020204" pitchFamily="34" charset="0"/>
              </a:rPr>
            </a:br>
            <a:r>
              <a:rPr lang="ru-RU" sz="2200" dirty="0" smtClean="0">
                <a:latin typeface="Comic Sans MS" panose="030F0702030302020204" pitchFamily="66" charset="0"/>
                <a:cs typeface="Arial" panose="020B0604020202020204" pitchFamily="34" charset="0"/>
              </a:rPr>
              <a:t>	</a:t>
            </a:r>
            <a:r>
              <a:rPr lang="ru-RU" sz="3200" dirty="0" smtClean="0">
                <a:latin typeface="Comic Sans MS" panose="030F0702030302020204" pitchFamily="66" charset="0"/>
                <a:cs typeface="Arial" panose="020B0604020202020204" pitchFamily="34" charset="0"/>
              </a:rPr>
              <a:t>В</a:t>
            </a:r>
            <a:r>
              <a:rPr lang="ru-RU" sz="2200" dirty="0" smtClean="0">
                <a:latin typeface="Comic Sans MS" panose="030F0702030302020204" pitchFamily="66" charset="0"/>
                <a:cs typeface="Arial" panose="020B0604020202020204" pitchFamily="34" charset="0"/>
              </a:rPr>
              <a:t> </a:t>
            </a:r>
            <a:r>
              <a:rPr lang="ru-RU" sz="2200" dirty="0">
                <a:latin typeface="Comic Sans MS" panose="030F0702030302020204" pitchFamily="66" charset="0"/>
                <a:cs typeface="Arial" panose="020B0604020202020204" pitchFamily="34" charset="0"/>
              </a:rPr>
              <a:t>настоящее время оценивается жилая и нежилая недвижимость. Чаще всего </a:t>
            </a:r>
            <a:r>
              <a:rPr lang="ru-RU" sz="2200" dirty="0" smtClean="0">
                <a:latin typeface="Comic Sans MS" panose="030F0702030302020204" pitchFamily="66" charset="0"/>
                <a:cs typeface="Arial" panose="020B0604020202020204" pitchFamily="34" charset="0"/>
              </a:rPr>
              <a:t>оценке подвергается </a:t>
            </a:r>
            <a:r>
              <a:rPr lang="ru-RU" sz="2200" dirty="0">
                <a:latin typeface="Comic Sans MS" panose="030F0702030302020204" pitchFamily="66" charset="0"/>
                <a:cs typeface="Arial" panose="020B0604020202020204" pitchFamily="34" charset="0"/>
              </a:rPr>
              <a:t>жилая недвижимость.</a:t>
            </a:r>
            <a:br>
              <a:rPr lang="ru-RU" sz="2200" dirty="0">
                <a:latin typeface="Comic Sans MS" panose="030F0702030302020204" pitchFamily="66" charset="0"/>
                <a:cs typeface="Arial" panose="020B0604020202020204" pitchFamily="34" charset="0"/>
              </a:rPr>
            </a:br>
            <a:endParaRPr lang="ru-RU" sz="2200" dirty="0">
              <a:latin typeface="Comic Sans MS" panose="030F0702030302020204" pitchFamily="66" charset="0"/>
              <a:cs typeface="Arial" panose="020B0604020202020204" pitchFamily="34" charset="0"/>
            </a:endParaRPr>
          </a:p>
        </p:txBody>
      </p:sp>
    </p:spTree>
    <p:extLst>
      <p:ext uri="{BB962C8B-B14F-4D97-AF65-F5344CB8AC3E}">
        <p14:creationId xmlns:p14="http://schemas.microsoft.com/office/powerpoint/2010/main" val="2143197533"/>
      </p:ext>
    </p:extLst>
  </p:cSld>
  <p:clrMapOvr>
    <a:masterClrMapping/>
  </p:clrMapOvr>
  <p:transition spd="slow" advTm="14870">
    <p:fad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413679" y="4480860"/>
            <a:ext cx="5267459" cy="1468800"/>
          </a:xfrm>
          <a:effectLst>
            <a:outerShdw blurRad="50800" dist="38100" dir="18900000" algn="bl" rotWithShape="0">
              <a:prstClr val="black">
                <a:alpha val="40000"/>
              </a:prstClr>
            </a:outerShdw>
          </a:effectLst>
        </p:spPr>
        <p:txBody>
          <a:bodyPr>
            <a:noAutofit/>
          </a:bodyPr>
          <a:lstStyle/>
          <a:p>
            <a:pPr algn="ctr"/>
            <a:r>
              <a:rPr lang="ru-RU" sz="2400" dirty="0" smtClean="0">
                <a:latin typeface="Comic Sans MS" panose="030F0702030302020204" pitchFamily="66" charset="0"/>
                <a:cs typeface="Arial" panose="020B0604020202020204" pitchFamily="34" charset="0"/>
              </a:rPr>
              <a:t>	</a:t>
            </a:r>
            <a:r>
              <a:rPr lang="ru-RU" sz="3200" dirty="0" smtClean="0">
                <a:latin typeface="Comic Sans MS" panose="030F0702030302020204" pitchFamily="66" charset="0"/>
                <a:cs typeface="Arial" panose="020B0604020202020204" pitchFamily="34" charset="0"/>
              </a:rPr>
              <a:t>Ж</a:t>
            </a:r>
            <a:r>
              <a:rPr lang="ru-RU" sz="2400" dirty="0" smtClean="0">
                <a:latin typeface="Comic Sans MS" panose="030F0702030302020204" pitchFamily="66" charset="0"/>
                <a:cs typeface="Arial" panose="020B0604020202020204" pitchFamily="34" charset="0"/>
              </a:rPr>
              <a:t>илая </a:t>
            </a:r>
            <a:r>
              <a:rPr lang="ru-RU" sz="2400" dirty="0">
                <a:latin typeface="Comic Sans MS" panose="030F0702030302020204" pitchFamily="66" charset="0"/>
                <a:cs typeface="Arial" panose="020B0604020202020204" pitchFamily="34" charset="0"/>
              </a:rPr>
              <a:t>недвижимость - это жилые дома, квартиры, иные жилые помещения в жилых домах и строениях, пригодные для постоянного и временного проживания граждан, отвечающее установленным санитарным и техническим требованиям.</a:t>
            </a:r>
          </a:p>
        </p:txBody>
      </p:sp>
      <p:sp>
        <p:nvSpPr>
          <p:cNvPr id="3" name="Текст 2"/>
          <p:cNvSpPr>
            <a:spLocks noGrp="1"/>
          </p:cNvSpPr>
          <p:nvPr>
            <p:ph type="body" idx="1"/>
          </p:nvPr>
        </p:nvSpPr>
        <p:spPr>
          <a:xfrm>
            <a:off x="286555" y="572762"/>
            <a:ext cx="11562008" cy="860400"/>
          </a:xfrm>
        </p:spPr>
        <p:txBody>
          <a:bodyPr>
            <a:normAutofit/>
          </a:bodyPr>
          <a:lstStyle/>
          <a:p>
            <a:pPr algn="ctr"/>
            <a:r>
              <a:rPr lang="ru-RU" sz="3200" dirty="0" smtClean="0">
                <a:solidFill>
                  <a:srgbClr val="FFFF00"/>
                </a:solidFill>
                <a:latin typeface="Comic Sans MS" panose="030F0702030302020204" pitchFamily="66" charset="0"/>
              </a:rPr>
              <a:t>Определение жилой недвижимости</a:t>
            </a:r>
            <a:endParaRPr lang="ru-RU" sz="3200" dirty="0">
              <a:solidFill>
                <a:srgbClr val="FFFF00"/>
              </a:solidFill>
              <a:latin typeface="Comic Sans MS" panose="030F0702030302020204" pitchFamily="66" charset="0"/>
            </a:endParaRPr>
          </a:p>
        </p:txBody>
      </p:sp>
      <p:pic>
        <p:nvPicPr>
          <p:cNvPr id="4" name="Объект 3"/>
          <p:cNvPicPr>
            <a:picLocks noGrp="1" noChangeAspect="1"/>
          </p:cNvPicPr>
          <p:nvPr>
            <p:ph idx="4294967295"/>
          </p:nvPr>
        </p:nvPicPr>
        <p:blipFill>
          <a:blip r:embed="rId3">
            <a:extLst>
              <a:ext uri="{28A0092B-C50C-407E-A947-70E740481C1C}">
                <a14:useLocalDpi xmlns:a14="http://schemas.microsoft.com/office/drawing/2010/main" val="0"/>
              </a:ext>
            </a:extLst>
          </a:blip>
          <a:stretch>
            <a:fillRect/>
          </a:stretch>
        </p:blipFill>
        <p:spPr>
          <a:xfrm>
            <a:off x="815417" y="2466545"/>
            <a:ext cx="5186230" cy="2916824"/>
          </a:xfrm>
          <a:prstGeom prst="roundRect">
            <a:avLst>
              <a:gd name="adj" fmla="val 16667"/>
            </a:avLst>
          </a:prstGeom>
          <a:ln>
            <a:noFill/>
          </a:ln>
          <a:effectLst>
            <a:glow rad="101600">
              <a:schemeClr val="bg1">
                <a:lumMod val="95000"/>
                <a:lumOff val="5000"/>
                <a:alpha val="60000"/>
              </a:schemeClr>
            </a:glow>
            <a:outerShdw blurRad="76200" dist="38100" dir="7800000" algn="tl" rotWithShape="0">
              <a:srgbClr val="000000">
                <a:alpha val="40000"/>
              </a:srgbClr>
            </a:outerShdw>
            <a:softEdge rad="635000"/>
          </a:effectLst>
          <a:scene3d>
            <a:camera prst="perspectiveRight"/>
            <a:lightRig rig="contrasting" dir="t">
              <a:rot lat="0" lon="0" rev="4200000"/>
            </a:lightRig>
          </a:scene3d>
          <a:sp3d prstMaterial="plastic">
            <a:bevelT w="381000" h="114300" prst="divot"/>
            <a:contourClr>
              <a:srgbClr val="969696"/>
            </a:contourClr>
          </a:sp3d>
        </p:spPr>
      </p:pic>
    </p:spTree>
    <p:extLst>
      <p:ext uri="{BB962C8B-B14F-4D97-AF65-F5344CB8AC3E}">
        <p14:creationId xmlns:p14="http://schemas.microsoft.com/office/powerpoint/2010/main" val="3675167670"/>
      </p:ext>
    </p:extLst>
  </p:cSld>
  <p:clrMapOvr>
    <a:masterClrMapping/>
  </p:clrMapOvr>
  <p:transition spd="slow" advTm="10349">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80926" y="4855940"/>
            <a:ext cx="5289996" cy="1371600"/>
          </a:xfrm>
          <a:effectLst>
            <a:outerShdw blurRad="50800" dist="38100" dir="18900000" algn="bl" rotWithShape="0">
              <a:prstClr val="black">
                <a:alpha val="40000"/>
              </a:prstClr>
            </a:outerShdw>
          </a:effectLst>
        </p:spPr>
        <p:txBody>
          <a:bodyPr>
            <a:normAutofit fontScale="90000"/>
          </a:bodyPr>
          <a:lstStyle/>
          <a:p>
            <a:pPr algn="ctr"/>
            <a:r>
              <a:rPr lang="ru-RU" sz="1200" dirty="0" smtClean="0">
                <a:latin typeface="Arial" panose="020B0604020202020204" pitchFamily="34" charset="0"/>
                <a:cs typeface="Arial" panose="020B0604020202020204" pitchFamily="34" charset="0"/>
              </a:rPr>
              <a:t>	</a:t>
            </a:r>
            <a:br>
              <a:rPr lang="ru-RU" sz="1200" dirty="0" smtClean="0">
                <a:latin typeface="Arial" panose="020B0604020202020204" pitchFamily="34" charset="0"/>
                <a:cs typeface="Arial" panose="020B0604020202020204" pitchFamily="34" charset="0"/>
              </a:rPr>
            </a:br>
            <a:r>
              <a:rPr lang="ru-RU" sz="4400" dirty="0" smtClean="0">
                <a:latin typeface="Comic Sans MS" panose="030F0702030302020204" pitchFamily="66" charset="0"/>
                <a:cs typeface="Arial" panose="020B0604020202020204" pitchFamily="34" charset="0"/>
              </a:rPr>
              <a:t>Ж</a:t>
            </a:r>
            <a:r>
              <a:rPr lang="ru-RU" sz="3100" dirty="0" smtClean="0">
                <a:latin typeface="Comic Sans MS" panose="030F0702030302020204" pitchFamily="66" charset="0"/>
                <a:cs typeface="Arial" panose="020B0604020202020204" pitchFamily="34" charset="0"/>
              </a:rPr>
              <a:t>илая </a:t>
            </a:r>
            <a:r>
              <a:rPr lang="ru-RU" sz="3100" dirty="0">
                <a:latin typeface="Comic Sans MS" panose="030F0702030302020204" pitchFamily="66" charset="0"/>
                <a:cs typeface="Arial" panose="020B0604020202020204" pitchFamily="34" charset="0"/>
              </a:rPr>
              <a:t>недвижимость играет важную роль в жизни человека. Даже первобытные люди искали такое место, в котором можно было бы спрятаться от ветра, дождя и зверя, и таким местом являлось и до сих пор является жилье. </a:t>
            </a:r>
          </a:p>
        </p:txBody>
      </p:sp>
      <p:pic>
        <p:nvPicPr>
          <p:cNvPr id="4" name="Объект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a:off x="6570124" y="2254406"/>
            <a:ext cx="4525086" cy="3393814"/>
          </a:xfrm>
          <a:prstGeom prst="rect">
            <a:avLst/>
          </a:prstGeom>
          <a:ln>
            <a:noFill/>
          </a:ln>
          <a:effectLst>
            <a:softEdge rad="317500"/>
          </a:effectLst>
        </p:spPr>
      </p:pic>
      <p:sp>
        <p:nvSpPr>
          <p:cNvPr id="3" name="Текст 2"/>
          <p:cNvSpPr>
            <a:spLocks noGrp="1"/>
          </p:cNvSpPr>
          <p:nvPr>
            <p:ph type="body" sz="half" idx="2"/>
          </p:nvPr>
        </p:nvSpPr>
        <p:spPr>
          <a:xfrm>
            <a:off x="1471411" y="657427"/>
            <a:ext cx="9199023" cy="1828800"/>
          </a:xfrm>
        </p:spPr>
        <p:txBody>
          <a:bodyPr>
            <a:normAutofit/>
          </a:bodyPr>
          <a:lstStyle/>
          <a:p>
            <a:r>
              <a:rPr lang="ru-RU" sz="3200" dirty="0" smtClean="0">
                <a:solidFill>
                  <a:srgbClr val="FFFF00"/>
                </a:solidFill>
                <a:latin typeface="Comic Sans MS" panose="030F0702030302020204" pitchFamily="66" charset="0"/>
              </a:rPr>
              <a:t>Роль жилой недвижимости в жизни человека</a:t>
            </a:r>
            <a:endParaRPr lang="ru-RU" sz="3200" dirty="0">
              <a:solidFill>
                <a:srgbClr val="FFFF00"/>
              </a:solidFill>
              <a:latin typeface="Comic Sans MS" panose="030F0702030302020204" pitchFamily="66" charset="0"/>
            </a:endParaRPr>
          </a:p>
        </p:txBody>
      </p:sp>
    </p:spTree>
    <p:extLst>
      <p:ext uri="{BB962C8B-B14F-4D97-AF65-F5344CB8AC3E}">
        <p14:creationId xmlns:p14="http://schemas.microsoft.com/office/powerpoint/2010/main" val="1835499459"/>
      </p:ext>
    </p:extLst>
  </p:cSld>
  <p:clrMapOvr>
    <a:masterClrMapping/>
  </p:clrMapOvr>
  <p:transition spd="slow" advTm="10318">
    <p:fad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903308" y="929970"/>
            <a:ext cx="10131425" cy="1456267"/>
          </a:xfrm>
          <a:effectLst>
            <a:outerShdw blurRad="50800" dist="38100" dir="18900000" algn="bl" rotWithShape="0">
              <a:prstClr val="black">
                <a:alpha val="40000"/>
              </a:prstClr>
            </a:outerShdw>
          </a:effectLst>
        </p:spPr>
        <p:txBody>
          <a:bodyPr>
            <a:normAutofit fontScale="90000"/>
          </a:bodyPr>
          <a:lstStyle/>
          <a:p>
            <a:pPr algn="ctr"/>
            <a:r>
              <a:rPr lang="ru-RU" dirty="0" smtClean="0"/>
              <a:t>	</a:t>
            </a:r>
            <a:br>
              <a:rPr lang="ru-RU" dirty="0" smtClean="0"/>
            </a:br>
            <a:r>
              <a:rPr lang="ru-RU" dirty="0"/>
              <a:t/>
            </a:r>
            <a:br>
              <a:rPr lang="ru-RU" dirty="0"/>
            </a:br>
            <a:r>
              <a:rPr lang="ru-RU" dirty="0" smtClean="0"/>
              <a:t/>
            </a:r>
            <a:br>
              <a:rPr lang="ru-RU" dirty="0" smtClean="0"/>
            </a:br>
            <a:r>
              <a:rPr lang="ru-RU" dirty="0" smtClean="0"/>
              <a:t/>
            </a:r>
            <a:br>
              <a:rPr lang="ru-RU" dirty="0" smtClean="0"/>
            </a:br>
            <a:r>
              <a:rPr lang="ru-RU" dirty="0"/>
              <a:t/>
            </a:r>
            <a:br>
              <a:rPr lang="ru-RU" dirty="0"/>
            </a:br>
            <a:r>
              <a:rPr lang="ru-RU" dirty="0" smtClean="0">
                <a:solidFill>
                  <a:srgbClr val="FFFF00"/>
                </a:solidFill>
                <a:latin typeface="Comic Sans MS" panose="030F0702030302020204" pitchFamily="66" charset="0"/>
              </a:rPr>
              <a:t>преимущества жилой недвижимости</a:t>
            </a:r>
            <a:br>
              <a:rPr lang="ru-RU" dirty="0" smtClean="0">
                <a:solidFill>
                  <a:srgbClr val="FFFF00"/>
                </a:solidFill>
                <a:latin typeface="Comic Sans MS" panose="030F0702030302020204" pitchFamily="66" charset="0"/>
              </a:rPr>
            </a:br>
            <a:r>
              <a:rPr lang="ru-RU" dirty="0" smtClean="0">
                <a:solidFill>
                  <a:srgbClr val="FFFF00"/>
                </a:solidFill>
                <a:latin typeface="Comic Sans MS" panose="030F0702030302020204" pitchFamily="66" charset="0"/>
              </a:rPr>
              <a:t/>
            </a:r>
            <a:br>
              <a:rPr lang="ru-RU" dirty="0" smtClean="0">
                <a:solidFill>
                  <a:srgbClr val="FFFF00"/>
                </a:solidFill>
                <a:latin typeface="Comic Sans MS" panose="030F0702030302020204" pitchFamily="66" charset="0"/>
              </a:rPr>
            </a:br>
            <a:r>
              <a:rPr lang="ru-RU" sz="3100" dirty="0" smtClean="0">
                <a:latin typeface="Comic Sans MS" panose="030F0702030302020204" pitchFamily="66" charset="0"/>
                <a:cs typeface="Arial" panose="020B0604020202020204" pitchFamily="34" charset="0"/>
              </a:rPr>
              <a:t> </a:t>
            </a:r>
            <a:r>
              <a:rPr lang="ru-RU" sz="4400" dirty="0" smtClean="0">
                <a:latin typeface="Comic Sans MS" panose="030F0702030302020204" pitchFamily="66" charset="0"/>
                <a:cs typeface="Arial" panose="020B0604020202020204" pitchFamily="34" charset="0"/>
              </a:rPr>
              <a:t>в</a:t>
            </a:r>
            <a:r>
              <a:rPr lang="ru-RU" sz="3100" dirty="0" smtClean="0">
                <a:latin typeface="Comic Sans MS" panose="030F0702030302020204" pitchFamily="66" charset="0"/>
                <a:cs typeface="Arial" panose="020B0604020202020204" pitchFamily="34" charset="0"/>
              </a:rPr>
              <a:t>ажный </a:t>
            </a:r>
            <a:r>
              <a:rPr lang="ru-RU" sz="3100" dirty="0">
                <a:latin typeface="Comic Sans MS" panose="030F0702030302020204" pitchFamily="66" charset="0"/>
                <a:cs typeface="Arial" panose="020B0604020202020204" pitchFamily="34" charset="0"/>
              </a:rPr>
              <a:t>аспект жилой недвижимости - это то, что ее стоимость не уменьшается со временем, поскольку недвижимость практически не устаревает, а также стоимость жилой недвижимости не уменьшается в процессе потребления, как это происходит у многих других товаров.</a:t>
            </a:r>
            <a:br>
              <a:rPr lang="ru-RU" sz="3100" dirty="0">
                <a:latin typeface="Comic Sans MS" panose="030F0702030302020204" pitchFamily="66" charset="0"/>
                <a:cs typeface="Arial" panose="020B0604020202020204" pitchFamily="34" charset="0"/>
              </a:rPr>
            </a:br>
            <a:endParaRPr lang="ru-RU" sz="3100" dirty="0">
              <a:latin typeface="Comic Sans MS" panose="030F0702030302020204" pitchFamily="66" charset="0"/>
              <a:cs typeface="Arial" panose="020B0604020202020204" pitchFamily="34" charset="0"/>
            </a:endParaRPr>
          </a:p>
        </p:txBody>
      </p:sp>
      <p:pic>
        <p:nvPicPr>
          <p:cNvPr id="4" name="Объект 3"/>
          <p:cNvPicPr>
            <a:picLocks noGrp="1" noChangeAspect="1"/>
          </p:cNvPicPr>
          <p:nvPr>
            <p:ph idx="1"/>
          </p:nvPr>
        </p:nvPicPr>
        <p:blipFill>
          <a:blip r:embed="rId3">
            <a:extLst>
              <a:ext uri="{28A0092B-C50C-407E-A947-70E740481C1C}">
                <a14:useLocalDpi xmlns:a14="http://schemas.microsoft.com/office/drawing/2010/main" val="0"/>
              </a:ext>
            </a:extLst>
          </a:blip>
          <a:stretch>
            <a:fillRect/>
          </a:stretch>
        </p:blipFill>
        <p:spPr>
          <a:xfrm rot="21424863">
            <a:off x="484407" y="4524130"/>
            <a:ext cx="2799706" cy="2099780"/>
          </a:xfrm>
          <a:prstGeom prst="rect">
            <a:avLst/>
          </a:prstGeom>
          <a:solidFill>
            <a:srgbClr val="FFFFFF">
              <a:shade val="85000"/>
            </a:srgbClr>
          </a:solidFill>
          <a:ln w="190500" cap="sq">
            <a:solidFill>
              <a:srgbClr val="FFFFFF"/>
            </a:solidFill>
            <a:miter lim="800000"/>
          </a:ln>
          <a:effectLst>
            <a:glow rad="101600">
              <a:schemeClr val="bg1">
                <a:lumMod val="95000"/>
                <a:lumOff val="5000"/>
                <a:alpha val="60000"/>
              </a:schemeClr>
            </a:glow>
            <a:outerShdw blurRad="65000" dist="50800" dir="12900000" kx="195000" ky="145000" algn="tl" rotWithShape="0">
              <a:srgbClr val="000000">
                <a:alpha val="30000"/>
              </a:srgbClr>
            </a:outerShdw>
            <a:softEdge rad="635000"/>
          </a:effectLst>
          <a:scene3d>
            <a:camera prst="perspectiveFront"/>
            <a:lightRig rig="twoPt" dir="t">
              <a:rot lat="0" lon="0" rev="7200000"/>
            </a:lightRig>
          </a:scene3d>
          <a:sp3d contourW="12700">
            <a:bevelT w="25400" h="19050" prst="artDeco"/>
            <a:contourClr>
              <a:srgbClr val="969696"/>
            </a:contourClr>
          </a:sp3d>
        </p:spPr>
      </p:pic>
    </p:spTree>
    <p:extLst>
      <p:ext uri="{BB962C8B-B14F-4D97-AF65-F5344CB8AC3E}">
        <p14:creationId xmlns:p14="http://schemas.microsoft.com/office/powerpoint/2010/main" val="2124475657"/>
      </p:ext>
    </p:extLst>
  </p:cSld>
  <p:clrMapOvr>
    <a:masterClrMapping/>
  </p:clrMapOvr>
  <p:transition spd="slow" advTm="10247">
    <p:fad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2512162" y="4218306"/>
            <a:ext cx="7197726" cy="2421464"/>
          </a:xfrm>
          <a:effectLst>
            <a:outerShdw blurRad="50800" dist="38100" dir="18900000" algn="bl" rotWithShape="0">
              <a:prstClr val="black">
                <a:alpha val="40000"/>
              </a:prstClr>
            </a:outerShdw>
          </a:effectLst>
        </p:spPr>
        <p:txBody>
          <a:bodyPr>
            <a:normAutofit fontScale="90000"/>
          </a:bodyPr>
          <a:lstStyle/>
          <a:p>
            <a:pPr algn="ctr"/>
            <a:r>
              <a:rPr lang="ru-RU" sz="2900" dirty="0" smtClean="0">
                <a:latin typeface="Arial" panose="020B0604020202020204" pitchFamily="34" charset="0"/>
                <a:cs typeface="Arial" panose="020B0604020202020204" pitchFamily="34" charset="0"/>
              </a:rPr>
              <a:t>	</a:t>
            </a:r>
            <a:r>
              <a:rPr lang="ru-RU" sz="4000" dirty="0" smtClean="0">
                <a:latin typeface="Comic Sans MS" panose="030F0702030302020204" pitchFamily="66" charset="0"/>
                <a:cs typeface="Arial" panose="020B0604020202020204" pitchFamily="34" charset="0"/>
              </a:rPr>
              <a:t>О</a:t>
            </a:r>
            <a:r>
              <a:rPr lang="ru-RU" sz="2900" dirty="0" smtClean="0">
                <a:latin typeface="Comic Sans MS" panose="030F0702030302020204" pitchFamily="66" charset="0"/>
                <a:cs typeface="Arial" panose="020B0604020202020204" pitchFamily="34" charset="0"/>
              </a:rPr>
              <a:t>ценить </a:t>
            </a:r>
            <a:r>
              <a:rPr lang="ru-RU" sz="2900" dirty="0">
                <a:latin typeface="Comic Sans MS" panose="030F0702030302020204" pitchFamily="66" charset="0"/>
                <a:cs typeface="Arial" panose="020B0604020202020204" pitchFamily="34" charset="0"/>
              </a:rPr>
              <a:t>жилую недвижимость – значит определить рыночную стоимость объекта</a:t>
            </a:r>
            <a:r>
              <a:rPr lang="ru-RU" sz="2900" dirty="0" smtClean="0">
                <a:latin typeface="Comic Sans MS" panose="030F0702030302020204" pitchFamily="66" charset="0"/>
                <a:cs typeface="Arial" panose="020B0604020202020204" pitchFamily="34" charset="0"/>
              </a:rPr>
              <a:t>.</a:t>
            </a:r>
            <a:br>
              <a:rPr lang="ru-RU" sz="2900" dirty="0" smtClean="0">
                <a:latin typeface="Comic Sans MS" panose="030F0702030302020204" pitchFamily="66" charset="0"/>
                <a:cs typeface="Arial" panose="020B0604020202020204" pitchFamily="34" charset="0"/>
              </a:rPr>
            </a:br>
            <a:r>
              <a:rPr lang="ru-RU" sz="2900" dirty="0">
                <a:latin typeface="Comic Sans MS" panose="030F0702030302020204" pitchFamily="66" charset="0"/>
                <a:cs typeface="Arial" panose="020B0604020202020204" pitchFamily="34" charset="0"/>
              </a:rPr>
              <a:t/>
            </a:r>
            <a:br>
              <a:rPr lang="ru-RU" sz="2900" dirty="0">
                <a:latin typeface="Comic Sans MS" panose="030F0702030302020204" pitchFamily="66" charset="0"/>
                <a:cs typeface="Arial" panose="020B0604020202020204" pitchFamily="34" charset="0"/>
              </a:rPr>
            </a:br>
            <a:r>
              <a:rPr lang="ru-RU" sz="2900" dirty="0" smtClean="0">
                <a:latin typeface="Comic Sans MS" panose="030F0702030302020204" pitchFamily="66" charset="0"/>
                <a:cs typeface="Arial" panose="020B0604020202020204" pitchFamily="34" charset="0"/>
              </a:rPr>
              <a:t>	</a:t>
            </a:r>
            <a:r>
              <a:rPr lang="ru-RU" sz="4000" dirty="0" smtClean="0">
                <a:latin typeface="Comic Sans MS" panose="030F0702030302020204" pitchFamily="66" charset="0"/>
                <a:cs typeface="Arial" panose="020B0604020202020204" pitchFamily="34" charset="0"/>
              </a:rPr>
              <a:t>Р</a:t>
            </a:r>
            <a:r>
              <a:rPr lang="ru-RU" sz="2900" dirty="0" smtClean="0">
                <a:latin typeface="Comic Sans MS" panose="030F0702030302020204" pitchFamily="66" charset="0"/>
                <a:cs typeface="Arial" panose="020B0604020202020204" pitchFamily="34" charset="0"/>
              </a:rPr>
              <a:t>ыночная </a:t>
            </a:r>
            <a:r>
              <a:rPr lang="ru-RU" sz="2900" dirty="0">
                <a:latin typeface="Comic Sans MS" panose="030F0702030302020204" pitchFamily="66" charset="0"/>
                <a:cs typeface="Arial" panose="020B0604020202020204" pitchFamily="34" charset="0"/>
              </a:rPr>
              <a:t>стоимость объекта недвижимости – это наиболее вероятная сумма, за которую он может быть продан на рынке недвижимости в условиях конкуренции.</a:t>
            </a:r>
            <a:r>
              <a:rPr lang="ru-RU" dirty="0">
                <a:latin typeface="Arial" panose="020B0604020202020204" pitchFamily="34" charset="0"/>
                <a:cs typeface="Arial" panose="020B0604020202020204" pitchFamily="34" charset="0"/>
              </a:rPr>
              <a:t/>
            </a:r>
            <a:br>
              <a:rPr lang="ru-RU" dirty="0">
                <a:latin typeface="Arial" panose="020B0604020202020204" pitchFamily="34" charset="0"/>
                <a:cs typeface="Arial" panose="020B0604020202020204" pitchFamily="34" charset="0"/>
              </a:rPr>
            </a:br>
            <a:endParaRPr lang="ru-RU" dirty="0">
              <a:latin typeface="Arial" panose="020B0604020202020204" pitchFamily="34" charset="0"/>
              <a:cs typeface="Arial" panose="020B0604020202020204" pitchFamily="34" charset="0"/>
            </a:endParaRPr>
          </a:p>
        </p:txBody>
      </p:sp>
      <p:sp>
        <p:nvSpPr>
          <p:cNvPr id="3" name="Подзаголовок 2"/>
          <p:cNvSpPr>
            <a:spLocks noGrp="1"/>
          </p:cNvSpPr>
          <p:nvPr>
            <p:ph type="subTitle" idx="1"/>
          </p:nvPr>
        </p:nvSpPr>
        <p:spPr>
          <a:xfrm>
            <a:off x="682580" y="869799"/>
            <a:ext cx="10856890" cy="959001"/>
          </a:xfrm>
        </p:spPr>
        <p:txBody>
          <a:bodyPr>
            <a:normAutofit/>
          </a:bodyPr>
          <a:lstStyle/>
          <a:p>
            <a:r>
              <a:rPr lang="ru-RU" sz="3100" dirty="0" smtClean="0">
                <a:solidFill>
                  <a:srgbClr val="FFFF00"/>
                </a:solidFill>
              </a:rPr>
              <a:t>Оценка и рыночная стоимость жилой недвижимости</a:t>
            </a:r>
            <a:endParaRPr lang="ru-RU" sz="3100" dirty="0">
              <a:solidFill>
                <a:srgbClr val="FFFF00"/>
              </a:solidFill>
            </a:endParaRPr>
          </a:p>
        </p:txBody>
      </p:sp>
    </p:spTree>
    <p:extLst>
      <p:ext uri="{BB962C8B-B14F-4D97-AF65-F5344CB8AC3E}">
        <p14:creationId xmlns:p14="http://schemas.microsoft.com/office/powerpoint/2010/main" val="37653355"/>
      </p:ext>
    </p:extLst>
  </p:cSld>
  <p:clrMapOvr>
    <a:masterClrMapping/>
  </p:clrMapOvr>
  <p:transition spd="slow" advTm="11604">
    <p:fad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80304" y="3005070"/>
            <a:ext cx="12011696" cy="1456267"/>
          </a:xfrm>
          <a:effectLst>
            <a:outerShdw blurRad="50800" dist="38100" dir="18900000" algn="bl" rotWithShape="0">
              <a:prstClr val="black">
                <a:alpha val="40000"/>
              </a:prstClr>
            </a:outerShdw>
          </a:effectLst>
        </p:spPr>
        <p:txBody>
          <a:bodyPr>
            <a:normAutofit fontScale="90000"/>
          </a:bodyPr>
          <a:lstStyle/>
          <a:p>
            <a:pPr algn="ctr"/>
            <a:r>
              <a:rPr lang="ru-RU" dirty="0" smtClean="0"/>
              <a:t>	</a:t>
            </a:r>
            <a:r>
              <a:rPr lang="ru-RU" dirty="0" smtClean="0">
                <a:solidFill>
                  <a:srgbClr val="FFFF00"/>
                </a:solidFill>
                <a:latin typeface="Comic Sans MS" panose="030F0702030302020204" pitchFamily="66" charset="0"/>
              </a:rPr>
              <a:t>Величину </a:t>
            </a:r>
            <a:r>
              <a:rPr lang="ru-RU" dirty="0">
                <a:solidFill>
                  <a:srgbClr val="FFFF00"/>
                </a:solidFill>
                <a:latin typeface="Comic Sans MS" panose="030F0702030302020204" pitchFamily="66" charset="0"/>
              </a:rPr>
              <a:t>стоимости жилой недвижимости необходимо знать для</a:t>
            </a:r>
            <a:r>
              <a:rPr lang="ru-RU" dirty="0" smtClean="0">
                <a:solidFill>
                  <a:srgbClr val="FFFF00"/>
                </a:solidFill>
                <a:latin typeface="Comic Sans MS" panose="030F0702030302020204" pitchFamily="66" charset="0"/>
              </a:rPr>
              <a:t>:</a:t>
            </a:r>
            <a:br>
              <a:rPr lang="ru-RU" dirty="0" smtClean="0">
                <a:solidFill>
                  <a:srgbClr val="FFFF00"/>
                </a:solidFill>
                <a:latin typeface="Comic Sans MS" panose="030F0702030302020204" pitchFamily="66" charset="0"/>
              </a:rPr>
            </a:br>
            <a:r>
              <a:rPr lang="ru-RU" dirty="0">
                <a:solidFill>
                  <a:srgbClr val="FFFF00"/>
                </a:solidFill>
                <a:latin typeface="Comic Sans MS" panose="030F0702030302020204" pitchFamily="66" charset="0"/>
              </a:rPr>
              <a:t/>
            </a:r>
            <a:br>
              <a:rPr lang="ru-RU" dirty="0">
                <a:solidFill>
                  <a:srgbClr val="FFFF00"/>
                </a:solidFill>
                <a:latin typeface="Comic Sans MS" panose="030F0702030302020204" pitchFamily="66" charset="0"/>
              </a:rPr>
            </a:br>
            <a:r>
              <a:rPr lang="ru-RU" dirty="0" smtClean="0">
                <a:latin typeface="Comic Sans MS" panose="030F0702030302020204" pitchFamily="66" charset="0"/>
              </a:rPr>
              <a:t> </a:t>
            </a:r>
            <a:r>
              <a:rPr lang="ru-RU" sz="2700" dirty="0" smtClean="0">
                <a:latin typeface="Comic Sans MS" panose="030F0702030302020204" pitchFamily="66" charset="0"/>
              </a:rPr>
              <a:t>- </a:t>
            </a:r>
            <a:r>
              <a:rPr lang="ru-RU" dirty="0" smtClean="0">
                <a:latin typeface="Comic Sans MS" panose="030F0702030302020204" pitchFamily="66" charset="0"/>
              </a:rPr>
              <a:t>О</a:t>
            </a:r>
            <a:r>
              <a:rPr lang="ru-RU" sz="2700" dirty="0" smtClean="0">
                <a:latin typeface="Comic Sans MS" panose="030F0702030302020204" pitchFamily="66" charset="0"/>
              </a:rPr>
              <a:t>существления </a:t>
            </a:r>
            <a:r>
              <a:rPr lang="ru-RU" sz="2700" dirty="0">
                <a:latin typeface="Comic Sans MS" panose="030F0702030302020204" pitchFamily="66" charset="0"/>
              </a:rPr>
              <a:t>купли – продажи объекта или сдачи в </a:t>
            </a:r>
            <a:r>
              <a:rPr lang="ru-RU" sz="2700" dirty="0" smtClean="0">
                <a:latin typeface="Comic Sans MS" panose="030F0702030302020204" pitchFamily="66" charset="0"/>
              </a:rPr>
              <a:t>аренду;</a:t>
            </a:r>
            <a:r>
              <a:rPr lang="ru-RU" sz="2700" dirty="0">
                <a:latin typeface="Comic Sans MS" panose="030F0702030302020204" pitchFamily="66" charset="0"/>
              </a:rPr>
              <a:t/>
            </a:r>
            <a:br>
              <a:rPr lang="ru-RU" sz="2700" dirty="0">
                <a:latin typeface="Comic Sans MS" panose="030F0702030302020204" pitchFamily="66" charset="0"/>
              </a:rPr>
            </a:br>
            <a:r>
              <a:rPr lang="ru-RU" sz="2700" dirty="0" smtClean="0">
                <a:latin typeface="Comic Sans MS" panose="030F0702030302020204" pitchFamily="66" charset="0"/>
              </a:rPr>
              <a:t> - </a:t>
            </a:r>
            <a:r>
              <a:rPr lang="ru-RU" dirty="0" smtClean="0">
                <a:latin typeface="Comic Sans MS" panose="030F0702030302020204" pitchFamily="66" charset="0"/>
              </a:rPr>
              <a:t>Р</a:t>
            </a:r>
            <a:r>
              <a:rPr lang="ru-RU" sz="2700" dirty="0" smtClean="0">
                <a:latin typeface="Comic Sans MS" panose="030F0702030302020204" pitchFamily="66" charset="0"/>
              </a:rPr>
              <a:t>ешения </a:t>
            </a:r>
            <a:r>
              <a:rPr lang="ru-RU" sz="2700" dirty="0">
                <a:latin typeface="Comic Sans MS" panose="030F0702030302020204" pitchFamily="66" charset="0"/>
              </a:rPr>
              <a:t>вопросов ипотечного </a:t>
            </a:r>
            <a:r>
              <a:rPr lang="ru-RU" sz="2700" dirty="0" smtClean="0">
                <a:latin typeface="Comic Sans MS" panose="030F0702030302020204" pitchFamily="66" charset="0"/>
              </a:rPr>
              <a:t>кредитования;</a:t>
            </a:r>
            <a:r>
              <a:rPr lang="ru-RU" sz="2700" dirty="0">
                <a:latin typeface="Comic Sans MS" panose="030F0702030302020204" pitchFamily="66" charset="0"/>
              </a:rPr>
              <a:t/>
            </a:r>
            <a:br>
              <a:rPr lang="ru-RU" sz="2700" dirty="0">
                <a:latin typeface="Comic Sans MS" panose="030F0702030302020204" pitchFamily="66" charset="0"/>
              </a:rPr>
            </a:br>
            <a:r>
              <a:rPr lang="ru-RU" sz="2700" dirty="0" smtClean="0">
                <a:latin typeface="Comic Sans MS" panose="030F0702030302020204" pitchFamily="66" charset="0"/>
              </a:rPr>
              <a:t> - </a:t>
            </a:r>
            <a:r>
              <a:rPr lang="ru-RU" dirty="0" smtClean="0">
                <a:latin typeface="Comic Sans MS" panose="030F0702030302020204" pitchFamily="66" charset="0"/>
              </a:rPr>
              <a:t>С</a:t>
            </a:r>
            <a:r>
              <a:rPr lang="ru-RU" sz="2700" dirty="0" smtClean="0">
                <a:latin typeface="Comic Sans MS" panose="030F0702030302020204" pitchFamily="66" charset="0"/>
              </a:rPr>
              <a:t>трахования </a:t>
            </a:r>
            <a:r>
              <a:rPr lang="ru-RU" sz="2700" dirty="0">
                <a:latin typeface="Comic Sans MS" panose="030F0702030302020204" pitchFamily="66" charset="0"/>
              </a:rPr>
              <a:t>объектов жилой </a:t>
            </a:r>
            <a:r>
              <a:rPr lang="ru-RU" sz="2700" dirty="0" smtClean="0">
                <a:latin typeface="Comic Sans MS" panose="030F0702030302020204" pitchFamily="66" charset="0"/>
              </a:rPr>
              <a:t>недвижимости;</a:t>
            </a:r>
            <a:r>
              <a:rPr lang="ru-RU" sz="2700" dirty="0">
                <a:latin typeface="Comic Sans MS" panose="030F0702030302020204" pitchFamily="66" charset="0"/>
              </a:rPr>
              <a:t/>
            </a:r>
            <a:br>
              <a:rPr lang="ru-RU" sz="2700" dirty="0">
                <a:latin typeface="Comic Sans MS" panose="030F0702030302020204" pitchFamily="66" charset="0"/>
              </a:rPr>
            </a:br>
            <a:r>
              <a:rPr lang="ru-RU" sz="2700" dirty="0" smtClean="0">
                <a:latin typeface="Comic Sans MS" panose="030F0702030302020204" pitchFamily="66" charset="0"/>
              </a:rPr>
              <a:t> - </a:t>
            </a:r>
            <a:r>
              <a:rPr lang="ru-RU" dirty="0" smtClean="0">
                <a:latin typeface="Comic Sans MS" panose="030F0702030302020204" pitchFamily="66" charset="0"/>
              </a:rPr>
              <a:t>О</a:t>
            </a:r>
            <a:r>
              <a:rPr lang="ru-RU" sz="2700" dirty="0" smtClean="0">
                <a:latin typeface="Comic Sans MS" panose="030F0702030302020204" pitchFamily="66" charset="0"/>
              </a:rPr>
              <a:t>существления приватизации;</a:t>
            </a:r>
            <a:r>
              <a:rPr lang="ru-RU" sz="2700" dirty="0">
                <a:latin typeface="Comic Sans MS" panose="030F0702030302020204" pitchFamily="66" charset="0"/>
              </a:rPr>
              <a:t/>
            </a:r>
            <a:br>
              <a:rPr lang="ru-RU" sz="2700" dirty="0">
                <a:latin typeface="Comic Sans MS" panose="030F0702030302020204" pitchFamily="66" charset="0"/>
              </a:rPr>
            </a:br>
            <a:r>
              <a:rPr lang="ru-RU" sz="2700" dirty="0" smtClean="0">
                <a:latin typeface="Comic Sans MS" panose="030F0702030302020204" pitchFamily="66" charset="0"/>
              </a:rPr>
              <a:t> - </a:t>
            </a:r>
            <a:r>
              <a:rPr lang="ru-RU" dirty="0" smtClean="0">
                <a:latin typeface="Comic Sans MS" panose="030F0702030302020204" pitchFamily="66" charset="0"/>
              </a:rPr>
              <a:t>Л</a:t>
            </a:r>
            <a:r>
              <a:rPr lang="ru-RU" sz="2700" dirty="0" smtClean="0">
                <a:latin typeface="Comic Sans MS" panose="030F0702030302020204" pitchFamily="66" charset="0"/>
              </a:rPr>
              <a:t>иквидации </a:t>
            </a:r>
            <a:r>
              <a:rPr lang="ru-RU" sz="2700" dirty="0">
                <a:latin typeface="Comic Sans MS" panose="030F0702030302020204" pitchFamily="66" charset="0"/>
              </a:rPr>
              <a:t>объектов жилой </a:t>
            </a:r>
            <a:r>
              <a:rPr lang="ru-RU" sz="2700" dirty="0" smtClean="0">
                <a:latin typeface="Comic Sans MS" panose="030F0702030302020204" pitchFamily="66" charset="0"/>
              </a:rPr>
              <a:t>недвижимости;</a:t>
            </a:r>
            <a:r>
              <a:rPr lang="ru-RU" sz="2700" dirty="0">
                <a:latin typeface="Comic Sans MS" panose="030F0702030302020204" pitchFamily="66" charset="0"/>
              </a:rPr>
              <a:t/>
            </a:r>
            <a:br>
              <a:rPr lang="ru-RU" sz="2700" dirty="0">
                <a:latin typeface="Comic Sans MS" panose="030F0702030302020204" pitchFamily="66" charset="0"/>
              </a:rPr>
            </a:br>
            <a:r>
              <a:rPr lang="ru-RU" sz="2700" dirty="0" smtClean="0">
                <a:latin typeface="Comic Sans MS" panose="030F0702030302020204" pitchFamily="66" charset="0"/>
              </a:rPr>
              <a:t> - </a:t>
            </a:r>
            <a:r>
              <a:rPr lang="ru-RU" dirty="0" smtClean="0">
                <a:latin typeface="Comic Sans MS" panose="030F0702030302020204" pitchFamily="66" charset="0"/>
              </a:rPr>
              <a:t>Д</a:t>
            </a:r>
            <a:r>
              <a:rPr lang="ru-RU" sz="2700" dirty="0" smtClean="0">
                <a:latin typeface="Comic Sans MS" panose="030F0702030302020204" pitchFamily="66" charset="0"/>
              </a:rPr>
              <a:t>ругих операций</a:t>
            </a:r>
            <a:r>
              <a:rPr lang="ru-RU" sz="2700" dirty="0">
                <a:latin typeface="Comic Sans MS" panose="030F0702030302020204" pitchFamily="66" charset="0"/>
              </a:rPr>
              <a:t>, </a:t>
            </a:r>
            <a:r>
              <a:rPr lang="ru-RU" sz="2700" dirty="0" smtClean="0">
                <a:latin typeface="Comic Sans MS" panose="030F0702030302020204" pitchFamily="66" charset="0"/>
              </a:rPr>
              <a:t>которые </a:t>
            </a:r>
            <a:r>
              <a:rPr lang="ru-RU" sz="2700" dirty="0">
                <a:latin typeface="Comic Sans MS" panose="030F0702030302020204" pitchFamily="66" charset="0"/>
              </a:rPr>
              <a:t>связанны </a:t>
            </a:r>
            <a:r>
              <a:rPr lang="ru-RU" sz="2700" dirty="0" smtClean="0">
                <a:latin typeface="Comic Sans MS" panose="030F0702030302020204" pitchFamily="66" charset="0"/>
              </a:rPr>
              <a:t>    с </a:t>
            </a:r>
            <a:r>
              <a:rPr lang="ru-RU" sz="2700" dirty="0">
                <a:latin typeface="Comic Sans MS" panose="030F0702030302020204" pitchFamily="66" charset="0"/>
              </a:rPr>
              <a:t>реализацией имущественных  </a:t>
            </a:r>
            <a:r>
              <a:rPr lang="ru-RU" sz="2700" dirty="0" smtClean="0">
                <a:latin typeface="Comic Sans MS" panose="030F0702030302020204" pitchFamily="66" charset="0"/>
              </a:rPr>
              <a:t>прав  на объекты </a:t>
            </a:r>
            <a:r>
              <a:rPr lang="ru-RU" sz="2700" dirty="0">
                <a:latin typeface="Comic Sans MS" panose="030F0702030302020204" pitchFamily="66" charset="0"/>
              </a:rPr>
              <a:t>недвижимости</a:t>
            </a:r>
            <a:br>
              <a:rPr lang="ru-RU" sz="2700" dirty="0">
                <a:latin typeface="Comic Sans MS" panose="030F0702030302020204" pitchFamily="66" charset="0"/>
              </a:rPr>
            </a:br>
            <a:endParaRPr lang="ru-RU" sz="2700" dirty="0">
              <a:latin typeface="Comic Sans MS" panose="030F0702030302020204" pitchFamily="66" charset="0"/>
            </a:endParaRPr>
          </a:p>
        </p:txBody>
      </p:sp>
    </p:spTree>
    <p:extLst>
      <p:ext uri="{BB962C8B-B14F-4D97-AF65-F5344CB8AC3E}">
        <p14:creationId xmlns:p14="http://schemas.microsoft.com/office/powerpoint/2010/main" val="594719007"/>
      </p:ext>
    </p:extLst>
  </p:cSld>
  <p:clrMapOvr>
    <a:masterClrMapping/>
  </p:clrMapOvr>
  <p:transition spd="slow" advTm="14524">
    <p:fad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3_Небеса">
  <a:themeElements>
    <a:clrScheme name="Небеса">
      <a:dk1>
        <a:sysClr val="windowText" lastClr="000000"/>
      </a:dk1>
      <a:lt1>
        <a:sysClr val="window" lastClr="FFFFFF"/>
      </a:lt1>
      <a:dk2>
        <a:srgbClr val="18276C"/>
      </a:dk2>
      <a:lt2>
        <a:srgbClr val="EBEBEB"/>
      </a:lt2>
      <a:accent1>
        <a:srgbClr val="AC3EC1"/>
      </a:accent1>
      <a:accent2>
        <a:srgbClr val="477BD1"/>
      </a:accent2>
      <a:accent3>
        <a:srgbClr val="46B298"/>
      </a:accent3>
      <a:accent4>
        <a:srgbClr val="90BA4C"/>
      </a:accent4>
      <a:accent5>
        <a:srgbClr val="DD9D31"/>
      </a:accent5>
      <a:accent6>
        <a:srgbClr val="E25247"/>
      </a:accent6>
      <a:hlink>
        <a:srgbClr val="C573D2"/>
      </a:hlink>
      <a:folHlink>
        <a:srgbClr val="CCAEE8"/>
      </a:folHlink>
    </a:clrScheme>
    <a:fontScheme name="Небеса">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Небеса">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xmlns="" name="Celestial" id="{C4BB2A3D-0E93-4C5F-B0D2-9D3FCE089CC5}" vid="{42E5908D-19A2-46FD-89FA-638B126129EF}"/>
    </a:ext>
  </a:ext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Стандартная">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492</TotalTime>
  <Words>86</Words>
  <Application>Microsoft Office PowerPoint</Application>
  <PresentationFormat>Произвольный</PresentationFormat>
  <Paragraphs>23</Paragraphs>
  <Slides>10</Slides>
  <Notes>6</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3_Небеса</vt:lpstr>
      <vt:lpstr>Значение оценки жилой недвижимости</vt:lpstr>
      <vt:lpstr> Недвижимость</vt:lpstr>
      <vt:lpstr>Значение недвижимости </vt:lpstr>
      <vt:lpstr> Сущность оценки недвижимости  С помощью оценки недвижимости определяется реальная рыночная стоимость объекта, которая позволит владельцу грамотно принять решение, связанное с использованием имущества.    В настоящее время оценивается жилая и нежилая недвижимость. Чаще всего оценке подвергается жилая недвижимость. </vt:lpstr>
      <vt:lpstr> Жилая недвижимость - это жилые дома, квартиры, иные жилые помещения в жилых домах и строениях, пригодные для постоянного и временного проживания граждан, отвечающее установленным санитарным и техническим требованиям.</vt:lpstr>
      <vt:lpstr>  Жилая недвижимость играет важную роль в жизни человека. Даже первобытные люди искали такое место, в котором можно было бы спрятаться от ветра, дождя и зверя, и таким местом являлось и до сих пор является жилье. </vt:lpstr>
      <vt:lpstr>      преимущества жилой недвижимости   важный аспект жилой недвижимости - это то, что ее стоимость не уменьшается со временем, поскольку недвижимость практически не устаревает, а также стоимость жилой недвижимости не уменьшается в процессе потребления, как это происходит у многих других товаров. </vt:lpstr>
      <vt:lpstr> Оценить жилую недвижимость – значит определить рыночную стоимость объекта.   Рыночная стоимость объекта недвижимости – это наиболее вероятная сумма, за которую он может быть продан на рынке недвижимости в условиях конкуренции. </vt:lpstr>
      <vt:lpstr> Величину стоимости жилой недвижимости необходимо знать для:   - Осуществления купли – продажи объекта или сдачи в аренду;  - Решения вопросов ипотечного кредитования;  - Страхования объектов жилой недвижимости;  - Осуществления приватизации;  - Ликвидации объектов жилой недвижимости;  - Других операций, которые связанны     с реализацией имущественных  прав  на объекты недвижимости </vt:lpstr>
      <vt:lpstr> В ходе оценки, эксперты определяют наиболее точную цену, по которой жилая недвижимость может быть продана на рынке недвижимости, без занижения ее рыночной цены.  на отчет об оценке, который является итогом экспертизы, опираются суды, инстанции и иные органы, в процессе вынесения решения. </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Ирма Мухаматгалиева</dc:creator>
  <cp:lastModifiedBy>ADM</cp:lastModifiedBy>
  <cp:revision>45</cp:revision>
  <dcterms:created xsi:type="dcterms:W3CDTF">2015-01-18T12:08:00Z</dcterms:created>
  <dcterms:modified xsi:type="dcterms:W3CDTF">2015-01-28T04:39:19Z</dcterms:modified>
</cp:coreProperties>
</file>