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2" r:id="rId17"/>
    <p:sldId id="271" r:id="rId18"/>
    <p:sldId id="273"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4AAE4FD2-D5A5-4C3E-AF6E-1619CE8D4845}">
          <p14:sldIdLst>
            <p14:sldId id="256"/>
            <p14:sldId id="257"/>
            <p14:sldId id="258"/>
            <p14:sldId id="259"/>
            <p14:sldId id="260"/>
            <p14:sldId id="261"/>
            <p14:sldId id="262"/>
            <p14:sldId id="263"/>
            <p14:sldId id="264"/>
            <p14:sldId id="265"/>
            <p14:sldId id="266"/>
            <p14:sldId id="267"/>
            <p14:sldId id="268"/>
            <p14:sldId id="269"/>
            <p14:sldId id="270"/>
            <p14:sldId id="272"/>
            <p14:sldId id="271"/>
            <p14:sldId id="273"/>
          </p14:sldIdLst>
        </p14:section>
      </p14:section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0" d="100"/>
          <a:sy n="80" d="100"/>
        </p:scale>
        <p:origin x="-1218"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789724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3468588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302275646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11674798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117959172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2DC99988-DD27-4AD9-A3E5-36B8DBADA7C8}" type="datetimeFigureOut">
              <a:rPr lang="ru-RU" smtClean="0"/>
              <a:t>28.01.2015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384831760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2DC99988-DD27-4AD9-A3E5-36B8DBADA7C8}" type="datetimeFigureOut">
              <a:rPr lang="ru-RU" smtClean="0"/>
              <a:t>28.01.2015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11514544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2DC99988-DD27-4AD9-A3E5-36B8DBADA7C8}" type="datetimeFigureOut">
              <a:rPr lang="ru-RU" smtClean="0"/>
              <a:t>28.01.2015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35789156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2DC99988-DD27-4AD9-A3E5-36B8DBADA7C8}" type="datetimeFigureOut">
              <a:rPr lang="ru-RU" smtClean="0"/>
              <a:t>28.01.2015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28047565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DC99988-DD27-4AD9-A3E5-36B8DBADA7C8}" type="datetimeFigureOut">
              <a:rPr lang="ru-RU" smtClean="0"/>
              <a:t>28.01.2015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184895374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2DC99988-DD27-4AD9-A3E5-36B8DBADA7C8}" type="datetimeFigureOut">
              <a:rPr lang="ru-RU" smtClean="0"/>
              <a:t>28.01.2015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6B59146-9D7A-4EC7-BCAB-9628537108CF}" type="slidenum">
              <a:rPr lang="ru-RU" smtClean="0"/>
              <a:t>‹#›</a:t>
            </a:fld>
            <a:endParaRPr lang="ru-RU"/>
          </a:p>
        </p:txBody>
      </p:sp>
    </p:spTree>
    <p:extLst>
      <p:ext uri="{BB962C8B-B14F-4D97-AF65-F5344CB8AC3E}">
        <p14:creationId xmlns:p14="http://schemas.microsoft.com/office/powerpoint/2010/main" val="261854646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000000"/>
            </a:gs>
            <a:gs pos="20000">
              <a:srgbClr val="000040"/>
            </a:gs>
            <a:gs pos="50000">
              <a:srgbClr val="400040"/>
            </a:gs>
            <a:gs pos="75000">
              <a:srgbClr val="8F0040"/>
            </a:gs>
            <a:gs pos="89999">
              <a:srgbClr val="F27300"/>
            </a:gs>
            <a:gs pos="100000">
              <a:srgbClr val="FFBF00"/>
            </a:gs>
          </a:gsLst>
          <a:lin ang="5400000" scaled="0"/>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DC99988-DD27-4AD9-A3E5-36B8DBADA7C8}" type="datetimeFigureOut">
              <a:rPr lang="ru-RU" smtClean="0"/>
              <a:t>28.01.2015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B59146-9D7A-4EC7-BCAB-9628537108CF}" type="slidenum">
              <a:rPr lang="ru-RU" smtClean="0"/>
              <a:t>‹#›</a:t>
            </a:fld>
            <a:endParaRPr lang="ru-RU"/>
          </a:p>
        </p:txBody>
      </p:sp>
    </p:spTree>
    <p:extLst>
      <p:ext uri="{BB962C8B-B14F-4D97-AF65-F5344CB8AC3E}">
        <p14:creationId xmlns:p14="http://schemas.microsoft.com/office/powerpoint/2010/main" val="79140345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708920"/>
            <a:ext cx="7772400" cy="1470025"/>
          </a:xfrm>
        </p:spPr>
        <p:txBody>
          <a:bodyPr>
            <a:normAutofit/>
          </a:bodyPr>
          <a:lstStyle/>
          <a:p>
            <a:r>
              <a:rPr lang="en-US" sz="6600" dirty="0" smtClean="0">
                <a:solidFill>
                  <a:schemeClr val="bg2">
                    <a:lumMod val="90000"/>
                  </a:schemeClr>
                </a:solidFill>
              </a:rPr>
              <a:t>My future profession</a:t>
            </a:r>
            <a:endParaRPr lang="ru-RU" sz="6600" dirty="0">
              <a:solidFill>
                <a:schemeClr val="bg2">
                  <a:lumMod val="90000"/>
                </a:schemeClr>
              </a:solidFill>
            </a:endParaRPr>
          </a:p>
        </p:txBody>
      </p:sp>
      <p:sp>
        <p:nvSpPr>
          <p:cNvPr id="3" name="Подзаголовок 2"/>
          <p:cNvSpPr>
            <a:spLocks noGrp="1"/>
          </p:cNvSpPr>
          <p:nvPr>
            <p:ph type="subTitle" idx="1"/>
          </p:nvPr>
        </p:nvSpPr>
        <p:spPr>
          <a:xfrm>
            <a:off x="4355976" y="4437112"/>
            <a:ext cx="3376464" cy="1752600"/>
          </a:xfrm>
        </p:spPr>
        <p:txBody>
          <a:bodyPr/>
          <a:lstStyle/>
          <a:p>
            <a:r>
              <a:rPr lang="en-US" dirty="0" err="1" smtClean="0">
                <a:solidFill>
                  <a:schemeClr val="bg1"/>
                </a:solidFill>
              </a:rPr>
              <a:t>Kozlov</a:t>
            </a:r>
            <a:r>
              <a:rPr lang="en-US" dirty="0" smtClean="0">
                <a:solidFill>
                  <a:schemeClr val="bg1"/>
                </a:solidFill>
              </a:rPr>
              <a:t> </a:t>
            </a:r>
            <a:r>
              <a:rPr lang="en-US" dirty="0" err="1" smtClean="0">
                <a:solidFill>
                  <a:schemeClr val="bg1"/>
                </a:solidFill>
              </a:rPr>
              <a:t>Alexandr</a:t>
            </a:r>
            <a:endParaRPr lang="en-US" dirty="0" smtClean="0">
              <a:solidFill>
                <a:schemeClr val="bg1"/>
              </a:solidFill>
            </a:endParaRPr>
          </a:p>
        </p:txBody>
      </p:sp>
    </p:spTree>
    <p:extLst>
      <p:ext uri="{BB962C8B-B14F-4D97-AF65-F5344CB8AC3E}">
        <p14:creationId xmlns:p14="http://schemas.microsoft.com/office/powerpoint/2010/main" val="35712330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What do the news editor do?</a:t>
            </a:r>
            <a:endParaRPr lang="ru-RU" dirty="0">
              <a:solidFill>
                <a:srgbClr val="EEECE1">
                  <a:lumMod val="90000"/>
                </a:srgbClr>
              </a:solidFill>
            </a:endParaRPr>
          </a:p>
        </p:txBody>
      </p:sp>
      <p:sp>
        <p:nvSpPr>
          <p:cNvPr id="3" name="Объект 2"/>
          <p:cNvSpPr>
            <a:spLocks noGrp="1"/>
          </p:cNvSpPr>
          <p:nvPr>
            <p:ph idx="1"/>
          </p:nvPr>
        </p:nvSpPr>
        <p:spPr>
          <a:xfrm>
            <a:off x="457200" y="1412776"/>
            <a:ext cx="3322712" cy="4713387"/>
          </a:xfrm>
        </p:spPr>
        <p:txBody>
          <a:bodyPr>
            <a:normAutofit lnSpcReduction="10000"/>
          </a:bodyPr>
          <a:lstStyle/>
          <a:p>
            <a:r>
              <a:rPr lang="en-US" sz="2600" dirty="0">
                <a:solidFill>
                  <a:schemeClr val="bg2">
                    <a:lumMod val="90000"/>
                  </a:schemeClr>
                </a:solidFill>
                <a:latin typeface="+mj-lt"/>
                <a:ea typeface="+mj-ea"/>
                <a:cs typeface="+mj-cs"/>
              </a:rPr>
              <a:t>The news editor is the person in charge of the news journalists. In larger </a:t>
            </a:r>
            <a:r>
              <a:rPr lang="en-US" sz="2600" dirty="0" smtClean="0">
                <a:solidFill>
                  <a:schemeClr val="bg2">
                    <a:lumMod val="90000"/>
                  </a:schemeClr>
                </a:solidFill>
                <a:latin typeface="+mj-lt"/>
                <a:ea typeface="+mj-ea"/>
                <a:cs typeface="+mj-cs"/>
              </a:rPr>
              <a:t>organizations, </a:t>
            </a:r>
            <a:r>
              <a:rPr lang="en-US" sz="2600" dirty="0">
                <a:solidFill>
                  <a:schemeClr val="bg2">
                    <a:lumMod val="90000"/>
                  </a:schemeClr>
                </a:solidFill>
                <a:latin typeface="+mj-lt"/>
                <a:ea typeface="+mj-ea"/>
                <a:cs typeface="+mj-cs"/>
              </a:rPr>
              <a:t>the news editor may have a deputy, often called </a:t>
            </a:r>
            <a:r>
              <a:rPr lang="en-US" sz="2600" dirty="0" smtClean="0">
                <a:solidFill>
                  <a:schemeClr val="bg2">
                    <a:lumMod val="90000"/>
                  </a:schemeClr>
                </a:solidFill>
                <a:latin typeface="+mj-lt"/>
                <a:ea typeface="+mj-ea"/>
                <a:cs typeface="+mj-cs"/>
              </a:rPr>
              <a:t>the chief </a:t>
            </a:r>
            <a:r>
              <a:rPr lang="en-US" sz="2600" dirty="0">
                <a:solidFill>
                  <a:schemeClr val="bg2">
                    <a:lumMod val="90000"/>
                  </a:schemeClr>
                </a:solidFill>
                <a:latin typeface="+mj-lt"/>
                <a:ea typeface="+mj-ea"/>
                <a:cs typeface="+mj-cs"/>
              </a:rPr>
              <a:t>of staff, whose special job is to assign reporters to the stories selected.</a:t>
            </a:r>
            <a:endParaRPr lang="ru-RU" sz="2600" dirty="0">
              <a:solidFill>
                <a:schemeClr val="bg2">
                  <a:lumMod val="90000"/>
                </a:schemeClr>
              </a:solidFill>
              <a:latin typeface="+mj-lt"/>
              <a:ea typeface="+mj-ea"/>
              <a:cs typeface="+mj-cs"/>
            </a:endParaRPr>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9953" y="2132856"/>
            <a:ext cx="4436558" cy="295232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1816112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What do feature writers do?</a:t>
            </a:r>
            <a:endParaRPr lang="ru-RU" dirty="0">
              <a:solidFill>
                <a:srgbClr val="EEECE1">
                  <a:lumMod val="90000"/>
                </a:srgbClr>
              </a:solidFill>
            </a:endParaRPr>
          </a:p>
        </p:txBody>
      </p:sp>
      <p:sp>
        <p:nvSpPr>
          <p:cNvPr id="3" name="Объект 2"/>
          <p:cNvSpPr>
            <a:spLocks noGrp="1"/>
          </p:cNvSpPr>
          <p:nvPr>
            <p:ph idx="1"/>
          </p:nvPr>
        </p:nvSpPr>
        <p:spPr>
          <a:xfrm>
            <a:off x="457200" y="1600200"/>
            <a:ext cx="4330824" cy="4525963"/>
          </a:xfrm>
        </p:spPr>
        <p:txBody>
          <a:bodyPr>
            <a:normAutofit/>
          </a:bodyPr>
          <a:lstStyle/>
          <a:p>
            <a:r>
              <a:rPr lang="en-US" sz="2600" dirty="0">
                <a:solidFill>
                  <a:schemeClr val="bg2">
                    <a:lumMod val="90000"/>
                  </a:schemeClr>
                </a:solidFill>
                <a:latin typeface="+mj-lt"/>
                <a:ea typeface="+mj-ea"/>
                <a:cs typeface="+mj-cs"/>
              </a:rPr>
              <a:t>Feature writers work for newspapers and magazines, writing longer stories which usually give background to the news. In small </a:t>
            </a:r>
            <a:r>
              <a:rPr lang="en-US" sz="2600" dirty="0" smtClean="0">
                <a:solidFill>
                  <a:schemeClr val="bg2">
                    <a:lumMod val="90000"/>
                  </a:schemeClr>
                </a:solidFill>
                <a:latin typeface="+mj-lt"/>
                <a:ea typeface="+mj-ea"/>
                <a:cs typeface="+mj-cs"/>
              </a:rPr>
              <a:t>organizations </a:t>
            </a:r>
            <a:r>
              <a:rPr lang="en-US" sz="2600" dirty="0">
                <a:solidFill>
                  <a:schemeClr val="bg2">
                    <a:lumMod val="90000"/>
                  </a:schemeClr>
                </a:solidFill>
                <a:latin typeface="+mj-lt"/>
                <a:ea typeface="+mj-ea"/>
                <a:cs typeface="+mj-cs"/>
              </a:rPr>
              <a:t>the reporters themselves will write feature articles.</a:t>
            </a:r>
            <a:endParaRPr lang="ru-RU" sz="2600" dirty="0">
              <a:solidFill>
                <a:schemeClr val="bg2">
                  <a:lumMod val="90000"/>
                </a:schemeClr>
              </a:solidFill>
              <a:latin typeface="+mj-lt"/>
              <a:ea typeface="+mj-ea"/>
              <a:cs typeface="+mj-cs"/>
            </a:endParaRPr>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20072" y="1268760"/>
            <a:ext cx="3218656" cy="43921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9562300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What do specialist writers do?</a:t>
            </a:r>
            <a:endParaRPr lang="ru-RU" dirty="0">
              <a:solidFill>
                <a:srgbClr val="EEECE1">
                  <a:lumMod val="90000"/>
                </a:srgbClr>
              </a:solidFill>
            </a:endParaRPr>
          </a:p>
        </p:txBody>
      </p:sp>
      <p:sp>
        <p:nvSpPr>
          <p:cNvPr id="3" name="Объект 2"/>
          <p:cNvSpPr>
            <a:spLocks noGrp="1"/>
          </p:cNvSpPr>
          <p:nvPr>
            <p:ph idx="1"/>
          </p:nvPr>
        </p:nvSpPr>
        <p:spPr>
          <a:xfrm>
            <a:off x="457200" y="1600200"/>
            <a:ext cx="4330824" cy="4525963"/>
          </a:xfrm>
        </p:spPr>
        <p:txBody>
          <a:bodyPr>
            <a:normAutofit/>
          </a:bodyPr>
          <a:lstStyle/>
          <a:p>
            <a:r>
              <a:rPr lang="en-US" sz="2600" dirty="0">
                <a:solidFill>
                  <a:schemeClr val="bg2">
                    <a:lumMod val="90000"/>
                  </a:schemeClr>
                </a:solidFill>
                <a:latin typeface="+mj-lt"/>
                <a:ea typeface="+mj-ea"/>
                <a:cs typeface="+mj-cs"/>
              </a:rPr>
              <a:t>Specialist writers may be employed to produce personal commentary columns or reviews of things such as books, films, art or performances. They are usually selected for their knowledge about certain subjects or their ability to write well.</a:t>
            </a:r>
            <a:endParaRPr lang="ru-RU" sz="2600" dirty="0">
              <a:solidFill>
                <a:schemeClr val="bg2">
                  <a:lumMod val="90000"/>
                </a:schemeClr>
              </a:solidFill>
              <a:latin typeface="+mj-lt"/>
              <a:ea typeface="+mj-ea"/>
              <a:cs typeface="+mj-cs"/>
            </a:endParaRPr>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16016" y="2204864"/>
            <a:ext cx="3749952" cy="3058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14606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dirty="0">
                <a:solidFill>
                  <a:srgbClr val="EEECE1">
                    <a:lumMod val="90000"/>
                  </a:srgbClr>
                </a:solidFill>
              </a:rPr>
              <a:t>First you need to learn and then to work!</a:t>
            </a:r>
            <a:endParaRPr lang="ru-RU" dirty="0">
              <a:solidFill>
                <a:srgbClr val="EEECE1">
                  <a:lumMod val="90000"/>
                </a:srgbClr>
              </a:solidFill>
            </a:endParaRPr>
          </a:p>
        </p:txBody>
      </p:sp>
      <p:sp>
        <p:nvSpPr>
          <p:cNvPr id="3" name="Объект 2"/>
          <p:cNvSpPr>
            <a:spLocks noGrp="1"/>
          </p:cNvSpPr>
          <p:nvPr>
            <p:ph idx="1"/>
          </p:nvPr>
        </p:nvSpPr>
        <p:spPr>
          <a:xfrm>
            <a:off x="457200" y="1600200"/>
            <a:ext cx="4402832" cy="4525963"/>
          </a:xfrm>
        </p:spPr>
        <p:txBody>
          <a:bodyPr>
            <a:normAutofit/>
          </a:bodyPr>
          <a:lstStyle/>
          <a:p>
            <a:r>
              <a:rPr lang="en-US" sz="2600" dirty="0">
                <a:solidFill>
                  <a:schemeClr val="bg2">
                    <a:lumMod val="90000"/>
                  </a:schemeClr>
                </a:solidFill>
                <a:latin typeface="+mj-lt"/>
                <a:ea typeface="+mj-ea"/>
                <a:cs typeface="+mj-cs"/>
              </a:rPr>
              <a:t>Assets their aptitudes and opportunities in journalism can only practical way.</a:t>
            </a:r>
          </a:p>
          <a:p>
            <a:r>
              <a:rPr lang="en-US" sz="2600" dirty="0">
                <a:solidFill>
                  <a:schemeClr val="bg2">
                    <a:lumMod val="90000"/>
                  </a:schemeClr>
                </a:solidFill>
                <a:latin typeface="+mj-lt"/>
                <a:ea typeface="+mj-ea"/>
                <a:cs typeface="+mj-cs"/>
              </a:rPr>
              <a:t>First publications require he recommendation of the creative editorial staff or publisher. </a:t>
            </a:r>
            <a:endParaRPr lang="ru-RU" sz="2600" dirty="0">
              <a:solidFill>
                <a:schemeClr val="bg2">
                  <a:lumMod val="90000"/>
                </a:schemeClr>
              </a:solidFill>
              <a:latin typeface="+mj-lt"/>
              <a:ea typeface="+mj-ea"/>
              <a:cs typeface="+mj-cs"/>
            </a:endParaRPr>
          </a:p>
        </p:txBody>
      </p:sp>
      <p:pic>
        <p:nvPicPr>
          <p:cNvPr id="1024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93561" y="1844823"/>
            <a:ext cx="3808669" cy="287864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361676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dirty="0">
                <a:solidFill>
                  <a:srgbClr val="EEECE1">
                    <a:lumMod val="90000"/>
                  </a:srgbClr>
                </a:solidFill>
              </a:rPr>
              <a:t>Studying at the faculty of Journalism</a:t>
            </a:r>
            <a:endParaRPr lang="ru-RU" dirty="0">
              <a:solidFill>
                <a:srgbClr val="EEECE1">
                  <a:lumMod val="90000"/>
                </a:srgbClr>
              </a:solidFill>
            </a:endParaRPr>
          </a:p>
        </p:txBody>
      </p:sp>
      <p:sp>
        <p:nvSpPr>
          <p:cNvPr id="3" name="Объект 2"/>
          <p:cNvSpPr>
            <a:spLocks noGrp="1"/>
          </p:cNvSpPr>
          <p:nvPr>
            <p:ph idx="1"/>
          </p:nvPr>
        </p:nvSpPr>
        <p:spPr>
          <a:xfrm>
            <a:off x="457200" y="1600200"/>
            <a:ext cx="4474840" cy="4525963"/>
          </a:xfrm>
        </p:spPr>
        <p:txBody>
          <a:bodyPr>
            <a:normAutofit/>
          </a:bodyPr>
          <a:lstStyle/>
          <a:p>
            <a:r>
              <a:rPr lang="en-US" sz="2600" dirty="0">
                <a:solidFill>
                  <a:schemeClr val="bg2">
                    <a:lumMod val="90000"/>
                  </a:schemeClr>
                </a:solidFill>
                <a:latin typeface="+mj-lt"/>
                <a:ea typeface="+mj-ea"/>
                <a:cs typeface="+mj-cs"/>
              </a:rPr>
              <a:t>Studying at the faculty of journalism has many items not directly related to the profession . It learning and develop flexibility of mind, philosophy, psychology, logic, economics.</a:t>
            </a:r>
            <a:endParaRPr lang="ru-RU" sz="2600" dirty="0">
              <a:solidFill>
                <a:schemeClr val="bg2">
                  <a:lumMod val="90000"/>
                </a:schemeClr>
              </a:solidFill>
              <a:latin typeface="+mj-lt"/>
              <a:ea typeface="+mj-ea"/>
              <a:cs typeface="+mj-cs"/>
            </a:endParaRPr>
          </a:p>
        </p:txBody>
      </p:sp>
      <p:pic>
        <p:nvPicPr>
          <p:cNvPr id="1126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60032" y="2132855"/>
            <a:ext cx="3785787" cy="2093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8164193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dirty="0">
                <a:solidFill>
                  <a:srgbClr val="EEECE1">
                    <a:lumMod val="90000"/>
                  </a:srgbClr>
                </a:solidFill>
              </a:rPr>
              <a:t>Faculty may teach journalism profession.</a:t>
            </a:r>
            <a:endParaRPr lang="ru-RU" dirty="0">
              <a:solidFill>
                <a:srgbClr val="EEECE1">
                  <a:lumMod val="90000"/>
                </a:srgbClr>
              </a:solidFill>
            </a:endParaRPr>
          </a:p>
        </p:txBody>
      </p:sp>
      <p:pic>
        <p:nvPicPr>
          <p:cNvPr id="1229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76056" y="2564904"/>
            <a:ext cx="3968840" cy="24751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Объект 2"/>
          <p:cNvSpPr txBox="1">
            <a:spLocks/>
          </p:cNvSpPr>
          <p:nvPr/>
        </p:nvSpPr>
        <p:spPr>
          <a:xfrm>
            <a:off x="454342" y="2420888"/>
            <a:ext cx="4546848" cy="2980928"/>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600" dirty="0" smtClean="0">
                <a:solidFill>
                  <a:schemeClr val="bg2">
                    <a:lumMod val="90000"/>
                  </a:schemeClr>
                </a:solidFill>
                <a:latin typeface="+mj-lt"/>
                <a:ea typeface="+mj-ea"/>
                <a:cs typeface="+mj-cs"/>
              </a:rPr>
              <a:t>One of the most mysterious of subjects studied on the faculty of journalism called journalistic skills or the basics of journalism.</a:t>
            </a:r>
            <a:endParaRPr lang="ru-RU" sz="2600" dirty="0">
              <a:solidFill>
                <a:schemeClr val="bg2">
                  <a:lumMod val="90000"/>
                </a:schemeClr>
              </a:solidFill>
              <a:latin typeface="+mj-lt"/>
              <a:ea typeface="+mj-ea"/>
              <a:cs typeface="+mj-cs"/>
            </a:endParaRPr>
          </a:p>
        </p:txBody>
      </p:sp>
    </p:spTree>
    <p:extLst>
      <p:ext uri="{BB962C8B-B14F-4D97-AF65-F5344CB8AC3E}">
        <p14:creationId xmlns:p14="http://schemas.microsoft.com/office/powerpoint/2010/main" val="306882164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The </a:t>
            </a:r>
            <a:r>
              <a:rPr lang="en-US" dirty="0" smtClean="0">
                <a:solidFill>
                  <a:srgbClr val="EEECE1">
                    <a:lumMod val="90000"/>
                  </a:srgbClr>
                </a:solidFill>
              </a:rPr>
              <a:t>famous universities</a:t>
            </a:r>
            <a:endParaRPr lang="ru-RU" dirty="0">
              <a:solidFill>
                <a:srgbClr val="EEECE1">
                  <a:lumMod val="90000"/>
                </a:srgbClr>
              </a:solidFill>
            </a:endParaRPr>
          </a:p>
        </p:txBody>
      </p:sp>
      <p:sp>
        <p:nvSpPr>
          <p:cNvPr id="3" name="Объект 2"/>
          <p:cNvSpPr>
            <a:spLocks noGrp="1"/>
          </p:cNvSpPr>
          <p:nvPr>
            <p:ph idx="1"/>
          </p:nvPr>
        </p:nvSpPr>
        <p:spPr>
          <a:xfrm>
            <a:off x="457200" y="1600201"/>
            <a:ext cx="8229600" cy="4421088"/>
          </a:xfrm>
        </p:spPr>
        <p:txBody>
          <a:bodyPr>
            <a:normAutofit/>
          </a:bodyPr>
          <a:lstStyle/>
          <a:p>
            <a:r>
              <a:rPr lang="en-US" sz="2600" dirty="0">
                <a:solidFill>
                  <a:schemeClr val="bg2">
                    <a:lumMod val="90000"/>
                  </a:schemeClr>
                </a:solidFill>
                <a:latin typeface="+mj-lt"/>
                <a:ea typeface="+mj-ea"/>
                <a:cs typeface="+mj-cs"/>
              </a:rPr>
              <a:t>Moscow State University, Faculty of Journalist</a:t>
            </a:r>
          </a:p>
          <a:p>
            <a:r>
              <a:rPr lang="en-US" sz="2600" dirty="0">
                <a:solidFill>
                  <a:schemeClr val="bg2">
                    <a:lumMod val="90000"/>
                  </a:schemeClr>
                </a:solidFill>
                <a:latin typeface="+mj-lt"/>
                <a:ea typeface="+mj-ea"/>
                <a:cs typeface="+mj-cs"/>
              </a:rPr>
              <a:t>St. Petersburg State University, Department of journalism</a:t>
            </a:r>
          </a:p>
          <a:p>
            <a:r>
              <a:rPr lang="en-US" sz="2600" dirty="0">
                <a:solidFill>
                  <a:schemeClr val="bg2">
                    <a:lumMod val="90000"/>
                  </a:schemeClr>
                </a:solidFill>
                <a:latin typeface="+mj-lt"/>
                <a:ea typeface="+mj-ea"/>
                <a:cs typeface="+mj-cs"/>
              </a:rPr>
              <a:t>MGIMO, Faculty of international Journalism</a:t>
            </a:r>
          </a:p>
          <a:p>
            <a:r>
              <a:rPr lang="en-US" sz="2600" dirty="0">
                <a:solidFill>
                  <a:schemeClr val="bg2">
                    <a:lumMod val="90000"/>
                  </a:schemeClr>
                </a:solidFill>
                <a:latin typeface="+mj-lt"/>
                <a:ea typeface="+mj-ea"/>
                <a:cs typeface="+mj-cs"/>
              </a:rPr>
              <a:t>MITRO( Moscow Institute of Television and Broadcasting)</a:t>
            </a:r>
            <a:endParaRPr lang="ru-RU" sz="2600" dirty="0">
              <a:solidFill>
                <a:schemeClr val="bg2">
                  <a:lumMod val="90000"/>
                </a:schemeClr>
              </a:solidFill>
              <a:latin typeface="+mj-lt"/>
              <a:ea typeface="+mj-ea"/>
              <a:cs typeface="+mj-cs"/>
            </a:endParaRPr>
          </a:p>
        </p:txBody>
      </p:sp>
    </p:spTree>
    <p:extLst>
      <p:ext uri="{BB962C8B-B14F-4D97-AF65-F5344CB8AC3E}">
        <p14:creationId xmlns:p14="http://schemas.microsoft.com/office/powerpoint/2010/main" val="3305966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Difficult profession</a:t>
            </a:r>
            <a:endParaRPr lang="ru-RU" dirty="0">
              <a:solidFill>
                <a:srgbClr val="EEECE1">
                  <a:lumMod val="90000"/>
                </a:srgbClr>
              </a:solidFill>
            </a:endParaRPr>
          </a:p>
        </p:txBody>
      </p:sp>
      <p:sp>
        <p:nvSpPr>
          <p:cNvPr id="3" name="Объект 2"/>
          <p:cNvSpPr>
            <a:spLocks noGrp="1"/>
          </p:cNvSpPr>
          <p:nvPr>
            <p:ph idx="1"/>
          </p:nvPr>
        </p:nvSpPr>
        <p:spPr>
          <a:xfrm>
            <a:off x="457200" y="1600200"/>
            <a:ext cx="4546848" cy="4525963"/>
          </a:xfrm>
        </p:spPr>
        <p:txBody>
          <a:bodyPr>
            <a:normAutofit lnSpcReduction="10000"/>
          </a:bodyPr>
          <a:lstStyle/>
          <a:p>
            <a:r>
              <a:rPr lang="en-US" sz="2600" dirty="0" smtClean="0">
                <a:solidFill>
                  <a:schemeClr val="bg2">
                    <a:lumMod val="90000"/>
                  </a:schemeClr>
                </a:solidFill>
                <a:latin typeface="+mj-lt"/>
                <a:ea typeface="+mj-ea"/>
                <a:cs typeface="+mj-cs"/>
              </a:rPr>
              <a:t>Endless phone calls, searching, sometimes grueling, finding  information from various sources, traveling from one end of town to another – without this journalist can’t become a real master.</a:t>
            </a:r>
          </a:p>
          <a:p>
            <a:r>
              <a:rPr lang="en-US" sz="2600" dirty="0" smtClean="0">
                <a:solidFill>
                  <a:schemeClr val="bg2">
                    <a:lumMod val="90000"/>
                  </a:schemeClr>
                </a:solidFill>
                <a:latin typeface="+mj-lt"/>
                <a:ea typeface="+mj-ea"/>
                <a:cs typeface="+mj-cs"/>
              </a:rPr>
              <a:t>Articles, reports, TV shows – is just the edge of iceberg, the result of enormous labor.</a:t>
            </a:r>
            <a:endParaRPr lang="ru-RU" sz="2600" dirty="0">
              <a:solidFill>
                <a:schemeClr val="bg2">
                  <a:lumMod val="90000"/>
                </a:schemeClr>
              </a:solidFill>
              <a:latin typeface="+mj-lt"/>
              <a:ea typeface="+mj-ea"/>
              <a:cs typeface="+mj-cs"/>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2253306"/>
            <a:ext cx="3725696" cy="24792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14962190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dirty="0">
                <a:solidFill>
                  <a:srgbClr val="EEECE1">
                    <a:lumMod val="90000"/>
                  </a:srgbClr>
                </a:solidFill>
              </a:rPr>
              <a:t>List of</a:t>
            </a:r>
            <a:endParaRPr lang="ru-RU" dirty="0">
              <a:solidFill>
                <a:srgbClr val="EEECE1">
                  <a:lumMod val="90000"/>
                </a:srgbClr>
              </a:solidFill>
            </a:endParaRPr>
          </a:p>
        </p:txBody>
      </p:sp>
      <p:sp>
        <p:nvSpPr>
          <p:cNvPr id="3" name="Объект 2"/>
          <p:cNvSpPr>
            <a:spLocks noGrp="1"/>
          </p:cNvSpPr>
          <p:nvPr>
            <p:ph idx="1"/>
          </p:nvPr>
        </p:nvSpPr>
        <p:spPr/>
        <p:txBody>
          <a:bodyPr>
            <a:normAutofit/>
          </a:bodyPr>
          <a:lstStyle/>
          <a:p>
            <a:r>
              <a:rPr lang="ru-RU" sz="2600" dirty="0">
                <a:solidFill>
                  <a:schemeClr val="bg2">
                    <a:lumMod val="90000"/>
                  </a:schemeClr>
                </a:solidFill>
                <a:latin typeface="+mj-lt"/>
                <a:ea typeface="+mj-ea"/>
                <a:cs typeface="+mj-cs"/>
              </a:rPr>
              <a:t>http://en.wikipedia.org/wiki/Journalist</a:t>
            </a:r>
          </a:p>
          <a:p>
            <a:r>
              <a:rPr lang="ru-RU" sz="2600" dirty="0">
                <a:solidFill>
                  <a:schemeClr val="bg2">
                    <a:lumMod val="90000"/>
                  </a:schemeClr>
                </a:solidFill>
                <a:latin typeface="+mj-lt"/>
                <a:ea typeface="+mj-ea"/>
                <a:cs typeface="+mj-cs"/>
              </a:rPr>
              <a:t>http://opoccuu.com/161211.htm Первая русская печатная газета</a:t>
            </a:r>
          </a:p>
          <a:p>
            <a:r>
              <a:rPr lang="ru-RU" sz="2600" dirty="0">
                <a:solidFill>
                  <a:schemeClr val="bg2">
                    <a:lumMod val="90000"/>
                  </a:schemeClr>
                </a:solidFill>
                <a:latin typeface="+mj-lt"/>
                <a:ea typeface="+mj-ea"/>
                <a:cs typeface="+mj-cs"/>
              </a:rPr>
              <a:t>https://ru.wikipedia.org/wiki/Журналистика</a:t>
            </a:r>
          </a:p>
          <a:p>
            <a:r>
              <a:rPr lang="ru-RU" sz="2600" dirty="0">
                <a:solidFill>
                  <a:schemeClr val="bg2">
                    <a:lumMod val="90000"/>
                  </a:schemeClr>
                </a:solidFill>
                <a:latin typeface="+mj-lt"/>
                <a:ea typeface="+mj-ea"/>
                <a:cs typeface="+mj-cs"/>
              </a:rPr>
              <a:t>http://thenewsmanual.net/Manuals%20Volume%201/volume1_02.htm </a:t>
            </a:r>
            <a:r>
              <a:rPr lang="ru-RU" sz="2600" dirty="0" err="1">
                <a:solidFill>
                  <a:schemeClr val="bg2">
                    <a:lumMod val="90000"/>
                  </a:schemeClr>
                </a:solidFill>
                <a:latin typeface="+mj-lt"/>
                <a:ea typeface="+mj-ea"/>
                <a:cs typeface="+mj-cs"/>
              </a:rPr>
              <a:t>What</a:t>
            </a:r>
            <a:r>
              <a:rPr lang="ru-RU" sz="2600" dirty="0">
                <a:solidFill>
                  <a:schemeClr val="bg2">
                    <a:lumMod val="90000"/>
                  </a:schemeClr>
                </a:solidFill>
                <a:latin typeface="+mj-lt"/>
                <a:ea typeface="+mj-ea"/>
                <a:cs typeface="+mj-cs"/>
              </a:rPr>
              <a:t> </a:t>
            </a:r>
            <a:r>
              <a:rPr lang="ru-RU" sz="2600" dirty="0" err="1">
                <a:solidFill>
                  <a:schemeClr val="bg2">
                    <a:lumMod val="90000"/>
                  </a:schemeClr>
                </a:solidFill>
                <a:latin typeface="+mj-lt"/>
                <a:ea typeface="+mj-ea"/>
                <a:cs typeface="+mj-cs"/>
              </a:rPr>
              <a:t>do</a:t>
            </a:r>
            <a:r>
              <a:rPr lang="ru-RU" sz="2600" dirty="0">
                <a:solidFill>
                  <a:schemeClr val="bg2">
                    <a:lumMod val="90000"/>
                  </a:schemeClr>
                </a:solidFill>
                <a:latin typeface="+mj-lt"/>
                <a:ea typeface="+mj-ea"/>
                <a:cs typeface="+mj-cs"/>
              </a:rPr>
              <a:t> </a:t>
            </a:r>
            <a:r>
              <a:rPr lang="ru-RU" sz="2600" dirty="0" err="1">
                <a:solidFill>
                  <a:schemeClr val="bg2">
                    <a:lumMod val="90000"/>
                  </a:schemeClr>
                </a:solidFill>
                <a:latin typeface="+mj-lt"/>
                <a:ea typeface="+mj-ea"/>
                <a:cs typeface="+mj-cs"/>
              </a:rPr>
              <a:t>journalists</a:t>
            </a:r>
            <a:r>
              <a:rPr lang="ru-RU" sz="2600" dirty="0">
                <a:solidFill>
                  <a:schemeClr val="bg2">
                    <a:lumMod val="90000"/>
                  </a:schemeClr>
                </a:solidFill>
                <a:latin typeface="+mj-lt"/>
                <a:ea typeface="+mj-ea"/>
                <a:cs typeface="+mj-cs"/>
              </a:rPr>
              <a:t> </a:t>
            </a:r>
            <a:r>
              <a:rPr lang="ru-RU" sz="2600" dirty="0" err="1">
                <a:solidFill>
                  <a:schemeClr val="bg2">
                    <a:lumMod val="90000"/>
                  </a:schemeClr>
                </a:solidFill>
                <a:latin typeface="+mj-lt"/>
                <a:ea typeface="+mj-ea"/>
                <a:cs typeface="+mj-cs"/>
              </a:rPr>
              <a:t>do</a:t>
            </a:r>
            <a:r>
              <a:rPr lang="ru-RU" sz="2600" dirty="0">
                <a:solidFill>
                  <a:schemeClr val="bg2">
                    <a:lumMod val="90000"/>
                  </a:schemeClr>
                </a:solidFill>
                <a:latin typeface="+mj-lt"/>
                <a:ea typeface="+mj-ea"/>
                <a:cs typeface="+mj-cs"/>
              </a:rPr>
              <a:t>?</a:t>
            </a:r>
          </a:p>
        </p:txBody>
      </p:sp>
    </p:spTree>
    <p:extLst>
      <p:ext uri="{BB962C8B-B14F-4D97-AF65-F5344CB8AC3E}">
        <p14:creationId xmlns:p14="http://schemas.microsoft.com/office/powerpoint/2010/main" val="32989008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a:xfrm>
            <a:off x="457200" y="1600200"/>
            <a:ext cx="3970784" cy="4525963"/>
          </a:xfrm>
        </p:spPr>
        <p:txBody>
          <a:bodyPr>
            <a:noAutofit/>
          </a:bodyPr>
          <a:lstStyle/>
          <a:p>
            <a:pPr marL="0" indent="0">
              <a:spcBef>
                <a:spcPct val="0"/>
              </a:spcBef>
              <a:buNone/>
            </a:pPr>
            <a:r>
              <a:rPr lang="en-US" dirty="0">
                <a:solidFill>
                  <a:schemeClr val="bg2">
                    <a:lumMod val="90000"/>
                  </a:schemeClr>
                </a:solidFill>
                <a:latin typeface="+mj-lt"/>
                <a:ea typeface="+mj-ea"/>
                <a:cs typeface="+mj-cs"/>
              </a:rPr>
              <a:t>A journalist is a person who collects, writes or distributes news or other current information.</a:t>
            </a:r>
            <a:endParaRPr lang="ru-RU" dirty="0">
              <a:solidFill>
                <a:schemeClr val="bg2">
                  <a:lumMod val="90000"/>
                </a:schemeClr>
              </a:solidFill>
              <a:latin typeface="+mj-lt"/>
              <a:ea typeface="+mj-ea"/>
              <a:cs typeface="+mj-cs"/>
            </a:endParaRPr>
          </a:p>
        </p:txBody>
      </p:sp>
      <p:pic>
        <p:nvPicPr>
          <p:cNvPr id="1026" name="Picture 2" descr="http://upload.wikimedia.org/wikipedia/commons/thumb/0/0d/Reporter.jpg/220px-Reporter.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72000" y="1484784"/>
            <a:ext cx="3983071" cy="316835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3943021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dirty="0">
                <a:solidFill>
                  <a:schemeClr val="bg2">
                    <a:lumMod val="90000"/>
                  </a:schemeClr>
                </a:solidFill>
              </a:rPr>
              <a:t>Journalism in Russia</a:t>
            </a:r>
            <a:endParaRPr lang="ru-RU" sz="6600" dirty="0">
              <a:solidFill>
                <a:schemeClr val="bg2">
                  <a:lumMod val="90000"/>
                </a:schemeClr>
              </a:solidFill>
            </a:endParaRPr>
          </a:p>
        </p:txBody>
      </p:sp>
      <p:sp>
        <p:nvSpPr>
          <p:cNvPr id="3" name="Объект 2"/>
          <p:cNvSpPr>
            <a:spLocks noGrp="1"/>
          </p:cNvSpPr>
          <p:nvPr>
            <p:ph idx="1"/>
          </p:nvPr>
        </p:nvSpPr>
        <p:spPr>
          <a:xfrm>
            <a:off x="457200" y="1600200"/>
            <a:ext cx="5266928" cy="4525963"/>
          </a:xfrm>
        </p:spPr>
        <p:txBody>
          <a:bodyPr>
            <a:noAutofit/>
          </a:bodyPr>
          <a:lstStyle/>
          <a:p>
            <a:r>
              <a:rPr lang="en-US" sz="2800" dirty="0">
                <a:solidFill>
                  <a:schemeClr val="bg2">
                    <a:lumMod val="90000"/>
                  </a:schemeClr>
                </a:solidFill>
                <a:latin typeface="+mj-lt"/>
                <a:ea typeface="+mj-ea"/>
                <a:cs typeface="+mj-cs"/>
              </a:rPr>
              <a:t>In Russia journalism as industry of information appeared in the beginning of XVIII century.</a:t>
            </a:r>
          </a:p>
          <a:p>
            <a:r>
              <a:rPr lang="en-US" sz="2800" dirty="0">
                <a:solidFill>
                  <a:schemeClr val="bg2">
                    <a:lumMod val="90000"/>
                  </a:schemeClr>
                </a:solidFill>
                <a:latin typeface="+mj-lt"/>
                <a:ea typeface="+mj-ea"/>
                <a:cs typeface="+mj-cs"/>
              </a:rPr>
              <a:t>The first newspaper  “</a:t>
            </a:r>
            <a:r>
              <a:rPr lang="en-US" sz="2800" dirty="0" err="1">
                <a:solidFill>
                  <a:schemeClr val="bg2">
                    <a:lumMod val="90000"/>
                  </a:schemeClr>
                </a:solidFill>
                <a:latin typeface="+mj-lt"/>
                <a:ea typeface="+mj-ea"/>
                <a:cs typeface="+mj-cs"/>
              </a:rPr>
              <a:t>Vedomosti</a:t>
            </a:r>
            <a:r>
              <a:rPr lang="en-US" sz="2800" dirty="0">
                <a:solidFill>
                  <a:schemeClr val="bg2">
                    <a:lumMod val="90000"/>
                  </a:schemeClr>
                </a:solidFill>
                <a:latin typeface="+mj-lt"/>
                <a:ea typeface="+mj-ea"/>
                <a:cs typeface="+mj-cs"/>
              </a:rPr>
              <a:t>”  was printed in 1702.</a:t>
            </a:r>
          </a:p>
          <a:p>
            <a:r>
              <a:rPr lang="en-US" sz="2800" dirty="0">
                <a:solidFill>
                  <a:schemeClr val="bg2">
                    <a:lumMod val="90000"/>
                  </a:schemeClr>
                </a:solidFill>
                <a:latin typeface="+mj-lt"/>
                <a:ea typeface="+mj-ea"/>
                <a:cs typeface="+mj-cs"/>
              </a:rPr>
              <a:t>The newspaper was published with the personal participation of the </a:t>
            </a:r>
            <a:r>
              <a:rPr lang="en-US" sz="2800" dirty="0" err="1">
                <a:solidFill>
                  <a:schemeClr val="bg2">
                    <a:lumMod val="90000"/>
                  </a:schemeClr>
                </a:solidFill>
                <a:latin typeface="+mj-lt"/>
                <a:ea typeface="+mj-ea"/>
                <a:cs typeface="+mj-cs"/>
              </a:rPr>
              <a:t>russian</a:t>
            </a:r>
            <a:r>
              <a:rPr lang="en-US" sz="2800" dirty="0">
                <a:solidFill>
                  <a:schemeClr val="bg2">
                    <a:lumMod val="90000"/>
                  </a:schemeClr>
                </a:solidFill>
                <a:latin typeface="+mj-lt"/>
                <a:ea typeface="+mj-ea"/>
                <a:cs typeface="+mj-cs"/>
              </a:rPr>
              <a:t> Tsar </a:t>
            </a:r>
            <a:r>
              <a:rPr lang="en-US" sz="2800" dirty="0" err="1">
                <a:solidFill>
                  <a:schemeClr val="bg2">
                    <a:lumMod val="90000"/>
                  </a:schemeClr>
                </a:solidFill>
                <a:latin typeface="+mj-lt"/>
                <a:ea typeface="+mj-ea"/>
                <a:cs typeface="+mj-cs"/>
              </a:rPr>
              <a:t>Petr</a:t>
            </a:r>
            <a:r>
              <a:rPr lang="en-US" sz="2800" dirty="0">
                <a:solidFill>
                  <a:schemeClr val="bg2">
                    <a:lumMod val="90000"/>
                  </a:schemeClr>
                </a:solidFill>
                <a:latin typeface="+mj-lt"/>
                <a:ea typeface="+mj-ea"/>
                <a:cs typeface="+mj-cs"/>
              </a:rPr>
              <a:t> I.</a:t>
            </a:r>
            <a:endParaRPr lang="ru-RU" sz="2800" dirty="0">
              <a:solidFill>
                <a:schemeClr val="bg2">
                  <a:lumMod val="90000"/>
                </a:schemeClr>
              </a:solidFill>
              <a:latin typeface="+mj-lt"/>
              <a:ea typeface="+mj-ea"/>
              <a:cs typeface="+mj-cs"/>
            </a:endParaRPr>
          </a:p>
        </p:txBody>
      </p:sp>
      <p:pic>
        <p:nvPicPr>
          <p:cNvPr id="2050" name="Picture 2" descr="C:\Users\Yuriy\Documents\vedomosti.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1340768"/>
            <a:ext cx="3341761" cy="4234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3236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600" dirty="0">
                <a:solidFill>
                  <a:schemeClr val="bg2">
                    <a:lumMod val="90000"/>
                  </a:schemeClr>
                </a:solidFill>
              </a:rPr>
              <a:t>Types of journalism</a:t>
            </a:r>
            <a:endParaRPr lang="ru-RU" sz="6600" dirty="0">
              <a:solidFill>
                <a:schemeClr val="bg2">
                  <a:lumMod val="90000"/>
                </a:schemeClr>
              </a:solidFill>
            </a:endParaRPr>
          </a:p>
        </p:txBody>
      </p:sp>
      <p:sp>
        <p:nvSpPr>
          <p:cNvPr id="3" name="Объект 2"/>
          <p:cNvSpPr>
            <a:spLocks noGrp="1"/>
          </p:cNvSpPr>
          <p:nvPr>
            <p:ph idx="1"/>
          </p:nvPr>
        </p:nvSpPr>
        <p:spPr>
          <a:xfrm>
            <a:off x="395536" y="1556792"/>
            <a:ext cx="8229600" cy="4525963"/>
          </a:xfrm>
        </p:spPr>
        <p:txBody>
          <a:bodyPr>
            <a:normAutofit/>
          </a:bodyPr>
          <a:lstStyle/>
          <a:p>
            <a:r>
              <a:rPr lang="en-US" sz="2800" dirty="0">
                <a:solidFill>
                  <a:schemeClr val="bg2">
                    <a:lumMod val="90000"/>
                  </a:schemeClr>
                </a:solidFill>
                <a:latin typeface="+mj-lt"/>
                <a:ea typeface="+mj-ea"/>
                <a:cs typeface="+mj-cs"/>
              </a:rPr>
              <a:t>Newspapers and magazines journalism</a:t>
            </a:r>
          </a:p>
          <a:p>
            <a:r>
              <a:rPr lang="en-US" sz="2800" dirty="0">
                <a:solidFill>
                  <a:schemeClr val="bg2">
                    <a:lumMod val="90000"/>
                  </a:schemeClr>
                </a:solidFill>
                <a:latin typeface="+mj-lt"/>
                <a:ea typeface="+mj-ea"/>
                <a:cs typeface="+mj-cs"/>
              </a:rPr>
              <a:t>TV journalism</a:t>
            </a:r>
          </a:p>
          <a:p>
            <a:r>
              <a:rPr lang="en-US" sz="2800" dirty="0">
                <a:solidFill>
                  <a:schemeClr val="bg2">
                    <a:lumMod val="90000"/>
                  </a:schemeClr>
                </a:solidFill>
                <a:latin typeface="+mj-lt"/>
                <a:ea typeface="+mj-ea"/>
                <a:cs typeface="+mj-cs"/>
              </a:rPr>
              <a:t>Internet journalism</a:t>
            </a:r>
          </a:p>
          <a:p>
            <a:r>
              <a:rPr lang="en-US" sz="2800" dirty="0">
                <a:solidFill>
                  <a:schemeClr val="bg2">
                    <a:lumMod val="90000"/>
                  </a:schemeClr>
                </a:solidFill>
                <a:latin typeface="+mj-lt"/>
                <a:ea typeface="+mj-ea"/>
                <a:cs typeface="+mj-cs"/>
              </a:rPr>
              <a:t>Photo journalism</a:t>
            </a:r>
          </a:p>
          <a:p>
            <a:r>
              <a:rPr lang="en-US" sz="2800" dirty="0">
                <a:solidFill>
                  <a:schemeClr val="bg2">
                    <a:lumMod val="90000"/>
                  </a:schemeClr>
                </a:solidFill>
                <a:latin typeface="+mj-lt"/>
                <a:ea typeface="+mj-ea"/>
                <a:cs typeface="+mj-cs"/>
              </a:rPr>
              <a:t>Radio journalism</a:t>
            </a:r>
            <a:endParaRPr lang="ru-RU" sz="2800" dirty="0">
              <a:solidFill>
                <a:schemeClr val="bg2">
                  <a:lumMod val="90000"/>
                </a:schemeClr>
              </a:solidFill>
              <a:latin typeface="+mj-lt"/>
              <a:ea typeface="+mj-ea"/>
              <a:cs typeface="+mj-cs"/>
            </a:endParaRPr>
          </a:p>
        </p:txBody>
      </p:sp>
    </p:spTree>
    <p:extLst>
      <p:ext uri="{BB962C8B-B14F-4D97-AF65-F5344CB8AC3E}">
        <p14:creationId xmlns:p14="http://schemas.microsoft.com/office/powerpoint/2010/main" val="17046048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en-US" sz="6000" dirty="0" smtClean="0">
                <a:solidFill>
                  <a:schemeClr val="bg2">
                    <a:lumMod val="90000"/>
                  </a:schemeClr>
                </a:solidFill>
              </a:rPr>
              <a:t>Journalist </a:t>
            </a:r>
            <a:r>
              <a:rPr lang="en-US" sz="6000" dirty="0" err="1" smtClean="0">
                <a:solidFill>
                  <a:schemeClr val="bg2">
                    <a:lumMod val="90000"/>
                  </a:schemeClr>
                </a:solidFill>
              </a:rPr>
              <a:t>specialisations</a:t>
            </a:r>
            <a:endParaRPr lang="en-US" sz="6000" dirty="0">
              <a:solidFill>
                <a:schemeClr val="bg2">
                  <a:lumMod val="90000"/>
                </a:schemeClr>
              </a:solidFill>
            </a:endParaRPr>
          </a:p>
        </p:txBody>
      </p:sp>
      <p:sp>
        <p:nvSpPr>
          <p:cNvPr id="3" name="Объект 2"/>
          <p:cNvSpPr>
            <a:spLocks noGrp="1"/>
          </p:cNvSpPr>
          <p:nvPr>
            <p:ph idx="1"/>
          </p:nvPr>
        </p:nvSpPr>
        <p:spPr/>
        <p:txBody>
          <a:bodyPr/>
          <a:lstStyle/>
          <a:p>
            <a:r>
              <a:rPr lang="en-US" sz="2800" dirty="0">
                <a:solidFill>
                  <a:schemeClr val="bg2">
                    <a:lumMod val="90000"/>
                  </a:schemeClr>
                </a:solidFill>
                <a:latin typeface="+mj-lt"/>
                <a:ea typeface="+mj-ea"/>
                <a:cs typeface="+mj-cs"/>
              </a:rPr>
              <a:t>Reporter</a:t>
            </a:r>
          </a:p>
          <a:p>
            <a:r>
              <a:rPr lang="en-US" sz="2800" dirty="0">
                <a:solidFill>
                  <a:schemeClr val="bg2">
                    <a:lumMod val="90000"/>
                  </a:schemeClr>
                </a:solidFill>
                <a:latin typeface="+mj-lt"/>
                <a:ea typeface="+mj-ea"/>
                <a:cs typeface="+mj-cs"/>
              </a:rPr>
              <a:t>Sub-editor</a:t>
            </a:r>
          </a:p>
          <a:p>
            <a:r>
              <a:rPr lang="en-US" sz="2800" dirty="0">
                <a:solidFill>
                  <a:schemeClr val="bg2">
                    <a:lumMod val="90000"/>
                  </a:schemeClr>
                </a:solidFill>
                <a:latin typeface="+mj-lt"/>
                <a:ea typeface="+mj-ea"/>
                <a:cs typeface="+mj-cs"/>
              </a:rPr>
              <a:t>Photojournalist</a:t>
            </a:r>
          </a:p>
          <a:p>
            <a:r>
              <a:rPr lang="en-US" sz="2800" dirty="0">
                <a:solidFill>
                  <a:schemeClr val="bg2">
                    <a:lumMod val="90000"/>
                  </a:schemeClr>
                </a:solidFill>
                <a:latin typeface="+mj-lt"/>
                <a:ea typeface="+mj-ea"/>
                <a:cs typeface="+mj-cs"/>
              </a:rPr>
              <a:t> Editor</a:t>
            </a:r>
          </a:p>
          <a:p>
            <a:r>
              <a:rPr lang="en-US" sz="2800" dirty="0">
                <a:solidFill>
                  <a:schemeClr val="bg2">
                    <a:lumMod val="90000"/>
                  </a:schemeClr>
                </a:solidFill>
                <a:latin typeface="+mj-lt"/>
                <a:ea typeface="+mj-ea"/>
                <a:cs typeface="+mj-cs"/>
              </a:rPr>
              <a:t>News editor( chief of staff)</a:t>
            </a:r>
          </a:p>
          <a:p>
            <a:r>
              <a:rPr lang="en-US" sz="2800" dirty="0">
                <a:solidFill>
                  <a:schemeClr val="bg2">
                    <a:lumMod val="90000"/>
                  </a:schemeClr>
                </a:solidFill>
                <a:latin typeface="+mj-lt"/>
                <a:ea typeface="+mj-ea"/>
                <a:cs typeface="+mj-cs"/>
              </a:rPr>
              <a:t>Feature writer</a:t>
            </a:r>
          </a:p>
          <a:p>
            <a:r>
              <a:rPr lang="en-US" sz="2800" dirty="0">
                <a:solidFill>
                  <a:schemeClr val="bg2">
                    <a:lumMod val="90000"/>
                  </a:schemeClr>
                </a:solidFill>
                <a:latin typeface="+mj-lt"/>
                <a:ea typeface="+mj-ea"/>
                <a:cs typeface="+mj-cs"/>
              </a:rPr>
              <a:t>Specialist writer</a:t>
            </a:r>
          </a:p>
          <a:p>
            <a:endParaRPr lang="ru-RU" dirty="0"/>
          </a:p>
        </p:txBody>
      </p:sp>
    </p:spTree>
    <p:extLst>
      <p:ext uri="{BB962C8B-B14F-4D97-AF65-F5344CB8AC3E}">
        <p14:creationId xmlns:p14="http://schemas.microsoft.com/office/powerpoint/2010/main" val="278627067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en-US" sz="6000" dirty="0">
                <a:solidFill>
                  <a:schemeClr val="bg2">
                    <a:lumMod val="90000"/>
                  </a:schemeClr>
                </a:solidFill>
              </a:rPr>
              <a:t>What do reporters do?</a:t>
            </a:r>
            <a:endParaRPr lang="ru-RU" sz="6000" dirty="0">
              <a:solidFill>
                <a:schemeClr val="bg2">
                  <a:lumMod val="90000"/>
                </a:schemeClr>
              </a:solidFill>
            </a:endParaRPr>
          </a:p>
        </p:txBody>
      </p:sp>
      <p:sp>
        <p:nvSpPr>
          <p:cNvPr id="3" name="Объект 2"/>
          <p:cNvSpPr>
            <a:spLocks noGrp="1"/>
          </p:cNvSpPr>
          <p:nvPr>
            <p:ph idx="1"/>
          </p:nvPr>
        </p:nvSpPr>
        <p:spPr>
          <a:xfrm>
            <a:off x="457200" y="1600200"/>
            <a:ext cx="4474840" cy="4525963"/>
          </a:xfrm>
        </p:spPr>
        <p:txBody>
          <a:bodyPr>
            <a:normAutofit lnSpcReduction="10000"/>
          </a:bodyPr>
          <a:lstStyle/>
          <a:p>
            <a:r>
              <a:rPr lang="en-US" sz="2800" dirty="0">
                <a:solidFill>
                  <a:schemeClr val="bg2">
                    <a:lumMod val="90000"/>
                  </a:schemeClr>
                </a:solidFill>
                <a:latin typeface="+mj-lt"/>
                <a:ea typeface="+mj-ea"/>
                <a:cs typeface="+mj-cs"/>
              </a:rPr>
              <a:t>Reporters gather information and present it in a written or spoken form in news stories, feature articles or documentaries. </a:t>
            </a:r>
            <a:r>
              <a:rPr lang="en-US" sz="2800" dirty="0" smtClean="0">
                <a:solidFill>
                  <a:schemeClr val="bg2">
                    <a:lumMod val="90000"/>
                  </a:schemeClr>
                </a:solidFill>
                <a:latin typeface="+mj-lt"/>
                <a:ea typeface="+mj-ea"/>
                <a:cs typeface="+mj-cs"/>
              </a:rPr>
              <a:t>Reporters </a:t>
            </a:r>
            <a:r>
              <a:rPr lang="en-US" sz="2800" dirty="0">
                <a:solidFill>
                  <a:schemeClr val="bg2">
                    <a:lumMod val="90000"/>
                  </a:schemeClr>
                </a:solidFill>
                <a:latin typeface="+mj-lt"/>
                <a:ea typeface="+mj-ea"/>
                <a:cs typeface="+mj-cs"/>
              </a:rPr>
              <a:t>cover all sorts of news stories, but some journalists </a:t>
            </a:r>
            <a:r>
              <a:rPr lang="en-US" sz="2800" dirty="0" err="1">
                <a:solidFill>
                  <a:schemeClr val="bg2">
                    <a:lumMod val="90000"/>
                  </a:schemeClr>
                </a:solidFill>
                <a:latin typeface="+mj-lt"/>
                <a:ea typeface="+mj-ea"/>
                <a:cs typeface="+mj-cs"/>
              </a:rPr>
              <a:t>specialise</a:t>
            </a:r>
            <a:r>
              <a:rPr lang="en-US" sz="2800" dirty="0">
                <a:solidFill>
                  <a:schemeClr val="bg2">
                    <a:lumMod val="90000"/>
                  </a:schemeClr>
                </a:solidFill>
                <a:latin typeface="+mj-lt"/>
                <a:ea typeface="+mj-ea"/>
                <a:cs typeface="+mj-cs"/>
              </a:rPr>
              <a:t> in certain areas such as reporting sport, politics or agriculture.</a:t>
            </a:r>
            <a:endParaRPr lang="ru-RU" sz="2800" dirty="0">
              <a:solidFill>
                <a:schemeClr val="bg2">
                  <a:lumMod val="90000"/>
                </a:schemeClr>
              </a:solidFill>
              <a:latin typeface="+mj-lt"/>
              <a:ea typeface="+mj-ea"/>
              <a:cs typeface="+mj-cs"/>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32040" y="1700808"/>
            <a:ext cx="3912641" cy="3231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9830591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sz="6000" dirty="0">
                <a:solidFill>
                  <a:srgbClr val="EEECE1">
                    <a:lumMod val="90000"/>
                  </a:srgbClr>
                </a:solidFill>
              </a:rPr>
              <a:t>What do </a:t>
            </a:r>
            <a:r>
              <a:rPr lang="en-US" sz="6000" dirty="0" smtClean="0">
                <a:solidFill>
                  <a:srgbClr val="EEECE1">
                    <a:lumMod val="90000"/>
                  </a:srgbClr>
                </a:solidFill>
              </a:rPr>
              <a:t>sub-editors </a:t>
            </a:r>
            <a:r>
              <a:rPr lang="en-US" sz="6000" dirty="0">
                <a:solidFill>
                  <a:srgbClr val="EEECE1">
                    <a:lumMod val="90000"/>
                  </a:srgbClr>
                </a:solidFill>
              </a:rPr>
              <a:t>do?</a:t>
            </a:r>
            <a:endParaRPr lang="ru-RU" dirty="0"/>
          </a:p>
        </p:txBody>
      </p:sp>
      <p:sp>
        <p:nvSpPr>
          <p:cNvPr id="4" name="Объект 3"/>
          <p:cNvSpPr>
            <a:spLocks noGrp="1"/>
          </p:cNvSpPr>
          <p:nvPr>
            <p:ph idx="1"/>
          </p:nvPr>
        </p:nvSpPr>
        <p:spPr>
          <a:xfrm>
            <a:off x="457200" y="1628800"/>
            <a:ext cx="3970784" cy="4497363"/>
          </a:xfrm>
        </p:spPr>
        <p:txBody>
          <a:bodyPr>
            <a:normAutofit fontScale="92500" lnSpcReduction="10000"/>
          </a:bodyPr>
          <a:lstStyle/>
          <a:p>
            <a:r>
              <a:rPr lang="en-US" sz="2800" dirty="0">
                <a:solidFill>
                  <a:schemeClr val="bg2">
                    <a:lumMod val="90000"/>
                  </a:schemeClr>
                </a:solidFill>
                <a:latin typeface="+mj-lt"/>
                <a:ea typeface="+mj-ea"/>
                <a:cs typeface="+mj-cs"/>
              </a:rPr>
              <a:t>Sub-editors take the stories written by reporters and put them into a form which suits the special needs of their particular newspaper, magazine, bulletin or web page. Their job is to concentrate on how the story can best be presented to their audience.</a:t>
            </a:r>
            <a:endParaRPr lang="ru-RU" sz="2800" dirty="0">
              <a:solidFill>
                <a:schemeClr val="bg2">
                  <a:lumMod val="90000"/>
                </a:schemeClr>
              </a:solidFill>
              <a:latin typeface="+mj-lt"/>
              <a:ea typeface="+mj-ea"/>
              <a:cs typeface="+mj-cs"/>
            </a:endParaRPr>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984" y="2060848"/>
            <a:ext cx="4415932" cy="25922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840874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solidFill>
                  <a:srgbClr val="EEECE1">
                    <a:lumMod val="90000"/>
                  </a:srgbClr>
                </a:solidFill>
              </a:rPr>
              <a:t>What do photojournalists do?</a:t>
            </a:r>
            <a:endParaRPr lang="ru-RU" dirty="0"/>
          </a:p>
        </p:txBody>
      </p:sp>
      <p:sp>
        <p:nvSpPr>
          <p:cNvPr id="4" name="Объект 3"/>
          <p:cNvSpPr>
            <a:spLocks noGrp="1"/>
          </p:cNvSpPr>
          <p:nvPr>
            <p:ph idx="1"/>
          </p:nvPr>
        </p:nvSpPr>
        <p:spPr>
          <a:xfrm>
            <a:off x="457200" y="1600200"/>
            <a:ext cx="4186808" cy="4525963"/>
          </a:xfrm>
        </p:spPr>
        <p:txBody>
          <a:bodyPr>
            <a:normAutofit/>
          </a:bodyPr>
          <a:lstStyle/>
          <a:p>
            <a:r>
              <a:rPr lang="en-US" sz="2600" dirty="0">
                <a:solidFill>
                  <a:schemeClr val="bg2">
                    <a:lumMod val="90000"/>
                  </a:schemeClr>
                </a:solidFill>
                <a:latin typeface="+mj-lt"/>
                <a:ea typeface="+mj-ea"/>
                <a:cs typeface="+mj-cs"/>
              </a:rPr>
              <a:t>Photojournalists use photographs to tell the news. They either cover events with a reporter, taking photographs to illustrate the written story, or attend news events on their own, presenting both the pictures and a story or caption.</a:t>
            </a:r>
            <a:endParaRPr lang="ru-RU" sz="2600" dirty="0">
              <a:solidFill>
                <a:schemeClr val="bg2">
                  <a:lumMod val="90000"/>
                </a:schemeClr>
              </a:solidFill>
              <a:latin typeface="+mj-lt"/>
              <a:ea typeface="+mj-ea"/>
              <a:cs typeface="+mj-cs"/>
            </a:endParaRPr>
          </a:p>
        </p:txBody>
      </p:sp>
      <p:pic>
        <p:nvPicPr>
          <p:cNvPr id="5123"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04048" y="1484784"/>
            <a:ext cx="3449538" cy="459938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04473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a:solidFill>
                  <a:srgbClr val="EEECE1">
                    <a:lumMod val="90000"/>
                  </a:srgbClr>
                </a:solidFill>
              </a:rPr>
              <a:t>What</a:t>
            </a:r>
            <a:r>
              <a:rPr lang="en-US" dirty="0" smtClean="0"/>
              <a:t> </a:t>
            </a:r>
            <a:r>
              <a:rPr lang="en-US" dirty="0">
                <a:solidFill>
                  <a:srgbClr val="EEECE1">
                    <a:lumMod val="90000"/>
                  </a:srgbClr>
                </a:solidFill>
              </a:rPr>
              <a:t>do the editor do?</a:t>
            </a:r>
            <a:endParaRPr lang="ru-RU" dirty="0">
              <a:solidFill>
                <a:srgbClr val="EEECE1">
                  <a:lumMod val="90000"/>
                </a:srgbClr>
              </a:solidFill>
            </a:endParaRPr>
          </a:p>
        </p:txBody>
      </p:sp>
      <p:sp>
        <p:nvSpPr>
          <p:cNvPr id="3" name="Объект 2"/>
          <p:cNvSpPr>
            <a:spLocks noGrp="1"/>
          </p:cNvSpPr>
          <p:nvPr>
            <p:ph idx="1"/>
          </p:nvPr>
        </p:nvSpPr>
        <p:spPr>
          <a:xfrm>
            <a:off x="457200" y="1600200"/>
            <a:ext cx="4330824" cy="4525963"/>
          </a:xfrm>
        </p:spPr>
        <p:txBody>
          <a:bodyPr>
            <a:normAutofit/>
          </a:bodyPr>
          <a:lstStyle/>
          <a:p>
            <a:r>
              <a:rPr lang="en-US" sz="2600" dirty="0">
                <a:solidFill>
                  <a:schemeClr val="bg2">
                    <a:lumMod val="90000"/>
                  </a:schemeClr>
                </a:solidFill>
                <a:latin typeface="+mj-lt"/>
                <a:ea typeface="+mj-ea"/>
                <a:cs typeface="+mj-cs"/>
              </a:rPr>
              <a:t>The editor is usually the person who makes the final decision about what is included in the newspaper, magazine or news bulletins. He or she is responsible for all the content and all the journalists.</a:t>
            </a:r>
            <a:endParaRPr lang="ru-RU" sz="2600" dirty="0">
              <a:solidFill>
                <a:schemeClr val="bg2">
                  <a:lumMod val="90000"/>
                </a:schemeClr>
              </a:solidFill>
              <a:latin typeface="+mj-lt"/>
              <a:ea typeface="+mj-ea"/>
              <a:cs typeface="+mj-cs"/>
            </a:endParaRPr>
          </a:p>
        </p:txBody>
      </p:sp>
      <p:pic>
        <p:nvPicPr>
          <p:cNvPr id="614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48064" y="1196752"/>
            <a:ext cx="3395464" cy="50931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91959084"/>
      </p:ext>
    </p:extLst>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1001</TotalTime>
  <Words>438</Words>
  <Application>Microsoft Office PowerPoint</Application>
  <PresentationFormat>Экран (4:3)</PresentationFormat>
  <Paragraphs>55</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My future profession</vt:lpstr>
      <vt:lpstr>Презентация PowerPoint</vt:lpstr>
      <vt:lpstr>Journalism in Russia</vt:lpstr>
      <vt:lpstr>Types of journalism</vt:lpstr>
      <vt:lpstr>Journalist specialisations</vt:lpstr>
      <vt:lpstr>What do reporters do?</vt:lpstr>
      <vt:lpstr>What do sub-editors do?</vt:lpstr>
      <vt:lpstr>What do photojournalists do?</vt:lpstr>
      <vt:lpstr>What do the editor do?</vt:lpstr>
      <vt:lpstr>What do the news editor do?</vt:lpstr>
      <vt:lpstr>What do feature writers do?</vt:lpstr>
      <vt:lpstr>What do specialist writers do?</vt:lpstr>
      <vt:lpstr>First you need to learn and then to work!</vt:lpstr>
      <vt:lpstr>Studying at the faculty of Journalism</vt:lpstr>
      <vt:lpstr>Faculty may teach journalism profession.</vt:lpstr>
      <vt:lpstr>The famous universities</vt:lpstr>
      <vt:lpstr>Difficult profession</vt:lpstr>
      <vt:lpstr>List of</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My future profession</dc:title>
  <dc:creator>Yuriy</dc:creator>
  <cp:lastModifiedBy>Yuriy</cp:lastModifiedBy>
  <cp:revision>22</cp:revision>
  <dcterms:created xsi:type="dcterms:W3CDTF">2015-01-15T11:42:08Z</dcterms:created>
  <dcterms:modified xsi:type="dcterms:W3CDTF">2015-01-28T10:37:38Z</dcterms:modified>
</cp:coreProperties>
</file>