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2"/>
  </p:sldMasterIdLst>
  <p:notesMasterIdLst>
    <p:notesMasterId r:id="rId38"/>
  </p:notesMasterIdLst>
  <p:sldIdLst>
    <p:sldId id="256" r:id="rId3"/>
    <p:sldId id="351" r:id="rId4"/>
    <p:sldId id="366" r:id="rId5"/>
    <p:sldId id="364" r:id="rId6"/>
    <p:sldId id="367" r:id="rId7"/>
    <p:sldId id="343" r:id="rId8"/>
    <p:sldId id="344" r:id="rId9"/>
    <p:sldId id="349" r:id="rId10"/>
    <p:sldId id="346" r:id="rId11"/>
    <p:sldId id="345" r:id="rId12"/>
    <p:sldId id="353" r:id="rId13"/>
    <p:sldId id="279" r:id="rId14"/>
    <p:sldId id="354" r:id="rId15"/>
    <p:sldId id="262" r:id="rId16"/>
    <p:sldId id="355" r:id="rId17"/>
    <p:sldId id="272" r:id="rId18"/>
    <p:sldId id="359" r:id="rId19"/>
    <p:sldId id="271" r:id="rId20"/>
    <p:sldId id="361" r:id="rId21"/>
    <p:sldId id="270" r:id="rId22"/>
    <p:sldId id="356" r:id="rId23"/>
    <p:sldId id="302" r:id="rId24"/>
    <p:sldId id="357" r:id="rId25"/>
    <p:sldId id="307" r:id="rId26"/>
    <p:sldId id="360" r:id="rId27"/>
    <p:sldId id="320" r:id="rId28"/>
    <p:sldId id="358" r:id="rId29"/>
    <p:sldId id="362" r:id="rId30"/>
    <p:sldId id="368" r:id="rId31"/>
    <p:sldId id="363" r:id="rId32"/>
    <p:sldId id="365" r:id="rId33"/>
    <p:sldId id="369" r:id="rId34"/>
    <p:sldId id="370" r:id="rId35"/>
    <p:sldId id="347" r:id="rId36"/>
    <p:sldId id="350" r:id="rId3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Раздел по умолчанию" id="{2A0F9F95-5F88-4FEF-95C6-2EF67E2DF6BD}">
          <p14:sldIdLst>
            <p14:sldId id="256"/>
            <p14:sldId id="351"/>
            <p14:sldId id="366"/>
            <p14:sldId id="364"/>
            <p14:sldId id="367"/>
          </p14:sldIdLst>
        </p14:section>
        <p14:section name="Раздел без заголовка" id="{971AF496-4C12-4179-B8DA-97731D05D1E9}">
          <p14:sldIdLst>
            <p14:sldId id="343"/>
            <p14:sldId id="344"/>
            <p14:sldId id="349"/>
            <p14:sldId id="346"/>
            <p14:sldId id="345"/>
            <p14:sldId id="353"/>
            <p14:sldId id="279"/>
            <p14:sldId id="354"/>
            <p14:sldId id="262"/>
            <p14:sldId id="355"/>
            <p14:sldId id="272"/>
            <p14:sldId id="359"/>
            <p14:sldId id="271"/>
            <p14:sldId id="361"/>
            <p14:sldId id="270"/>
            <p14:sldId id="356"/>
            <p14:sldId id="302"/>
            <p14:sldId id="357"/>
            <p14:sldId id="307"/>
            <p14:sldId id="360"/>
            <p14:sldId id="320"/>
            <p14:sldId id="358"/>
            <p14:sldId id="362"/>
            <p14:sldId id="368"/>
            <p14:sldId id="363"/>
            <p14:sldId id="365"/>
            <p14:sldId id="369"/>
            <p14:sldId id="370"/>
            <p14:sldId id="347"/>
            <p14:sldId id="350"/>
          </p14:sldIdLst>
        </p14:section>
      </p14:section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Dima" initials="D"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2C09"/>
    <a:srgbClr val="0000CC"/>
    <a:srgbClr val="008000"/>
    <a:srgbClr val="660066"/>
    <a:srgbClr val="00FF00"/>
    <a:srgbClr val="EA22E0"/>
    <a:srgbClr val="0033CC"/>
    <a:srgbClr val="F37F4B"/>
    <a:srgbClr val="DE2222"/>
    <a:srgbClr val="00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854" autoAdjust="0"/>
    <p:restoredTop sz="94660"/>
  </p:normalViewPr>
  <p:slideViewPr>
    <p:cSldViewPr>
      <p:cViewPr>
        <p:scale>
          <a:sx n="89" d="100"/>
          <a:sy n="89" d="100"/>
        </p:scale>
        <p:origin x="-876" y="-8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notesMaster" Target="notesMasters/notesMaster1.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5F80292-D375-4FC6-9322-CD43B813DF2E}" type="datetimeFigureOut">
              <a:rPr lang="ru-RU" smtClean="0"/>
              <a:pPr/>
              <a:t>28.01.2015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A655C4-9189-40EA-9449-C7361432772A}" type="slidenum">
              <a:rPr lang="ru-RU" smtClean="0"/>
              <a:pPr/>
              <a:t>‹#›</a:t>
            </a:fld>
            <a:endParaRPr lang="ru-RU"/>
          </a:p>
        </p:txBody>
      </p:sp>
    </p:spTree>
    <p:extLst>
      <p:ext uri="{BB962C8B-B14F-4D97-AF65-F5344CB8AC3E}">
        <p14:creationId xmlns:p14="http://schemas.microsoft.com/office/powerpoint/2010/main" val="22744871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ru-RU" smtClean="0"/>
              <a:t>Образец заголовка</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a:p>
        </p:txBody>
      </p:sp>
      <p:sp>
        <p:nvSpPr>
          <p:cNvPr id="4" name="Date Placeholder 3"/>
          <p:cNvSpPr>
            <a:spLocks noGrp="1"/>
          </p:cNvSpPr>
          <p:nvPr>
            <p:ph type="dt" sz="half" idx="10"/>
          </p:nvPr>
        </p:nvSpPr>
        <p:spPr/>
        <p:txBody>
          <a:bodyPr/>
          <a:lstStyle/>
          <a:p>
            <a:fld id="{B4ABA0CD-0A95-4F14-8BE3-1A59D92F0E15}" type="datetimeFigureOut">
              <a:rPr lang="ru-RU" smtClean="0"/>
              <a:pPr/>
              <a:t>28.01.2015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0F08AE3-C74B-40EA-A036-B163DBC88F1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ABA0CD-0A95-4F14-8BE3-1A59D92F0E15}" type="datetimeFigureOut">
              <a:rPr lang="ru-RU" smtClean="0"/>
              <a:pPr/>
              <a:t>28.01.2015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0F08AE3-C74B-40EA-A036-B163DBC88F1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ru-RU" smtClean="0"/>
              <a:t>Образец заголовка</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ABA0CD-0A95-4F14-8BE3-1A59D92F0E15}" type="datetimeFigureOut">
              <a:rPr lang="ru-RU" smtClean="0"/>
              <a:pPr/>
              <a:t>28.01.2015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0F08AE3-C74B-40EA-A036-B163DBC88F1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ABA0CD-0A95-4F14-8BE3-1A59D92F0E15}" type="datetimeFigureOut">
              <a:rPr lang="ru-RU" smtClean="0"/>
              <a:pPr/>
              <a:t>28.01.2015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0F08AE3-C74B-40EA-A036-B163DBC88F1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ru-RU" smtClean="0"/>
              <a:t>Образец заголовка</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ABA0CD-0A95-4F14-8BE3-1A59D92F0E15}" type="datetimeFigureOut">
              <a:rPr lang="ru-RU" smtClean="0"/>
              <a:pPr/>
              <a:t>28.01.2015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0F08AE3-C74B-40EA-A036-B163DBC88F1F}"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ru-RU" smtClean="0"/>
              <a:t>Образец заголовка</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4ABA0CD-0A95-4F14-8BE3-1A59D92F0E15}" type="datetimeFigureOut">
              <a:rPr lang="ru-RU" smtClean="0"/>
              <a:pPr/>
              <a:t>28.01.2015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0F08AE3-C74B-40EA-A036-B163DBC88F1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7" name="Date Placeholder 6"/>
          <p:cNvSpPr>
            <a:spLocks noGrp="1"/>
          </p:cNvSpPr>
          <p:nvPr>
            <p:ph type="dt" sz="half" idx="10"/>
          </p:nvPr>
        </p:nvSpPr>
        <p:spPr/>
        <p:txBody>
          <a:bodyPr/>
          <a:lstStyle/>
          <a:p>
            <a:fld id="{B4ABA0CD-0A95-4F14-8BE3-1A59D92F0E15}" type="datetimeFigureOut">
              <a:rPr lang="ru-RU" smtClean="0"/>
              <a:pPr/>
              <a:t>28.01.2015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90F08AE3-C74B-40EA-A036-B163DBC88F1F}"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B4ABA0CD-0A95-4F14-8BE3-1A59D92F0E15}" type="datetimeFigureOut">
              <a:rPr lang="ru-RU" smtClean="0"/>
              <a:pPr/>
              <a:t>28.01.2015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90F08AE3-C74B-40EA-A036-B163DBC88F1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ABA0CD-0A95-4F14-8BE3-1A59D92F0E15}" type="datetimeFigureOut">
              <a:rPr lang="ru-RU" smtClean="0"/>
              <a:pPr/>
              <a:t>28.01.2015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90F08AE3-C74B-40EA-A036-B163DBC88F1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ru-RU" smtClean="0"/>
              <a:t>Образец заголовка</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ABA0CD-0A95-4F14-8BE3-1A59D92F0E15}" type="datetimeFigureOut">
              <a:rPr lang="ru-RU" smtClean="0"/>
              <a:pPr/>
              <a:t>28.01.2015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0F08AE3-C74B-40EA-A036-B163DBC88F1F}"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ru-RU" smtClean="0"/>
              <a:t>Образец заголовка</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ABA0CD-0A95-4F14-8BE3-1A59D92F0E15}" type="datetimeFigureOut">
              <a:rPr lang="ru-RU" smtClean="0"/>
              <a:pPr/>
              <a:t>28.01.2015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90F08AE3-C74B-40EA-A036-B163DBC88F1F}" type="slidenum">
              <a:rPr lang="ru-RU" smtClean="0"/>
              <a:pPr/>
              <a:t>‹#›</a:t>
            </a:fld>
            <a:endParaRPr lang="ru-RU"/>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ru-RU" smtClean="0"/>
              <a:t>Вставка рисунка</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B4ABA0CD-0A95-4F14-8BE3-1A59D92F0E15}" type="datetimeFigureOut">
              <a:rPr lang="ru-RU" smtClean="0"/>
              <a:pPr/>
              <a:t>28.01.2015</a:t>
            </a:fld>
            <a:endParaRPr lang="ru-RU"/>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endParaRPr lang="ru-RU"/>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90F08AE3-C74B-40EA-A036-B163DBC88F1F}"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image" Target="../media/image17.png"/><Relationship Id="rId1" Type="http://schemas.openxmlformats.org/officeDocument/2006/relationships/slideLayout" Target="../slideLayouts/slideLayout2.xml"/><Relationship Id="rId4" Type="http://schemas.openxmlformats.org/officeDocument/2006/relationships/image" Target="../media/image19.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5" Type="http://schemas.openxmlformats.org/officeDocument/2006/relationships/image" Target="../media/image23.jpeg"/><Relationship Id="rId4" Type="http://schemas.openxmlformats.org/officeDocument/2006/relationships/image" Target="../media/image22.jpe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2.xml"/><Relationship Id="rId4" Type="http://schemas.openxmlformats.org/officeDocument/2006/relationships/image" Target="../media/image28.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4" Type="http://schemas.openxmlformats.org/officeDocument/2006/relationships/image" Target="../media/image35.jpe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1.jpeg"/><Relationship Id="rId2" Type="http://schemas.openxmlformats.org/officeDocument/2006/relationships/image" Target="../media/image40.jpe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4.jpeg"/><Relationship Id="rId3" Type="http://schemas.openxmlformats.org/officeDocument/2006/relationships/image" Target="../media/image9.png"/><Relationship Id="rId7" Type="http://schemas.openxmlformats.org/officeDocument/2006/relationships/image" Target="../media/image13.jpeg"/><Relationship Id="rId2" Type="http://schemas.openxmlformats.org/officeDocument/2006/relationships/image" Target="../media/image8.png"/><Relationship Id="rId1" Type="http://schemas.openxmlformats.org/officeDocument/2006/relationships/slideLayout" Target="../slideLayouts/slideLayout2.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71600" y="0"/>
            <a:ext cx="7200800" cy="1584176"/>
          </a:xfrm>
        </p:spPr>
        <p:txBody>
          <a:bodyPr>
            <a:noAutofit/>
          </a:bodyPr>
          <a:lstStyle/>
          <a:p>
            <a:pPr algn="ctr"/>
            <a:r>
              <a:rPr lang="ru-RU" sz="3200" b="1" dirty="0" smtClean="0">
                <a:ln w="12700">
                  <a:solidFill>
                    <a:schemeClr val="tx2">
                      <a:satMod val="155000"/>
                    </a:schemeClr>
                  </a:solidFill>
                  <a:prstDash val="solid"/>
                </a:ln>
                <a:solidFill>
                  <a:schemeClr val="accent2">
                    <a:lumMod val="50000"/>
                  </a:schemeClr>
                </a:solidFill>
                <a:effectLst>
                  <a:outerShdw blurRad="41275" dist="20320" dir="1800000" algn="tl" rotWithShape="0">
                    <a:srgbClr val="000000">
                      <a:alpha val="40000"/>
                    </a:srgbClr>
                  </a:outerShdw>
                </a:effectLst>
                <a:latin typeface="Segoe Print" pitchFamily="2" charset="0"/>
              </a:rPr>
              <a:t>Детский сад </a:t>
            </a:r>
            <a:br>
              <a:rPr lang="ru-RU" sz="3200" b="1" dirty="0" smtClean="0">
                <a:ln w="12700">
                  <a:solidFill>
                    <a:schemeClr val="tx2">
                      <a:satMod val="155000"/>
                    </a:schemeClr>
                  </a:solidFill>
                  <a:prstDash val="solid"/>
                </a:ln>
                <a:solidFill>
                  <a:schemeClr val="accent2">
                    <a:lumMod val="50000"/>
                  </a:schemeClr>
                </a:solidFill>
                <a:effectLst>
                  <a:outerShdw blurRad="41275" dist="20320" dir="1800000" algn="tl" rotWithShape="0">
                    <a:srgbClr val="000000">
                      <a:alpha val="40000"/>
                    </a:srgbClr>
                  </a:outerShdw>
                </a:effectLst>
                <a:latin typeface="Segoe Print" pitchFamily="2" charset="0"/>
              </a:rPr>
            </a:br>
            <a:r>
              <a:rPr lang="ru-RU" sz="3200" b="1" dirty="0" smtClean="0">
                <a:ln w="12700">
                  <a:solidFill>
                    <a:schemeClr val="tx2">
                      <a:satMod val="155000"/>
                    </a:schemeClr>
                  </a:solidFill>
                  <a:prstDash val="solid"/>
                </a:ln>
                <a:solidFill>
                  <a:schemeClr val="accent2">
                    <a:lumMod val="50000"/>
                  </a:schemeClr>
                </a:solidFill>
                <a:effectLst>
                  <a:outerShdw blurRad="41275" dist="20320" dir="1800000" algn="tl" rotWithShape="0">
                    <a:srgbClr val="000000">
                      <a:alpha val="40000"/>
                    </a:srgbClr>
                  </a:outerShdw>
                </a:effectLst>
                <a:latin typeface="Segoe Print" pitchFamily="2" charset="0"/>
              </a:rPr>
              <a:t>комбинированного вида</a:t>
            </a:r>
            <a:br>
              <a:rPr lang="ru-RU" sz="3200" b="1" dirty="0" smtClean="0">
                <a:ln w="12700">
                  <a:solidFill>
                    <a:schemeClr val="tx2">
                      <a:satMod val="155000"/>
                    </a:schemeClr>
                  </a:solidFill>
                  <a:prstDash val="solid"/>
                </a:ln>
                <a:solidFill>
                  <a:schemeClr val="accent2">
                    <a:lumMod val="50000"/>
                  </a:schemeClr>
                </a:solidFill>
                <a:effectLst>
                  <a:outerShdw blurRad="41275" dist="20320" dir="1800000" algn="tl" rotWithShape="0">
                    <a:srgbClr val="000000">
                      <a:alpha val="40000"/>
                    </a:srgbClr>
                  </a:outerShdw>
                </a:effectLst>
                <a:latin typeface="Segoe Print" pitchFamily="2" charset="0"/>
              </a:rPr>
            </a:br>
            <a:r>
              <a:rPr lang="ru-RU" sz="3200" b="1" dirty="0" smtClean="0">
                <a:ln w="12700">
                  <a:solidFill>
                    <a:schemeClr val="tx2">
                      <a:satMod val="155000"/>
                    </a:schemeClr>
                  </a:solidFill>
                  <a:prstDash val="solid"/>
                </a:ln>
                <a:solidFill>
                  <a:schemeClr val="accent2">
                    <a:lumMod val="50000"/>
                  </a:schemeClr>
                </a:solidFill>
                <a:effectLst>
                  <a:outerShdw blurRad="41275" dist="20320" dir="1800000" algn="tl" rotWithShape="0">
                    <a:srgbClr val="000000">
                      <a:alpha val="40000"/>
                    </a:srgbClr>
                  </a:outerShdw>
                </a:effectLst>
                <a:latin typeface="Segoe Print" pitchFamily="2" charset="0"/>
              </a:rPr>
              <a:t>№41 «</a:t>
            </a:r>
            <a:r>
              <a:rPr lang="ru-RU" sz="3200" b="1" dirty="0" err="1" smtClean="0">
                <a:ln w="12700">
                  <a:solidFill>
                    <a:schemeClr val="tx2">
                      <a:satMod val="155000"/>
                    </a:schemeClr>
                  </a:solidFill>
                  <a:prstDash val="solid"/>
                </a:ln>
                <a:solidFill>
                  <a:schemeClr val="accent2">
                    <a:lumMod val="50000"/>
                  </a:schemeClr>
                </a:solidFill>
                <a:effectLst>
                  <a:outerShdw blurRad="41275" dist="20320" dir="1800000" algn="tl" rotWithShape="0">
                    <a:srgbClr val="000000">
                      <a:alpha val="40000"/>
                    </a:srgbClr>
                  </a:outerShdw>
                </a:effectLst>
                <a:latin typeface="Segoe Print" pitchFamily="2" charset="0"/>
              </a:rPr>
              <a:t>Заряночка</a:t>
            </a:r>
            <a:r>
              <a:rPr lang="ru-RU" sz="3200" b="1" dirty="0" smtClean="0">
                <a:ln w="12700">
                  <a:solidFill>
                    <a:schemeClr val="tx2">
                      <a:satMod val="155000"/>
                    </a:schemeClr>
                  </a:solidFill>
                  <a:prstDash val="solid"/>
                </a:ln>
                <a:solidFill>
                  <a:schemeClr val="accent2">
                    <a:lumMod val="50000"/>
                  </a:schemeClr>
                </a:solidFill>
                <a:effectLst>
                  <a:outerShdw blurRad="41275" dist="20320" dir="1800000" algn="tl" rotWithShape="0">
                    <a:srgbClr val="000000">
                      <a:alpha val="40000"/>
                    </a:srgbClr>
                  </a:outerShdw>
                </a:effectLst>
                <a:latin typeface="Segoe Print" pitchFamily="2" charset="0"/>
              </a:rPr>
              <a:t>»</a:t>
            </a:r>
            <a:endParaRPr lang="ru-RU" sz="3200" b="1" dirty="0">
              <a:ln w="12700">
                <a:solidFill>
                  <a:schemeClr val="tx2">
                    <a:satMod val="155000"/>
                  </a:schemeClr>
                </a:solidFill>
                <a:prstDash val="solid"/>
              </a:ln>
              <a:solidFill>
                <a:schemeClr val="accent2">
                  <a:lumMod val="50000"/>
                </a:schemeClr>
              </a:solidFill>
              <a:effectLst>
                <a:outerShdw blurRad="41275" dist="20320" dir="1800000" algn="tl" rotWithShape="0">
                  <a:srgbClr val="000000">
                    <a:alpha val="40000"/>
                  </a:srgbClr>
                </a:outerShdw>
              </a:effectLst>
              <a:latin typeface="Segoe Print" pitchFamily="2" charset="0"/>
            </a:endParaRPr>
          </a:p>
        </p:txBody>
      </p:sp>
      <p:sp>
        <p:nvSpPr>
          <p:cNvPr id="4" name="Подзаголовок 3"/>
          <p:cNvSpPr>
            <a:spLocks noGrp="1"/>
          </p:cNvSpPr>
          <p:nvPr>
            <p:ph type="subTitle" idx="1"/>
          </p:nvPr>
        </p:nvSpPr>
        <p:spPr>
          <a:xfrm>
            <a:off x="971600" y="2132856"/>
            <a:ext cx="7632848" cy="4248472"/>
          </a:xfrm>
        </p:spPr>
        <p:txBody>
          <a:bodyPr>
            <a:normAutofit fontScale="25000" lnSpcReduction="20000"/>
          </a:bodyPr>
          <a:lstStyle/>
          <a:p>
            <a:pPr algn="ctr"/>
            <a:endParaRPr lang="ru-RU" sz="1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cs typeface="David" pitchFamily="34" charset="-79"/>
            </a:endParaRPr>
          </a:p>
          <a:p>
            <a:pPr algn="ctr"/>
            <a:r>
              <a:rPr lang="ru-RU" sz="1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cs typeface="David" pitchFamily="34" charset="-79"/>
              </a:rPr>
              <a:t>Нетрадиционные </a:t>
            </a:r>
          </a:p>
          <a:p>
            <a:pPr algn="ctr"/>
            <a:r>
              <a:rPr lang="ru-RU" sz="1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cs typeface="David" pitchFamily="34" charset="-79"/>
              </a:rPr>
              <a:t>техники рисования.</a:t>
            </a:r>
          </a:p>
          <a:p>
            <a:pPr algn="ctr"/>
            <a:endParaRPr lang="ru-RU" sz="128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cs typeface="David" pitchFamily="34" charset="-79"/>
            </a:endParaRPr>
          </a:p>
          <a:p>
            <a:pPr algn="r"/>
            <a:r>
              <a:rPr lang="ru-RU" sz="6400" b="1" cap="all"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Segoe Script" pitchFamily="34" charset="0"/>
                <a:cs typeface="David" pitchFamily="34" charset="-79"/>
              </a:rPr>
              <a:t>Подготовили:</a:t>
            </a:r>
          </a:p>
          <a:p>
            <a:pPr algn="r"/>
            <a:r>
              <a:rPr lang="ru-RU" sz="6400" b="1" cap="all" dirty="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Segoe Script" pitchFamily="34" charset="0"/>
                <a:cs typeface="David" pitchFamily="34" charset="-79"/>
              </a:rPr>
              <a:t>в</a:t>
            </a:r>
            <a:r>
              <a:rPr lang="ru-RU" sz="6400" b="1" cap="all"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Segoe Script" pitchFamily="34" charset="0"/>
                <a:cs typeface="David" pitchFamily="34" charset="-79"/>
              </a:rPr>
              <a:t>оспитатели</a:t>
            </a:r>
          </a:p>
          <a:p>
            <a:pPr algn="r"/>
            <a:r>
              <a:rPr lang="ru-RU" sz="6400" b="1" cap="all" dirty="0" err="1"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Segoe Script" pitchFamily="34" charset="0"/>
                <a:cs typeface="David" pitchFamily="34" charset="-79"/>
              </a:rPr>
              <a:t>Чикунова</a:t>
            </a:r>
            <a:r>
              <a:rPr lang="ru-RU" sz="6400" b="1" cap="all"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Segoe Script" pitchFamily="34" charset="0"/>
                <a:cs typeface="David" pitchFamily="34" charset="-79"/>
              </a:rPr>
              <a:t> Я.В.</a:t>
            </a:r>
          </a:p>
          <a:p>
            <a:pPr algn="r"/>
            <a:r>
              <a:rPr lang="ru-RU" sz="6400" b="1" cap="all" dirty="0" smtClean="0">
                <a:ln w="9000" cmpd="sng">
                  <a:solidFill>
                    <a:schemeClr val="accent4">
                      <a:shade val="50000"/>
                      <a:satMod val="120000"/>
                    </a:schemeClr>
                  </a:solidFill>
                  <a:prstDash val="solid"/>
                </a:ln>
                <a:solidFill>
                  <a:schemeClr val="tx1"/>
                </a:solidFill>
                <a:effectLst>
                  <a:reflection blurRad="12700" stA="28000" endPos="45000" dist="1000" dir="5400000" sy="-100000" algn="bl" rotWithShape="0"/>
                </a:effectLst>
                <a:latin typeface="Segoe Script" pitchFamily="34" charset="0"/>
                <a:cs typeface="David" pitchFamily="34" charset="-79"/>
              </a:rPr>
              <a:t>Шульгина Т.В</a:t>
            </a:r>
            <a:r>
              <a:rPr lang="ru-RU" sz="7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cs typeface="David" pitchFamily="34" charset="-79"/>
              </a:rPr>
              <a:t>.</a:t>
            </a:r>
          </a:p>
          <a:p>
            <a:endParaRPr lang="ru-RU" dirty="0"/>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332656"/>
            <a:ext cx="7125113" cy="924475"/>
          </a:xfrm>
        </p:spPr>
        <p:txBody>
          <a:bodyPr>
            <a:noAutofit/>
          </a:bodyPr>
          <a:lstStyle/>
          <a:p>
            <a:pPr algn="ctr"/>
            <a:r>
              <a:rPr lang="ru-RU" sz="24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rPr>
              <a:t>Нетрадиционные художественно-графические техники:</a:t>
            </a:r>
          </a:p>
        </p:txBody>
      </p:sp>
      <p:sp>
        <p:nvSpPr>
          <p:cNvPr id="4" name="Содержимое 2"/>
          <p:cNvSpPr>
            <a:spLocks noGrp="1"/>
          </p:cNvSpPr>
          <p:nvPr>
            <p:ph idx="1"/>
          </p:nvPr>
        </p:nvSpPr>
        <p:spPr>
          <a:xfrm>
            <a:off x="251520" y="1628800"/>
            <a:ext cx="8229600" cy="4525963"/>
          </a:xfrm>
          <a:prstGeom prst="rect">
            <a:avLst/>
          </a:prstGeom>
        </p:spPr>
        <p:txBody>
          <a:bodyPr vert="horz" tIns="0">
            <a:normAutofit/>
          </a:bodyPr>
          <a:lstStyle>
            <a:lvl1pPr marL="274320" indent="-274320" algn="l" rtl="0" eaLnBrk="1" latinLnBrk="0" hangingPunct="1">
              <a:spcBef>
                <a:spcPct val="20000"/>
              </a:spcBef>
              <a:buClr>
                <a:schemeClr val="accent3"/>
              </a:buClr>
              <a:buSzPct val="95000"/>
              <a:buFont typeface="Wingdings 2"/>
              <a:buChar char=""/>
              <a:defRPr kumimoji="0" sz="22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0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18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16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16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274320" marR="0" lvl="0" indent="-274320" algn="l" defTabSz="914400" rtl="0" eaLnBrk="1" fontAlgn="auto" latinLnBrk="0" hangingPunct="1">
              <a:lnSpc>
                <a:spcPct val="100000"/>
              </a:lnSpc>
              <a:spcBef>
                <a:spcPct val="20000"/>
              </a:spcBef>
              <a:spcAft>
                <a:spcPts val="0"/>
              </a:spcAft>
              <a:buClr>
                <a:schemeClr val="tx2">
                  <a:lumMod val="50000"/>
                </a:schemeClr>
              </a:buClr>
              <a:buSzPct val="95000"/>
              <a:buFont typeface="Wingdings" pitchFamily="2" charset="2"/>
              <a:buChar char="v"/>
              <a:tabLst/>
              <a:defRPr/>
            </a:pPr>
            <a:r>
              <a:rPr kumimoji="0" lang="ru-RU" sz="2200" b="0" i="0" u="none" strike="noStrike" kern="1200" cap="none" spc="0" normalizeH="0" baseline="0" noProof="0" dirty="0" smtClean="0">
                <a:ln>
                  <a:noFill/>
                </a:ln>
                <a:solidFill>
                  <a:srgbClr val="0070C0"/>
                </a:solidFill>
                <a:effectLst/>
                <a:uLnTx/>
                <a:uFillTx/>
                <a:latin typeface="Constantia"/>
              </a:rPr>
              <a:t> </a:t>
            </a:r>
            <a:r>
              <a:rPr kumimoji="0" lang="ru-RU" sz="1800" b="1" i="0" u="none" strike="noStrike" kern="1200" cap="none" spc="0" normalizeH="0" baseline="0" noProof="0" dirty="0" smtClean="0">
                <a:ln>
                  <a:noFill/>
                </a:ln>
                <a:solidFill>
                  <a:schemeClr val="accent4">
                    <a:lumMod val="50000"/>
                  </a:schemeClr>
                </a:solidFill>
                <a:effectLst/>
                <a:uLnTx/>
                <a:uFillTx/>
                <a:latin typeface="Segoe Script" pitchFamily="34" charset="0"/>
              </a:rPr>
              <a:t>тычок жёсткой полусухой </a:t>
            </a:r>
          </a:p>
          <a:p>
            <a:pPr marL="274320" marR="0" lvl="0" indent="-274320" algn="l" defTabSz="914400" rtl="0" eaLnBrk="1" fontAlgn="auto" latinLnBrk="0" hangingPunct="1">
              <a:lnSpc>
                <a:spcPct val="100000"/>
              </a:lnSpc>
              <a:spcBef>
                <a:spcPct val="20000"/>
              </a:spcBef>
              <a:spcAft>
                <a:spcPts val="0"/>
              </a:spcAft>
              <a:buClr>
                <a:schemeClr val="tx2">
                  <a:lumMod val="50000"/>
                </a:schemeClr>
              </a:buClr>
              <a:buSzPct val="95000"/>
              <a:buFont typeface="Wingdings" pitchFamily="2" charset="2"/>
              <a:buChar char="v"/>
              <a:tabLst/>
              <a:defRPr/>
            </a:pPr>
            <a:r>
              <a:rPr kumimoji="0" lang="ru-RU" sz="1800" b="1" i="0" u="none" strike="noStrike" kern="1200" cap="none" spc="0" normalizeH="0" baseline="0" noProof="0" dirty="0" smtClean="0">
                <a:ln>
                  <a:noFill/>
                </a:ln>
                <a:solidFill>
                  <a:schemeClr val="accent4">
                    <a:lumMod val="50000"/>
                  </a:schemeClr>
                </a:solidFill>
                <a:effectLst/>
                <a:uLnTx/>
                <a:uFillTx/>
                <a:latin typeface="Segoe Script" pitchFamily="34" charset="0"/>
              </a:rPr>
              <a:t>кистью;</a:t>
            </a:r>
          </a:p>
          <a:p>
            <a:pPr marL="274320" marR="0" lvl="0" indent="-274320" algn="l" defTabSz="914400" rtl="0" eaLnBrk="1" fontAlgn="auto" latinLnBrk="0" hangingPunct="1">
              <a:lnSpc>
                <a:spcPct val="100000"/>
              </a:lnSpc>
              <a:spcBef>
                <a:spcPct val="20000"/>
              </a:spcBef>
              <a:spcAft>
                <a:spcPts val="0"/>
              </a:spcAft>
              <a:buClr>
                <a:schemeClr val="tx2">
                  <a:lumMod val="50000"/>
                </a:schemeClr>
              </a:buClr>
              <a:buSzPct val="95000"/>
              <a:buFont typeface="Wingdings" pitchFamily="2" charset="2"/>
              <a:buChar char="v"/>
              <a:tabLst/>
              <a:defRPr/>
            </a:pPr>
            <a:r>
              <a:rPr kumimoji="0" lang="ru-RU" sz="1800" b="1" i="0" u="none" strike="noStrike" kern="1200" cap="none" spc="0" normalizeH="0" baseline="0" noProof="0" dirty="0" smtClean="0">
                <a:ln>
                  <a:noFill/>
                </a:ln>
                <a:solidFill>
                  <a:schemeClr val="accent4">
                    <a:lumMod val="50000"/>
                  </a:schemeClr>
                </a:solidFill>
                <a:effectLst/>
                <a:uLnTx/>
                <a:uFillTx/>
                <a:latin typeface="Segoe Script" pitchFamily="34" charset="0"/>
              </a:rPr>
              <a:t>рисование ладошками;</a:t>
            </a:r>
          </a:p>
          <a:p>
            <a:pPr marL="274320" marR="0" lvl="0" indent="-274320" algn="l" defTabSz="914400" rtl="0" eaLnBrk="1" fontAlgn="auto" latinLnBrk="0" hangingPunct="1">
              <a:lnSpc>
                <a:spcPct val="100000"/>
              </a:lnSpc>
              <a:spcBef>
                <a:spcPct val="20000"/>
              </a:spcBef>
              <a:spcAft>
                <a:spcPts val="0"/>
              </a:spcAft>
              <a:buClr>
                <a:schemeClr val="tx2">
                  <a:lumMod val="50000"/>
                </a:schemeClr>
              </a:buClr>
              <a:buSzPct val="95000"/>
              <a:buFont typeface="Wingdings" pitchFamily="2" charset="2"/>
              <a:buChar char="v"/>
              <a:tabLst/>
              <a:defRPr/>
            </a:pPr>
            <a:r>
              <a:rPr kumimoji="0" lang="ru-RU" sz="1800" b="1" i="0" u="none" strike="noStrike" kern="1200" cap="none" spc="0" normalizeH="0" baseline="0" noProof="0" dirty="0" smtClean="0">
                <a:ln>
                  <a:noFill/>
                </a:ln>
                <a:solidFill>
                  <a:schemeClr val="accent4">
                    <a:lumMod val="50000"/>
                  </a:schemeClr>
                </a:solidFill>
                <a:effectLst/>
                <a:uLnTx/>
                <a:uFillTx/>
                <a:latin typeface="Segoe Script" pitchFamily="34" charset="0"/>
              </a:rPr>
              <a:t>оттиск пробкой;</a:t>
            </a:r>
          </a:p>
          <a:p>
            <a:pPr marL="274320" marR="0" lvl="0" indent="-274320" algn="l" defTabSz="914400" rtl="0" eaLnBrk="1" fontAlgn="auto" latinLnBrk="0" hangingPunct="1">
              <a:lnSpc>
                <a:spcPct val="100000"/>
              </a:lnSpc>
              <a:spcBef>
                <a:spcPct val="20000"/>
              </a:spcBef>
              <a:spcAft>
                <a:spcPts val="0"/>
              </a:spcAft>
              <a:buClr>
                <a:schemeClr val="tx2">
                  <a:lumMod val="50000"/>
                </a:schemeClr>
              </a:buClr>
              <a:buSzPct val="95000"/>
              <a:buFont typeface="Wingdings" pitchFamily="2" charset="2"/>
              <a:buChar char="v"/>
              <a:tabLst/>
              <a:defRPr/>
            </a:pPr>
            <a:r>
              <a:rPr kumimoji="0" lang="ru-RU" sz="1800" b="1" i="0" u="none" strike="noStrike" kern="1200" cap="none" spc="0" normalizeH="0" baseline="0" noProof="0" dirty="0" smtClean="0">
                <a:ln>
                  <a:noFill/>
                </a:ln>
                <a:solidFill>
                  <a:schemeClr val="accent4">
                    <a:lumMod val="50000"/>
                  </a:schemeClr>
                </a:solidFill>
                <a:effectLst/>
                <a:uLnTx/>
                <a:uFillTx/>
                <a:latin typeface="Segoe Script" pitchFamily="34" charset="0"/>
              </a:rPr>
              <a:t>оттиск смятой бумагой;</a:t>
            </a:r>
          </a:p>
          <a:p>
            <a:pPr marL="274320" marR="0" lvl="0" indent="-274320" algn="l" defTabSz="914400" rtl="0" eaLnBrk="1" fontAlgn="auto" latinLnBrk="0" hangingPunct="1">
              <a:lnSpc>
                <a:spcPct val="100000"/>
              </a:lnSpc>
              <a:spcBef>
                <a:spcPct val="20000"/>
              </a:spcBef>
              <a:spcAft>
                <a:spcPts val="0"/>
              </a:spcAft>
              <a:buClr>
                <a:schemeClr val="tx2">
                  <a:lumMod val="50000"/>
                </a:schemeClr>
              </a:buClr>
              <a:buSzPct val="95000"/>
              <a:buFont typeface="Wingdings" pitchFamily="2" charset="2"/>
              <a:buChar char="v"/>
              <a:tabLst/>
              <a:defRPr/>
            </a:pPr>
            <a:r>
              <a:rPr kumimoji="0" lang="ru-RU" sz="1800" b="1" i="0" u="none" strike="noStrike" kern="1200" cap="none" spc="0" normalizeH="0" baseline="0" noProof="0" dirty="0" smtClean="0">
                <a:ln>
                  <a:noFill/>
                </a:ln>
                <a:solidFill>
                  <a:schemeClr val="accent4">
                    <a:lumMod val="50000"/>
                  </a:schemeClr>
                </a:solidFill>
                <a:effectLst/>
                <a:uLnTx/>
                <a:uFillTx/>
                <a:latin typeface="Segoe Script" pitchFamily="34" charset="0"/>
              </a:rPr>
              <a:t>оттиск поролоном;</a:t>
            </a:r>
          </a:p>
          <a:p>
            <a:pPr marL="274320" marR="0" lvl="0" indent="-274320" algn="l" defTabSz="914400" rtl="0" eaLnBrk="1" fontAlgn="auto" latinLnBrk="0" hangingPunct="1">
              <a:lnSpc>
                <a:spcPct val="100000"/>
              </a:lnSpc>
              <a:spcBef>
                <a:spcPct val="20000"/>
              </a:spcBef>
              <a:spcAft>
                <a:spcPts val="0"/>
              </a:spcAft>
              <a:buClr>
                <a:schemeClr val="tx2">
                  <a:lumMod val="50000"/>
                </a:schemeClr>
              </a:buClr>
              <a:buSzPct val="95000"/>
              <a:buFont typeface="Wingdings" pitchFamily="2" charset="2"/>
              <a:buChar char="v"/>
              <a:tabLst/>
              <a:defRPr/>
            </a:pPr>
            <a:r>
              <a:rPr kumimoji="0" lang="ru-RU" sz="1800" b="1" i="0" u="none" strike="noStrike" kern="1200" cap="none" spc="0" normalizeH="0" baseline="0" noProof="0" dirty="0" smtClean="0">
                <a:ln>
                  <a:noFill/>
                </a:ln>
                <a:solidFill>
                  <a:schemeClr val="accent4">
                    <a:lumMod val="50000"/>
                  </a:schemeClr>
                </a:solidFill>
                <a:effectLst/>
                <a:uLnTx/>
                <a:uFillTx/>
                <a:latin typeface="Segoe Script" pitchFamily="34" charset="0"/>
              </a:rPr>
              <a:t>оттиск пенопластом;</a:t>
            </a:r>
          </a:p>
          <a:p>
            <a:pPr marL="274320" marR="0" lvl="0" indent="-274320" algn="l" defTabSz="914400" rtl="0" eaLnBrk="1" fontAlgn="auto" latinLnBrk="0" hangingPunct="1">
              <a:lnSpc>
                <a:spcPct val="100000"/>
              </a:lnSpc>
              <a:spcBef>
                <a:spcPct val="20000"/>
              </a:spcBef>
              <a:spcAft>
                <a:spcPts val="0"/>
              </a:spcAft>
              <a:buClr>
                <a:schemeClr val="tx2">
                  <a:lumMod val="50000"/>
                </a:schemeClr>
              </a:buClr>
              <a:buSzPct val="95000"/>
              <a:buFont typeface="Wingdings" pitchFamily="2" charset="2"/>
              <a:buChar char="v"/>
              <a:tabLst/>
              <a:defRPr/>
            </a:pPr>
            <a:r>
              <a:rPr kumimoji="0" lang="ru-RU" sz="1800" b="1" i="0" u="none" strike="noStrike" kern="1200" cap="none" spc="0" normalizeH="0" baseline="0" noProof="0" dirty="0" smtClean="0">
                <a:ln>
                  <a:noFill/>
                </a:ln>
                <a:solidFill>
                  <a:schemeClr val="accent4">
                    <a:lumMod val="50000"/>
                  </a:schemeClr>
                </a:solidFill>
                <a:effectLst/>
                <a:uLnTx/>
                <a:uFillTx/>
                <a:latin typeface="Segoe Script" pitchFamily="34" charset="0"/>
              </a:rPr>
              <a:t>рисование пальчиками;</a:t>
            </a:r>
          </a:p>
          <a:p>
            <a:pPr marL="274320" marR="0" lvl="0" indent="-274320" algn="l" defTabSz="914400" rtl="0" eaLnBrk="1" fontAlgn="auto" latinLnBrk="0" hangingPunct="1">
              <a:lnSpc>
                <a:spcPct val="100000"/>
              </a:lnSpc>
              <a:spcBef>
                <a:spcPct val="20000"/>
              </a:spcBef>
              <a:spcAft>
                <a:spcPts val="0"/>
              </a:spcAft>
              <a:buClr>
                <a:schemeClr val="tx2">
                  <a:lumMod val="50000"/>
                </a:schemeClr>
              </a:buClr>
              <a:buSzPct val="95000"/>
              <a:buFont typeface="Wingdings" pitchFamily="2" charset="2"/>
              <a:buChar char="v"/>
              <a:tabLst/>
              <a:defRPr/>
            </a:pPr>
            <a:r>
              <a:rPr kumimoji="0" lang="ru-RU" sz="1800" b="1" i="0" u="none" strike="noStrike" kern="1200" cap="none" spc="0" normalizeH="0" baseline="0" noProof="0" dirty="0" smtClean="0">
                <a:ln>
                  <a:noFill/>
                </a:ln>
                <a:solidFill>
                  <a:schemeClr val="accent4">
                    <a:lumMod val="50000"/>
                  </a:schemeClr>
                </a:solidFill>
                <a:effectLst/>
                <a:uLnTx/>
                <a:uFillTx/>
                <a:latin typeface="Segoe Script" pitchFamily="34" charset="0"/>
              </a:rPr>
              <a:t>рисование ватными </a:t>
            </a:r>
          </a:p>
          <a:p>
            <a:pPr marL="274320" marR="0" lvl="0" indent="-274320" algn="l" defTabSz="914400" rtl="0" eaLnBrk="1" fontAlgn="auto" latinLnBrk="0" hangingPunct="1">
              <a:lnSpc>
                <a:spcPct val="100000"/>
              </a:lnSpc>
              <a:spcBef>
                <a:spcPct val="20000"/>
              </a:spcBef>
              <a:spcAft>
                <a:spcPts val="0"/>
              </a:spcAft>
              <a:buClr>
                <a:schemeClr val="tx2">
                  <a:lumMod val="50000"/>
                </a:schemeClr>
              </a:buClr>
              <a:buSzPct val="95000"/>
              <a:buFont typeface="Wingdings" pitchFamily="2" charset="2"/>
              <a:buChar char="v"/>
              <a:tabLst/>
              <a:defRPr/>
            </a:pPr>
            <a:r>
              <a:rPr kumimoji="0" lang="ru-RU" sz="1800" b="1" i="0" u="none" strike="noStrike" kern="1200" cap="none" spc="0" normalizeH="0" baseline="0" noProof="0" dirty="0" smtClean="0">
                <a:ln>
                  <a:noFill/>
                </a:ln>
                <a:solidFill>
                  <a:schemeClr val="accent4">
                    <a:lumMod val="50000"/>
                  </a:schemeClr>
                </a:solidFill>
                <a:effectLst/>
                <a:uLnTx/>
                <a:uFillTx/>
                <a:latin typeface="Segoe Script" pitchFamily="34" charset="0"/>
              </a:rPr>
              <a:t>палочками;</a:t>
            </a:r>
          </a:p>
          <a:p>
            <a:pPr marL="274320" marR="0" lvl="0" indent="-274320" algn="l" defTabSz="914400" rtl="0" eaLnBrk="1" fontAlgn="auto" latinLnBrk="0" hangingPunct="1">
              <a:lnSpc>
                <a:spcPct val="100000"/>
              </a:lnSpc>
              <a:spcBef>
                <a:spcPct val="20000"/>
              </a:spcBef>
              <a:spcAft>
                <a:spcPts val="0"/>
              </a:spcAft>
              <a:buClr>
                <a:schemeClr val="tx2">
                  <a:lumMod val="50000"/>
                </a:schemeClr>
              </a:buClr>
              <a:buSzPct val="95000"/>
              <a:buFont typeface="Wingdings" pitchFamily="2" charset="2"/>
              <a:buChar char="v"/>
              <a:tabLst/>
              <a:defRPr/>
            </a:pPr>
            <a:r>
              <a:rPr kumimoji="0" lang="ru-RU" sz="1800" b="1" i="0" u="none" strike="noStrike" kern="1200" cap="none" spc="0" normalizeH="0" baseline="0" noProof="0" dirty="0" smtClean="0">
                <a:ln>
                  <a:noFill/>
                </a:ln>
                <a:solidFill>
                  <a:schemeClr val="accent4">
                    <a:lumMod val="50000"/>
                  </a:schemeClr>
                </a:solidFill>
                <a:effectLst/>
                <a:uLnTx/>
                <a:uFillTx/>
                <a:latin typeface="Segoe Script" pitchFamily="34" charset="0"/>
              </a:rPr>
              <a:t>рисование зубной щёткой;</a:t>
            </a:r>
          </a:p>
          <a:p>
            <a:pPr marL="274320" marR="0" lvl="0" indent="-274320" algn="l" defTabSz="914400" rtl="0" eaLnBrk="1" fontAlgn="auto" latinLnBrk="0" hangingPunct="1">
              <a:lnSpc>
                <a:spcPct val="100000"/>
              </a:lnSpc>
              <a:spcBef>
                <a:spcPct val="20000"/>
              </a:spcBef>
              <a:spcAft>
                <a:spcPts val="0"/>
              </a:spcAft>
              <a:buClr>
                <a:srgbClr val="0BD0D9"/>
              </a:buClr>
              <a:buSzPct val="95000"/>
              <a:buFont typeface="Wingdings" pitchFamily="2" charset="2"/>
              <a:buChar char="v"/>
              <a:tabLst/>
              <a:defRPr/>
            </a:pPr>
            <a:endParaRPr kumimoji="0" lang="ru-RU" sz="2200" b="0" i="0" u="none" strike="noStrike" kern="1200" cap="none" spc="0" normalizeH="0" baseline="0" noProof="0" dirty="0" smtClean="0">
              <a:ln>
                <a:noFill/>
              </a:ln>
              <a:solidFill>
                <a:srgbClr val="0070C0"/>
              </a:solidFill>
              <a:effectLst/>
              <a:uLnTx/>
              <a:uFillTx/>
              <a:latin typeface="Constantia"/>
            </a:endParaRPr>
          </a:p>
          <a:p>
            <a:pPr marL="274320" marR="0" lvl="0" indent="-274320" algn="l" defTabSz="914400" rtl="0" eaLnBrk="1" fontAlgn="auto" latinLnBrk="0" hangingPunct="1">
              <a:lnSpc>
                <a:spcPct val="100000"/>
              </a:lnSpc>
              <a:spcBef>
                <a:spcPct val="20000"/>
              </a:spcBef>
              <a:spcAft>
                <a:spcPts val="0"/>
              </a:spcAft>
              <a:buClr>
                <a:srgbClr val="0BD0D9"/>
              </a:buClr>
              <a:buSzPct val="95000"/>
              <a:buFont typeface="Wingdings 2"/>
              <a:buChar char=""/>
              <a:tabLst/>
              <a:defRPr/>
            </a:pPr>
            <a:endParaRPr kumimoji="0" lang="ru-RU" sz="2200" b="0" i="0" u="none" strike="noStrike" kern="1200" cap="none" spc="0" normalizeH="0" baseline="0" noProof="0" dirty="0">
              <a:ln>
                <a:noFill/>
              </a:ln>
              <a:solidFill>
                <a:srgbClr val="0070C0"/>
              </a:solidFill>
              <a:effectLst/>
              <a:uLnTx/>
              <a:uFillTx/>
              <a:latin typeface="Constantia"/>
            </a:endParaRPr>
          </a:p>
        </p:txBody>
      </p:sp>
      <p:sp>
        <p:nvSpPr>
          <p:cNvPr id="5" name="Содержимое 5"/>
          <p:cNvSpPr>
            <a:spLocks noGrp="1"/>
          </p:cNvSpPr>
          <p:nvPr/>
        </p:nvSpPr>
        <p:spPr>
          <a:xfrm>
            <a:off x="5004048" y="1700808"/>
            <a:ext cx="4041775" cy="3845720"/>
          </a:xfrm>
          <a:prstGeom prst="rect">
            <a:avLst/>
          </a:prstGeom>
        </p:spPr>
        <p:txBody>
          <a:bodyPr vert="horz" tIns="0">
            <a:noAutofit/>
          </a:bodyPr>
          <a:lstStyle>
            <a:lvl1pPr marL="274320" indent="-274320" algn="l" rtl="0" eaLnBrk="1" latinLnBrk="0" hangingPunct="1">
              <a:spcBef>
                <a:spcPct val="20000"/>
              </a:spcBef>
              <a:buClr>
                <a:schemeClr val="accent3"/>
              </a:buClr>
              <a:buSzPct val="95000"/>
              <a:buFont typeface="Wingdings 2"/>
              <a:buChar char=""/>
              <a:defRPr kumimoji="0" sz="22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0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18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16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16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274320" marR="0" lvl="0" indent="-274320" algn="l" defTabSz="914400" rtl="0" eaLnBrk="1" fontAlgn="auto" latinLnBrk="0" hangingPunct="1">
              <a:lnSpc>
                <a:spcPct val="100000"/>
              </a:lnSpc>
              <a:spcBef>
                <a:spcPct val="20000"/>
              </a:spcBef>
              <a:spcAft>
                <a:spcPts val="0"/>
              </a:spcAft>
              <a:buClr>
                <a:schemeClr val="tx2">
                  <a:lumMod val="50000"/>
                </a:schemeClr>
              </a:buClr>
              <a:buSzPct val="95000"/>
              <a:buFont typeface="Wingdings" pitchFamily="2" charset="2"/>
              <a:buChar char="v"/>
              <a:tabLst/>
              <a:defRPr/>
            </a:pPr>
            <a:r>
              <a:rPr kumimoji="0" lang="ru-RU" sz="1800" b="1" i="0" u="none" strike="noStrike" kern="1200" cap="none" spc="0" normalizeH="0" baseline="0" noProof="0" dirty="0" smtClean="0">
                <a:ln>
                  <a:noFill/>
                </a:ln>
                <a:solidFill>
                  <a:schemeClr val="accent4">
                    <a:lumMod val="50000"/>
                  </a:schemeClr>
                </a:solidFill>
                <a:effectLst/>
                <a:uLnTx/>
                <a:uFillTx/>
                <a:latin typeface="Segoe Script" pitchFamily="34" charset="0"/>
              </a:rPr>
              <a:t>клякс графия обычная;</a:t>
            </a:r>
          </a:p>
          <a:p>
            <a:pPr marL="274320" marR="0" lvl="0" indent="-274320" algn="l" defTabSz="914400" rtl="0" eaLnBrk="1" fontAlgn="auto" latinLnBrk="0" hangingPunct="1">
              <a:lnSpc>
                <a:spcPct val="100000"/>
              </a:lnSpc>
              <a:spcBef>
                <a:spcPct val="20000"/>
              </a:spcBef>
              <a:spcAft>
                <a:spcPts val="0"/>
              </a:spcAft>
              <a:buClr>
                <a:schemeClr val="tx2">
                  <a:lumMod val="50000"/>
                </a:schemeClr>
              </a:buClr>
              <a:buSzPct val="95000"/>
              <a:buFont typeface="Wingdings" pitchFamily="2" charset="2"/>
              <a:buChar char="v"/>
              <a:tabLst/>
              <a:defRPr/>
            </a:pPr>
            <a:r>
              <a:rPr kumimoji="0" lang="ru-RU" sz="1800" b="1" i="0" u="none" strike="noStrike" kern="1200" cap="none" spc="0" normalizeH="0" baseline="0" noProof="0" dirty="0" err="1" smtClean="0">
                <a:ln>
                  <a:noFill/>
                </a:ln>
                <a:solidFill>
                  <a:schemeClr val="accent4">
                    <a:lumMod val="50000"/>
                  </a:schemeClr>
                </a:solidFill>
                <a:effectLst/>
                <a:uLnTx/>
                <a:uFillTx/>
                <a:latin typeface="Segoe Script" pitchFamily="34" charset="0"/>
              </a:rPr>
              <a:t>кляксография</a:t>
            </a:r>
            <a:r>
              <a:rPr kumimoji="0" lang="ru-RU" sz="1800" b="1" i="0" u="none" strike="noStrike" kern="1200" cap="none" spc="0" normalizeH="0" baseline="0" noProof="0" dirty="0" smtClean="0">
                <a:ln>
                  <a:noFill/>
                </a:ln>
                <a:solidFill>
                  <a:schemeClr val="accent4">
                    <a:lumMod val="50000"/>
                  </a:schemeClr>
                </a:solidFill>
                <a:effectLst/>
                <a:uLnTx/>
                <a:uFillTx/>
                <a:latin typeface="Segoe Script" pitchFamily="34" charset="0"/>
              </a:rPr>
              <a:t> с трубочкой;</a:t>
            </a:r>
          </a:p>
          <a:p>
            <a:pPr marL="274320" marR="0" lvl="0" indent="-274320" algn="l" defTabSz="914400" rtl="0" eaLnBrk="1" fontAlgn="auto" latinLnBrk="0" hangingPunct="1">
              <a:lnSpc>
                <a:spcPct val="100000"/>
              </a:lnSpc>
              <a:spcBef>
                <a:spcPct val="20000"/>
              </a:spcBef>
              <a:spcAft>
                <a:spcPts val="0"/>
              </a:spcAft>
              <a:buClr>
                <a:schemeClr val="tx2">
                  <a:lumMod val="50000"/>
                </a:schemeClr>
              </a:buClr>
              <a:buSzPct val="95000"/>
              <a:buFont typeface="Wingdings" pitchFamily="2" charset="2"/>
              <a:buChar char="v"/>
              <a:tabLst/>
              <a:defRPr/>
            </a:pPr>
            <a:r>
              <a:rPr kumimoji="0" lang="ru-RU" sz="1800" b="1" i="0" u="none" strike="noStrike" kern="1200" cap="none" spc="0" normalizeH="0" baseline="0" noProof="0" dirty="0" err="1" smtClean="0">
                <a:ln>
                  <a:noFill/>
                </a:ln>
                <a:solidFill>
                  <a:schemeClr val="accent4">
                    <a:lumMod val="50000"/>
                  </a:schemeClr>
                </a:solidFill>
                <a:effectLst/>
                <a:uLnTx/>
                <a:uFillTx/>
                <a:latin typeface="Segoe Script" pitchFamily="34" charset="0"/>
              </a:rPr>
              <a:t>кляксография</a:t>
            </a:r>
            <a:r>
              <a:rPr kumimoji="0" lang="ru-RU" sz="1800" b="1" i="0" u="none" strike="noStrike" kern="1200" cap="none" spc="0" normalizeH="0" baseline="0" noProof="0" dirty="0" smtClean="0">
                <a:ln>
                  <a:noFill/>
                </a:ln>
                <a:solidFill>
                  <a:schemeClr val="accent4">
                    <a:lumMod val="50000"/>
                  </a:schemeClr>
                </a:solidFill>
                <a:effectLst/>
                <a:uLnTx/>
                <a:uFillTx/>
                <a:latin typeface="Segoe Script" pitchFamily="34" charset="0"/>
              </a:rPr>
              <a:t> с ниточкой;</a:t>
            </a:r>
          </a:p>
          <a:p>
            <a:pPr marL="274320" marR="0" lvl="0" indent="-274320" algn="l" defTabSz="914400" rtl="0" eaLnBrk="1" fontAlgn="auto" latinLnBrk="0" hangingPunct="1">
              <a:lnSpc>
                <a:spcPct val="100000"/>
              </a:lnSpc>
              <a:spcBef>
                <a:spcPct val="20000"/>
              </a:spcBef>
              <a:spcAft>
                <a:spcPts val="0"/>
              </a:spcAft>
              <a:buClr>
                <a:schemeClr val="tx2">
                  <a:lumMod val="50000"/>
                </a:schemeClr>
              </a:buClr>
              <a:buSzPct val="95000"/>
              <a:buFont typeface="Wingdings" pitchFamily="2" charset="2"/>
              <a:buChar char="v"/>
              <a:tabLst/>
              <a:defRPr/>
            </a:pPr>
            <a:r>
              <a:rPr kumimoji="0" lang="ru-RU" sz="1800" b="1" i="0" u="none" strike="noStrike" kern="1200" cap="none" spc="0" normalizeH="0" baseline="0" noProof="0" dirty="0" err="1" smtClean="0">
                <a:ln>
                  <a:noFill/>
                </a:ln>
                <a:solidFill>
                  <a:schemeClr val="accent4">
                    <a:lumMod val="50000"/>
                  </a:schemeClr>
                </a:solidFill>
                <a:effectLst/>
                <a:uLnTx/>
                <a:uFillTx/>
                <a:latin typeface="Segoe Script" pitchFamily="34" charset="0"/>
              </a:rPr>
              <a:t>набрызг</a:t>
            </a:r>
            <a:r>
              <a:rPr kumimoji="0" lang="ru-RU" sz="1800" b="1" i="0" u="none" strike="noStrike" kern="1200" cap="none" spc="0" normalizeH="0" baseline="0" noProof="0" dirty="0" smtClean="0">
                <a:ln>
                  <a:noFill/>
                </a:ln>
                <a:solidFill>
                  <a:schemeClr val="accent4">
                    <a:lumMod val="50000"/>
                  </a:schemeClr>
                </a:solidFill>
                <a:effectLst/>
                <a:uLnTx/>
                <a:uFillTx/>
                <a:latin typeface="Segoe Script" pitchFamily="34" charset="0"/>
              </a:rPr>
              <a:t>;</a:t>
            </a:r>
          </a:p>
          <a:p>
            <a:pPr marL="274320" marR="0" lvl="0" indent="-274320" algn="l" defTabSz="914400" rtl="0" eaLnBrk="1" fontAlgn="auto" latinLnBrk="0" hangingPunct="1">
              <a:lnSpc>
                <a:spcPct val="100000"/>
              </a:lnSpc>
              <a:spcBef>
                <a:spcPct val="20000"/>
              </a:spcBef>
              <a:spcAft>
                <a:spcPts val="0"/>
              </a:spcAft>
              <a:buClr>
                <a:schemeClr val="tx2">
                  <a:lumMod val="50000"/>
                </a:schemeClr>
              </a:buClr>
              <a:buSzPct val="95000"/>
              <a:buFont typeface="Wingdings" pitchFamily="2" charset="2"/>
              <a:buChar char="v"/>
              <a:tabLst/>
              <a:defRPr/>
            </a:pPr>
            <a:r>
              <a:rPr kumimoji="0" lang="ru-RU" sz="1800" b="1" i="0" u="none" strike="noStrike" kern="1200" cap="none" spc="0" normalizeH="0" baseline="0" noProof="0" dirty="0" smtClean="0">
                <a:ln>
                  <a:noFill/>
                </a:ln>
                <a:solidFill>
                  <a:schemeClr val="accent4">
                    <a:lumMod val="50000"/>
                  </a:schemeClr>
                </a:solidFill>
                <a:effectLst/>
                <a:uLnTx/>
                <a:uFillTx/>
                <a:latin typeface="Segoe Script" pitchFamily="34" charset="0"/>
              </a:rPr>
              <a:t>монотипия пейзажная;</a:t>
            </a:r>
          </a:p>
          <a:p>
            <a:pPr marL="274320" marR="0" lvl="0" indent="-274320" algn="l" defTabSz="914400" rtl="0" eaLnBrk="1" fontAlgn="auto" latinLnBrk="0" hangingPunct="1">
              <a:lnSpc>
                <a:spcPct val="100000"/>
              </a:lnSpc>
              <a:spcBef>
                <a:spcPct val="20000"/>
              </a:spcBef>
              <a:spcAft>
                <a:spcPts val="0"/>
              </a:spcAft>
              <a:buClr>
                <a:schemeClr val="tx2">
                  <a:lumMod val="50000"/>
                </a:schemeClr>
              </a:buClr>
              <a:buSzPct val="95000"/>
              <a:buFont typeface="Wingdings" pitchFamily="2" charset="2"/>
              <a:buChar char="v"/>
              <a:tabLst/>
              <a:defRPr/>
            </a:pPr>
            <a:r>
              <a:rPr kumimoji="0" lang="ru-RU" sz="1800" b="1" i="0" u="none" strike="noStrike" kern="1200" cap="none" spc="0" normalizeH="0" baseline="0" noProof="0" dirty="0" smtClean="0">
                <a:ln>
                  <a:noFill/>
                </a:ln>
                <a:solidFill>
                  <a:schemeClr val="accent4">
                    <a:lumMod val="50000"/>
                  </a:schemeClr>
                </a:solidFill>
                <a:effectLst/>
                <a:uLnTx/>
                <a:uFillTx/>
                <a:latin typeface="Segoe Script" pitchFamily="34" charset="0"/>
              </a:rPr>
              <a:t>монотипия предметная;</a:t>
            </a:r>
          </a:p>
          <a:p>
            <a:pPr marL="274320" marR="0" lvl="0" indent="-274320" algn="l" defTabSz="914400" rtl="0" eaLnBrk="1" fontAlgn="auto" latinLnBrk="0" hangingPunct="1">
              <a:lnSpc>
                <a:spcPct val="100000"/>
              </a:lnSpc>
              <a:spcBef>
                <a:spcPct val="20000"/>
              </a:spcBef>
              <a:spcAft>
                <a:spcPts val="0"/>
              </a:spcAft>
              <a:buClr>
                <a:schemeClr val="tx2">
                  <a:lumMod val="50000"/>
                </a:schemeClr>
              </a:buClr>
              <a:buSzPct val="95000"/>
              <a:buFont typeface="Wingdings" pitchFamily="2" charset="2"/>
              <a:buChar char="v"/>
              <a:tabLst/>
              <a:defRPr/>
            </a:pPr>
            <a:r>
              <a:rPr kumimoji="0" lang="ru-RU" sz="1800" b="1" i="0" u="none" strike="noStrike" kern="1200" cap="none" spc="0" normalizeH="0" baseline="0" noProof="0" dirty="0" smtClean="0">
                <a:ln>
                  <a:noFill/>
                </a:ln>
                <a:solidFill>
                  <a:schemeClr val="accent4">
                    <a:lumMod val="50000"/>
                  </a:schemeClr>
                </a:solidFill>
                <a:effectLst/>
                <a:uLnTx/>
                <a:uFillTx/>
                <a:latin typeface="Segoe Script" pitchFamily="34" charset="0"/>
              </a:rPr>
              <a:t>восковые мелки + акварель;</a:t>
            </a:r>
          </a:p>
          <a:p>
            <a:pPr marL="274320" marR="0" lvl="0" indent="-274320" algn="l" defTabSz="914400" rtl="0" eaLnBrk="1" fontAlgn="auto" latinLnBrk="0" hangingPunct="1">
              <a:lnSpc>
                <a:spcPct val="100000"/>
              </a:lnSpc>
              <a:spcBef>
                <a:spcPct val="20000"/>
              </a:spcBef>
              <a:spcAft>
                <a:spcPts val="0"/>
              </a:spcAft>
              <a:buClr>
                <a:schemeClr val="tx2">
                  <a:lumMod val="50000"/>
                </a:schemeClr>
              </a:buClr>
              <a:buSzPct val="95000"/>
              <a:buFont typeface="Wingdings" pitchFamily="2" charset="2"/>
              <a:buChar char="v"/>
              <a:tabLst/>
              <a:defRPr/>
            </a:pPr>
            <a:r>
              <a:rPr kumimoji="0" lang="ru-RU" sz="1800" b="1" i="0" u="none" strike="noStrike" kern="1200" cap="none" spc="0" normalizeH="0" baseline="0" noProof="0" dirty="0" smtClean="0">
                <a:ln>
                  <a:noFill/>
                </a:ln>
                <a:solidFill>
                  <a:schemeClr val="accent4">
                    <a:lumMod val="50000"/>
                  </a:schemeClr>
                </a:solidFill>
                <a:effectLst/>
                <a:uLnTx/>
                <a:uFillTx/>
                <a:latin typeface="Segoe Script" pitchFamily="34" charset="0"/>
              </a:rPr>
              <a:t>свеча + акварель;</a:t>
            </a:r>
          </a:p>
          <a:p>
            <a:pPr marL="274320" marR="0" lvl="0" indent="-274320" algn="l" defTabSz="914400" rtl="0" eaLnBrk="1" fontAlgn="auto" latinLnBrk="0" hangingPunct="1">
              <a:lnSpc>
                <a:spcPct val="100000"/>
              </a:lnSpc>
              <a:spcBef>
                <a:spcPct val="20000"/>
              </a:spcBef>
              <a:spcAft>
                <a:spcPts val="0"/>
              </a:spcAft>
              <a:buClr>
                <a:schemeClr val="tx2">
                  <a:lumMod val="50000"/>
                </a:schemeClr>
              </a:buClr>
              <a:buSzPct val="95000"/>
              <a:buFont typeface="Wingdings" pitchFamily="2" charset="2"/>
              <a:buChar char="v"/>
              <a:tabLst/>
              <a:defRPr/>
            </a:pPr>
            <a:r>
              <a:rPr kumimoji="0" lang="ru-RU" sz="1800" b="1" i="0" u="none" strike="noStrike" kern="1200" cap="none" spc="0" normalizeH="0" baseline="0" noProof="0" dirty="0" smtClean="0">
                <a:ln>
                  <a:noFill/>
                </a:ln>
                <a:solidFill>
                  <a:schemeClr val="accent4">
                    <a:lumMod val="50000"/>
                  </a:schemeClr>
                </a:solidFill>
                <a:effectLst/>
                <a:uLnTx/>
                <a:uFillTx/>
                <a:latin typeface="Segoe Script" pitchFamily="34" charset="0"/>
              </a:rPr>
              <a:t>чёрно-белый граттаж;</a:t>
            </a:r>
          </a:p>
          <a:p>
            <a:pPr marL="274320" marR="0" lvl="0" indent="-274320" algn="l" defTabSz="914400" rtl="0" eaLnBrk="1" fontAlgn="auto" latinLnBrk="0" hangingPunct="1">
              <a:lnSpc>
                <a:spcPct val="100000"/>
              </a:lnSpc>
              <a:spcBef>
                <a:spcPct val="20000"/>
              </a:spcBef>
              <a:spcAft>
                <a:spcPts val="0"/>
              </a:spcAft>
              <a:buClr>
                <a:schemeClr val="tx2">
                  <a:lumMod val="50000"/>
                </a:schemeClr>
              </a:buClr>
              <a:buSzPct val="95000"/>
              <a:buFont typeface="Wingdings" pitchFamily="2" charset="2"/>
              <a:buChar char="v"/>
              <a:tabLst/>
              <a:defRPr/>
            </a:pPr>
            <a:r>
              <a:rPr kumimoji="0" lang="ru-RU" sz="1800" b="1" i="0" u="none" strike="noStrike" kern="1200" cap="none" spc="0" normalizeH="0" baseline="0" noProof="0" dirty="0" smtClean="0">
                <a:ln>
                  <a:noFill/>
                </a:ln>
                <a:solidFill>
                  <a:schemeClr val="accent4">
                    <a:lumMod val="50000"/>
                  </a:schemeClr>
                </a:solidFill>
                <a:effectLst/>
                <a:uLnTx/>
                <a:uFillTx/>
                <a:latin typeface="Segoe Script" pitchFamily="34" charset="0"/>
              </a:rPr>
              <a:t>отпечатки листьев;</a:t>
            </a:r>
          </a:p>
          <a:p>
            <a:pPr marL="274320" marR="0" lvl="0" indent="-274320" algn="l" defTabSz="914400" rtl="0" eaLnBrk="1" fontAlgn="auto" latinLnBrk="0" hangingPunct="1">
              <a:lnSpc>
                <a:spcPct val="100000"/>
              </a:lnSpc>
              <a:spcBef>
                <a:spcPct val="20000"/>
              </a:spcBef>
              <a:spcAft>
                <a:spcPts val="0"/>
              </a:spcAft>
              <a:buClr>
                <a:schemeClr val="tx2">
                  <a:lumMod val="50000"/>
                </a:schemeClr>
              </a:buClr>
              <a:buSzPct val="95000"/>
              <a:buFont typeface="Wingdings" pitchFamily="2" charset="2"/>
              <a:buChar char="v"/>
              <a:tabLst/>
              <a:defRPr/>
            </a:pPr>
            <a:r>
              <a:rPr kumimoji="0" lang="ru-RU" sz="1800" b="1" i="0" u="none" strike="noStrike" kern="1200" cap="none" spc="0" normalizeH="0" baseline="0" noProof="0" dirty="0" err="1" smtClean="0">
                <a:ln>
                  <a:noFill/>
                </a:ln>
                <a:solidFill>
                  <a:schemeClr val="accent4">
                    <a:lumMod val="50000"/>
                  </a:schemeClr>
                </a:solidFill>
                <a:effectLst/>
                <a:uLnTx/>
                <a:uFillTx/>
                <a:latin typeface="Segoe Script" pitchFamily="34" charset="0"/>
              </a:rPr>
              <a:t>тычкование</a:t>
            </a:r>
            <a:r>
              <a:rPr kumimoji="0" lang="ru-RU" sz="1800" b="1" i="0" u="none" strike="noStrike" kern="1200" cap="none" spc="0" normalizeH="0" baseline="0" noProof="0" dirty="0" smtClean="0">
                <a:ln>
                  <a:noFill/>
                </a:ln>
                <a:solidFill>
                  <a:schemeClr val="accent4">
                    <a:lumMod val="50000"/>
                  </a:schemeClr>
                </a:solidFill>
                <a:effectLst/>
                <a:uLnTx/>
                <a:uFillTx/>
                <a:latin typeface="Segoe Script" pitchFamily="34" charset="0"/>
              </a:rPr>
              <a:t>.</a:t>
            </a:r>
            <a:endParaRPr kumimoji="0" lang="ru-RU" sz="1800" b="1" i="0" u="none" strike="noStrike" kern="1200" cap="none" spc="0" normalizeH="0" baseline="0" noProof="0" dirty="0">
              <a:ln>
                <a:noFill/>
              </a:ln>
              <a:solidFill>
                <a:schemeClr val="accent4">
                  <a:lumMod val="50000"/>
                </a:schemeClr>
              </a:solidFill>
              <a:effectLst/>
              <a:uLnTx/>
              <a:uFillTx/>
              <a:latin typeface="Segoe Script" pitchFamily="34" charset="0"/>
            </a:endParaRPr>
          </a:p>
        </p:txBody>
      </p:sp>
    </p:spTree>
    <p:extLst>
      <p:ext uri="{BB962C8B-B14F-4D97-AF65-F5344CB8AC3E}">
        <p14:creationId xmlns:p14="http://schemas.microsoft.com/office/powerpoint/2010/main" val="32845150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rPr>
              <a:t>Совместная работа с родителями</a:t>
            </a:r>
            <a:br>
              <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rPr>
            </a:b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endParaRPr>
          </a:p>
        </p:txBody>
      </p:sp>
      <p:sp>
        <p:nvSpPr>
          <p:cNvPr id="3" name="Объект 2"/>
          <p:cNvSpPr>
            <a:spLocks noGrp="1"/>
          </p:cNvSpPr>
          <p:nvPr>
            <p:ph idx="1"/>
          </p:nvPr>
        </p:nvSpPr>
        <p:spPr>
          <a:xfrm>
            <a:off x="899592" y="1412776"/>
            <a:ext cx="7125112" cy="4051437"/>
          </a:xfrm>
        </p:spPr>
        <p:txBody>
          <a:bodyPr>
            <a:normAutofit/>
          </a:bodyPr>
          <a:lstStyle/>
          <a:p>
            <a:pPr marL="0" indent="0" algn="ctr">
              <a:buNone/>
            </a:pPr>
            <a:endParaRPr lang="ru-RU"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endParaRPr>
          </a:p>
          <a:p>
            <a:pPr>
              <a:buFont typeface="Wingdings" pitchFamily="2" charset="2"/>
              <a:buChar char="v"/>
            </a:pPr>
            <a:r>
              <a:rPr lang="ru-RU" sz="2000" b="1" dirty="0" smtClean="0">
                <a:solidFill>
                  <a:schemeClr val="accent4">
                    <a:lumMod val="50000"/>
                  </a:schemeClr>
                </a:solidFill>
                <a:latin typeface="Segoe Script" pitchFamily="34" charset="0"/>
              </a:rPr>
              <a:t>Рассказ </a:t>
            </a:r>
            <a:r>
              <a:rPr lang="ru-RU" sz="2000" b="1" dirty="0">
                <a:solidFill>
                  <a:schemeClr val="accent4">
                    <a:lumMod val="50000"/>
                  </a:schemeClr>
                </a:solidFill>
                <a:latin typeface="Segoe Script" pitchFamily="34" charset="0"/>
              </a:rPr>
              <a:t>о личных достижениях детей</a:t>
            </a:r>
            <a:r>
              <a:rPr lang="ru-RU" sz="2000" b="1" dirty="0" smtClean="0">
                <a:solidFill>
                  <a:schemeClr val="accent4">
                    <a:lumMod val="50000"/>
                  </a:schemeClr>
                </a:solidFill>
                <a:latin typeface="Segoe Script" pitchFamily="34" charset="0"/>
              </a:rPr>
              <a:t>.</a:t>
            </a:r>
          </a:p>
          <a:p>
            <a:pPr>
              <a:buFont typeface="Wingdings" pitchFamily="2" charset="2"/>
              <a:buChar char="v"/>
            </a:pPr>
            <a:r>
              <a:rPr lang="ru-RU" sz="2000" b="1" dirty="0" smtClean="0">
                <a:solidFill>
                  <a:schemeClr val="accent4">
                    <a:lumMod val="50000"/>
                  </a:schemeClr>
                </a:solidFill>
                <a:latin typeface="Segoe Script" pitchFamily="34" charset="0"/>
              </a:rPr>
              <a:t>Рекомендации </a:t>
            </a:r>
            <a:r>
              <a:rPr lang="ru-RU" sz="2000" b="1" dirty="0">
                <a:solidFill>
                  <a:schemeClr val="accent4">
                    <a:lumMod val="50000"/>
                  </a:schemeClr>
                </a:solidFill>
                <a:latin typeface="Segoe Script" pitchFamily="34" charset="0"/>
              </a:rPr>
              <a:t>по созданию художественно продуктивной зоны в домашних условиях</a:t>
            </a:r>
            <a:r>
              <a:rPr lang="ru-RU" sz="2000" b="1" dirty="0" smtClean="0">
                <a:solidFill>
                  <a:schemeClr val="accent4">
                    <a:lumMod val="50000"/>
                  </a:schemeClr>
                </a:solidFill>
                <a:latin typeface="Segoe Script" pitchFamily="34" charset="0"/>
              </a:rPr>
              <a:t>. </a:t>
            </a:r>
          </a:p>
          <a:p>
            <a:pPr>
              <a:buFont typeface="Wingdings" pitchFamily="2" charset="2"/>
              <a:buChar char="v"/>
            </a:pPr>
            <a:r>
              <a:rPr lang="ru-RU" sz="2000" b="1" dirty="0" smtClean="0">
                <a:solidFill>
                  <a:schemeClr val="accent4">
                    <a:lumMod val="50000"/>
                  </a:schemeClr>
                </a:solidFill>
                <a:latin typeface="Segoe Script" pitchFamily="34" charset="0"/>
              </a:rPr>
              <a:t>Консультации</a:t>
            </a:r>
          </a:p>
          <a:p>
            <a:pPr>
              <a:buFont typeface="Wingdings" pitchFamily="2" charset="2"/>
              <a:buChar char="v"/>
            </a:pPr>
            <a:r>
              <a:rPr lang="ru-RU" sz="2000" b="1" dirty="0" smtClean="0">
                <a:solidFill>
                  <a:schemeClr val="accent4">
                    <a:lumMod val="50000"/>
                  </a:schemeClr>
                </a:solidFill>
                <a:latin typeface="Segoe Script" pitchFamily="34" charset="0"/>
              </a:rPr>
              <a:t>Партнерская схема взаимоотношений:</a:t>
            </a:r>
            <a:r>
              <a:rPr lang="ru-RU" sz="2000" b="1" dirty="0">
                <a:solidFill>
                  <a:schemeClr val="accent4">
                    <a:lumMod val="50000"/>
                  </a:schemeClr>
                </a:solidFill>
                <a:latin typeface="Segoe Script" pitchFamily="34" charset="0"/>
              </a:rPr>
              <a:t/>
            </a:r>
            <a:br>
              <a:rPr lang="ru-RU" sz="2000" b="1" dirty="0">
                <a:solidFill>
                  <a:schemeClr val="accent4">
                    <a:lumMod val="50000"/>
                  </a:schemeClr>
                </a:solidFill>
                <a:latin typeface="Segoe Script" pitchFamily="34" charset="0"/>
              </a:rPr>
            </a:br>
            <a:r>
              <a:rPr lang="ru-RU" sz="2000" b="1" dirty="0" smtClean="0">
                <a:solidFill>
                  <a:schemeClr val="accent4">
                    <a:lumMod val="50000"/>
                  </a:schemeClr>
                </a:solidFill>
                <a:latin typeface="Segoe Script" pitchFamily="34" charset="0"/>
              </a:rPr>
              <a:t>ребенок-родитель-воспитатель</a:t>
            </a:r>
          </a:p>
          <a:p>
            <a:pPr>
              <a:buFont typeface="Wingdings" pitchFamily="2" charset="2"/>
              <a:buChar char="v"/>
            </a:pPr>
            <a:r>
              <a:rPr lang="ru-RU" sz="2000" b="1" dirty="0" smtClean="0">
                <a:solidFill>
                  <a:schemeClr val="accent4">
                    <a:lumMod val="50000"/>
                  </a:schemeClr>
                </a:solidFill>
                <a:latin typeface="Segoe Script" pitchFamily="34" charset="0"/>
              </a:rPr>
              <a:t> </a:t>
            </a:r>
            <a:r>
              <a:rPr lang="ru-RU" sz="2000" b="1" dirty="0">
                <a:solidFill>
                  <a:schemeClr val="accent4">
                    <a:lumMod val="50000"/>
                  </a:schemeClr>
                </a:solidFill>
                <a:latin typeface="Segoe Script" pitchFamily="34" charset="0"/>
              </a:rPr>
              <a:t>Организация </a:t>
            </a:r>
            <a:r>
              <a:rPr lang="ru-RU" sz="2000" b="1" dirty="0" smtClean="0">
                <a:solidFill>
                  <a:schemeClr val="accent4">
                    <a:lumMod val="50000"/>
                  </a:schemeClr>
                </a:solidFill>
                <a:latin typeface="Segoe Script" pitchFamily="34" charset="0"/>
              </a:rPr>
              <a:t>выставок</a:t>
            </a:r>
            <a:endParaRPr lang="ru-RU" sz="2000" b="1" dirty="0">
              <a:solidFill>
                <a:schemeClr val="accent4">
                  <a:lumMod val="50000"/>
                </a:schemeClr>
              </a:solidFill>
              <a:latin typeface="Segoe Script" pitchFamily="34" charset="0"/>
            </a:endParaRPr>
          </a:p>
        </p:txBody>
      </p:sp>
    </p:spTree>
    <p:extLst>
      <p:ext uri="{BB962C8B-B14F-4D97-AF65-F5344CB8AC3E}">
        <p14:creationId xmlns:p14="http://schemas.microsoft.com/office/powerpoint/2010/main" val="17804842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476672"/>
            <a:ext cx="8229600" cy="4176464"/>
          </a:xfrm>
        </p:spPr>
        <p:txBody>
          <a:bodyPr>
            <a:normAutofit fontScale="90000"/>
          </a:bodyPr>
          <a:lstStyle/>
          <a:p>
            <a:pPr algn="ctr"/>
            <a:r>
              <a:rPr lang="ru-RU" sz="3800" b="1" dirty="0" smtClean="0">
                <a:solidFill>
                  <a:srgbClr val="FFFF00"/>
                </a:solidFill>
              </a:rPr>
              <a:t>         </a:t>
            </a:r>
            <a:r>
              <a:rPr lang="ru-RU" sz="3600" b="1" dirty="0" smtClean="0">
                <a:ln w="12700">
                  <a:solidFill>
                    <a:schemeClr val="tx1"/>
                  </a:solidFill>
                  <a:prstDash val="solid"/>
                </a:ln>
                <a:solidFill>
                  <a:srgbClr val="C00000"/>
                </a:solidFill>
                <a:effectLst>
                  <a:outerShdw blurRad="41275" dist="20320" dir="1800000" algn="tl" rotWithShape="0">
                    <a:srgbClr val="000000">
                      <a:alpha val="40000"/>
                    </a:srgbClr>
                  </a:outerShdw>
                </a:effectLst>
                <a:latin typeface="Segoe Script" pitchFamily="34" charset="0"/>
              </a:rPr>
              <a:t>Отпечатки листьев</a:t>
            </a:r>
            <a:r>
              <a:rPr lang="ru-RU" sz="3600" b="1" dirty="0" smtClean="0">
                <a:ln w="12700">
                  <a:solidFill>
                    <a:schemeClr val="tx1"/>
                  </a:solidFill>
                  <a:prstDash val="solid"/>
                </a:ln>
                <a:solidFill>
                  <a:srgbClr val="FFFF00"/>
                </a:solidFill>
                <a:effectLst>
                  <a:outerShdw blurRad="41275" dist="20320" dir="1800000" algn="tl" rotWithShape="0">
                    <a:srgbClr val="000000">
                      <a:alpha val="40000"/>
                    </a:srgbClr>
                  </a:outerShdw>
                </a:effectLst>
                <a:latin typeface="Segoe Script" pitchFamily="34" charset="0"/>
              </a:rPr>
              <a:t/>
            </a:r>
            <a:br>
              <a:rPr lang="ru-RU" sz="3600" b="1" dirty="0" smtClean="0">
                <a:ln w="12700">
                  <a:solidFill>
                    <a:schemeClr val="tx1"/>
                  </a:solidFill>
                  <a:prstDash val="solid"/>
                </a:ln>
                <a:solidFill>
                  <a:srgbClr val="FFFF00"/>
                </a:solidFill>
                <a:effectLst>
                  <a:outerShdw blurRad="41275" dist="20320" dir="1800000" algn="tl" rotWithShape="0">
                    <a:srgbClr val="000000">
                      <a:alpha val="40000"/>
                    </a:srgbClr>
                  </a:outerShdw>
                </a:effectLst>
                <a:latin typeface="Segoe Script" pitchFamily="34" charset="0"/>
              </a:rPr>
            </a:br>
            <a:r>
              <a:rPr lang="ru-RU" sz="2400" i="1" dirty="0" smtClean="0"/>
              <a:t/>
            </a:r>
            <a:br>
              <a:rPr lang="ru-RU" sz="2400" i="1" dirty="0" smtClean="0"/>
            </a:br>
            <a:r>
              <a:rPr lang="ru-RU" sz="2400" b="1" u="sng" dirty="0" smtClean="0">
                <a:solidFill>
                  <a:schemeClr val="accent4">
                    <a:lumMod val="50000"/>
                  </a:schemeClr>
                </a:solidFill>
                <a:latin typeface="Segoe Script" pitchFamily="34" charset="0"/>
              </a:rPr>
              <a:t>Возраст:</a:t>
            </a:r>
            <a:r>
              <a:rPr lang="ru-RU" sz="2400" b="1" i="1" dirty="0" smtClean="0">
                <a:solidFill>
                  <a:schemeClr val="accent4">
                    <a:lumMod val="50000"/>
                  </a:schemeClr>
                </a:solidFill>
                <a:latin typeface="Segoe Script" pitchFamily="34" charset="0"/>
              </a:rPr>
              <a:t> от пяти лет.</a:t>
            </a:r>
            <a:br>
              <a:rPr lang="ru-RU" sz="2400" b="1" i="1" dirty="0" smtClean="0">
                <a:solidFill>
                  <a:schemeClr val="accent4">
                    <a:lumMod val="50000"/>
                  </a:schemeClr>
                </a:solidFill>
                <a:latin typeface="Segoe Script" pitchFamily="34" charset="0"/>
              </a:rPr>
            </a:br>
            <a:r>
              <a:rPr lang="ru-RU" sz="2400" b="1" u="sng" dirty="0" smtClean="0">
                <a:solidFill>
                  <a:schemeClr val="accent4">
                    <a:lumMod val="50000"/>
                  </a:schemeClr>
                </a:solidFill>
                <a:latin typeface="Segoe Script" pitchFamily="34" charset="0"/>
              </a:rPr>
              <a:t>Средства выразительности: </a:t>
            </a:r>
            <a:r>
              <a:rPr lang="ru-RU" sz="2400" b="1" i="1" dirty="0" smtClean="0">
                <a:solidFill>
                  <a:schemeClr val="accent4">
                    <a:lumMod val="50000"/>
                  </a:schemeClr>
                </a:solidFill>
                <a:latin typeface="Segoe Script" pitchFamily="34" charset="0"/>
              </a:rPr>
              <a:t>фактура, цвет.</a:t>
            </a:r>
            <a:br>
              <a:rPr lang="ru-RU" sz="2400" b="1" i="1" dirty="0" smtClean="0">
                <a:solidFill>
                  <a:schemeClr val="accent4">
                    <a:lumMod val="50000"/>
                  </a:schemeClr>
                </a:solidFill>
                <a:latin typeface="Segoe Script" pitchFamily="34" charset="0"/>
              </a:rPr>
            </a:br>
            <a:r>
              <a:rPr lang="ru-RU" sz="2400" b="1" u="sng" dirty="0" smtClean="0">
                <a:solidFill>
                  <a:schemeClr val="accent4">
                    <a:lumMod val="50000"/>
                  </a:schemeClr>
                </a:solidFill>
                <a:latin typeface="Segoe Script" pitchFamily="34" charset="0"/>
              </a:rPr>
              <a:t>Материалы: </a:t>
            </a:r>
            <a:r>
              <a:rPr lang="ru-RU" sz="2400" b="1" i="1" dirty="0" smtClean="0">
                <a:solidFill>
                  <a:schemeClr val="accent4">
                    <a:lumMod val="50000"/>
                  </a:schemeClr>
                </a:solidFill>
                <a:latin typeface="Segoe Script" pitchFamily="34" charset="0"/>
              </a:rPr>
              <a:t>бумага, листья разных деревьев (желательно опавшие), гуашь, кисти.</a:t>
            </a:r>
            <a:br>
              <a:rPr lang="ru-RU" sz="2400" b="1" i="1" dirty="0" smtClean="0">
                <a:solidFill>
                  <a:schemeClr val="accent4">
                    <a:lumMod val="50000"/>
                  </a:schemeClr>
                </a:solidFill>
                <a:latin typeface="Segoe Script" pitchFamily="34" charset="0"/>
              </a:rPr>
            </a:br>
            <a:r>
              <a:rPr lang="ru-RU" sz="2400" b="1" u="sng" dirty="0" smtClean="0">
                <a:solidFill>
                  <a:schemeClr val="accent4">
                    <a:lumMod val="50000"/>
                  </a:schemeClr>
                </a:solidFill>
                <a:latin typeface="Segoe Script" pitchFamily="34" charset="0"/>
              </a:rPr>
              <a:t>Способ  получения  изображения:  </a:t>
            </a:r>
            <a:r>
              <a:rPr lang="ru-RU" sz="2400" b="1" i="1" dirty="0" smtClean="0">
                <a:solidFill>
                  <a:schemeClr val="accent4">
                    <a:lumMod val="50000"/>
                  </a:schemeClr>
                </a:solidFill>
                <a:latin typeface="Segoe Script" pitchFamily="34" charset="0"/>
              </a:rPr>
              <a:t>ребенок  покрывает листок дерева красками  разных  цветов,  затем  прикладывает  его  к  бумаге  окрашенной стороной  для  получения  отпечатка.   Каждый  раз  берется  новый  листок. Черешки у листьев можно дорисовать кистью. </a:t>
            </a:r>
            <a:r>
              <a:rPr lang="ru-RU" sz="2400" i="1" dirty="0" smtClean="0">
                <a:solidFill>
                  <a:schemeClr val="accent4">
                    <a:lumMod val="50000"/>
                  </a:schemeClr>
                </a:solidFill>
                <a:latin typeface="Segoe Script" pitchFamily="34" charset="0"/>
              </a:rPr>
              <a:t/>
            </a:r>
            <a:br>
              <a:rPr lang="ru-RU" sz="2400" i="1" dirty="0" smtClean="0">
                <a:solidFill>
                  <a:schemeClr val="accent4">
                    <a:lumMod val="50000"/>
                  </a:schemeClr>
                </a:solidFill>
                <a:latin typeface="Segoe Script" pitchFamily="34" charset="0"/>
              </a:rPr>
            </a:br>
            <a:endParaRPr lang="ru-RU" sz="2200" i="1" dirty="0">
              <a:solidFill>
                <a:schemeClr val="accent4">
                  <a:lumMod val="50000"/>
                </a:schemeClr>
              </a:solidFill>
              <a:latin typeface="Segoe Script" pitchFamily="34" charset="0"/>
            </a:endParaRPr>
          </a:p>
        </p:txBody>
      </p:sp>
    </p:spTree>
  </p:cSld>
  <p:clrMapOvr>
    <a:masterClrMapping/>
  </p:clrMapOvr>
  <p:transition>
    <p:pull dir="r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076056" y="3068960"/>
            <a:ext cx="3744416" cy="3660424"/>
          </a:xfrm>
          <a:prstGeom prst="rect">
            <a:avLst/>
          </a:prstGeom>
        </p:spPr>
      </p:pic>
      <p:pic>
        <p:nvPicPr>
          <p:cNvPr id="8" name="Объект 7"/>
          <p:cNvPicPr>
            <a:picLocks noGrp="1" noChangeAspect="1"/>
          </p:cNvPicPr>
          <p:nvPr>
            <p:ph idx="1"/>
          </p:nvPr>
        </p:nvPicPr>
        <p:blipFill>
          <a:blip r:embed="rId3" cstate="email">
            <a:extLst>
              <a:ext uri="{28A0092B-C50C-407E-A947-70E740481C1C}">
                <a14:useLocalDpi xmlns:a14="http://schemas.microsoft.com/office/drawing/2010/main"/>
              </a:ext>
            </a:extLst>
          </a:blip>
          <a:stretch>
            <a:fillRect/>
          </a:stretch>
        </p:blipFill>
        <p:spPr>
          <a:xfrm>
            <a:off x="467544" y="717431"/>
            <a:ext cx="3816424" cy="3424511"/>
          </a:xfrm>
        </p:spPr>
      </p:pic>
    </p:spTree>
    <p:extLst>
      <p:ext uri="{BB962C8B-B14F-4D97-AF65-F5344CB8AC3E}">
        <p14:creationId xmlns:p14="http://schemas.microsoft.com/office/powerpoint/2010/main" val="15247563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1844824"/>
            <a:ext cx="8229600" cy="2448272"/>
          </a:xfrm>
        </p:spPr>
        <p:txBody>
          <a:bodyPr>
            <a:normAutofit fontScale="90000"/>
          </a:bodyPr>
          <a:lstStyle/>
          <a:p>
            <a:pPr algn="ctr"/>
            <a:r>
              <a:rPr lang="ru-RU" sz="4200" b="1" dirty="0" smtClean="0">
                <a:ln>
                  <a:solidFill>
                    <a:schemeClr val="tx1"/>
                  </a:solidFill>
                </a:ln>
                <a:solidFill>
                  <a:srgbClr val="C00000"/>
                </a:solidFill>
                <a:latin typeface="DoloresCyr Black" pitchFamily="82" charset="0"/>
              </a:rPr>
              <a:t>      </a:t>
            </a:r>
            <a:r>
              <a:rPr lang="ru-RU" sz="3600" b="1" dirty="0" smtClean="0">
                <a:ln>
                  <a:solidFill>
                    <a:schemeClr val="tx1"/>
                  </a:solidFill>
                </a:ln>
                <a:solidFill>
                  <a:srgbClr val="C00000"/>
                </a:solidFill>
                <a:latin typeface="Segoe Script" pitchFamily="34" charset="0"/>
              </a:rPr>
              <a:t>Тычок жесткой        </a:t>
            </a:r>
            <a:br>
              <a:rPr lang="ru-RU" sz="3600" b="1" dirty="0" smtClean="0">
                <a:ln>
                  <a:solidFill>
                    <a:schemeClr val="tx1"/>
                  </a:solidFill>
                </a:ln>
                <a:solidFill>
                  <a:srgbClr val="C00000"/>
                </a:solidFill>
                <a:latin typeface="Segoe Script" pitchFamily="34" charset="0"/>
              </a:rPr>
            </a:br>
            <a:r>
              <a:rPr lang="ru-RU" sz="3600" b="1" dirty="0" smtClean="0">
                <a:ln>
                  <a:solidFill>
                    <a:schemeClr val="tx1"/>
                  </a:solidFill>
                </a:ln>
                <a:solidFill>
                  <a:srgbClr val="C00000"/>
                </a:solidFill>
                <a:latin typeface="Segoe Script" pitchFamily="34" charset="0"/>
              </a:rPr>
              <a:t>    полусухой кистью</a:t>
            </a:r>
            <a:br>
              <a:rPr lang="ru-RU" sz="3600" b="1" dirty="0" smtClean="0">
                <a:ln>
                  <a:solidFill>
                    <a:schemeClr val="tx1"/>
                  </a:solidFill>
                </a:ln>
                <a:solidFill>
                  <a:srgbClr val="C00000"/>
                </a:solidFill>
                <a:latin typeface="Segoe Script" pitchFamily="34" charset="0"/>
              </a:rPr>
            </a:br>
            <a:r>
              <a:rPr lang="ru-RU" sz="2400" b="1" dirty="0" smtClean="0"/>
              <a:t/>
            </a:r>
            <a:br>
              <a:rPr lang="ru-RU" sz="2400" b="1" dirty="0" smtClean="0"/>
            </a:br>
            <a:r>
              <a:rPr lang="ru-RU" sz="2400" b="1" dirty="0" smtClean="0">
                <a:ln w="12700">
                  <a:solidFill>
                    <a:schemeClr val="tx2">
                      <a:satMod val="155000"/>
                    </a:schemeClr>
                  </a:solidFill>
                  <a:prstDash val="solid"/>
                </a:ln>
                <a:solidFill>
                  <a:srgbClr val="00B0F0"/>
                </a:solidFill>
                <a:effectLst>
                  <a:outerShdw blurRad="41275" dist="20320" dir="1800000" algn="tl" rotWithShape="0">
                    <a:srgbClr val="000000">
                      <a:alpha val="40000"/>
                    </a:srgbClr>
                  </a:outerShdw>
                </a:effectLst>
                <a:latin typeface="Segoe Print" pitchFamily="2" charset="0"/>
              </a:rPr>
              <a:t> </a:t>
            </a:r>
            <a:r>
              <a:rPr lang="ru-RU" sz="2400" b="1" u="sng" dirty="0" smtClean="0">
                <a:solidFill>
                  <a:schemeClr val="accent4">
                    <a:lumMod val="50000"/>
                  </a:schemeClr>
                </a:solidFill>
                <a:latin typeface="Segoe Script" pitchFamily="34" charset="0"/>
              </a:rPr>
              <a:t>Возраст:</a:t>
            </a:r>
            <a:r>
              <a:rPr lang="ru-RU" sz="2400" b="1" i="1" dirty="0" smtClean="0">
                <a:solidFill>
                  <a:schemeClr val="accent4">
                    <a:lumMod val="50000"/>
                  </a:schemeClr>
                </a:solidFill>
                <a:latin typeface="Segoe Script" pitchFamily="34" charset="0"/>
              </a:rPr>
              <a:t> любой.</a:t>
            </a:r>
            <a:br>
              <a:rPr lang="ru-RU" sz="2400" b="1" i="1" dirty="0" smtClean="0">
                <a:solidFill>
                  <a:schemeClr val="accent4">
                    <a:lumMod val="50000"/>
                  </a:schemeClr>
                </a:solidFill>
                <a:latin typeface="Segoe Script" pitchFamily="34" charset="0"/>
              </a:rPr>
            </a:br>
            <a:r>
              <a:rPr lang="ru-RU" sz="2400" b="1" u="sng" dirty="0" smtClean="0">
                <a:solidFill>
                  <a:schemeClr val="accent4">
                    <a:lumMod val="50000"/>
                  </a:schemeClr>
                </a:solidFill>
                <a:latin typeface="Segoe Script" pitchFamily="34" charset="0"/>
              </a:rPr>
              <a:t> Средства выразительности: </a:t>
            </a:r>
            <a:r>
              <a:rPr lang="ru-RU" sz="2400" b="1" i="1" dirty="0" smtClean="0">
                <a:solidFill>
                  <a:schemeClr val="accent4">
                    <a:lumMod val="50000"/>
                  </a:schemeClr>
                </a:solidFill>
                <a:latin typeface="Segoe Script" pitchFamily="34" charset="0"/>
              </a:rPr>
              <a:t>фактурность окраски, цвет.</a:t>
            </a:r>
            <a:br>
              <a:rPr lang="ru-RU" sz="2400" b="1" i="1" dirty="0" smtClean="0">
                <a:solidFill>
                  <a:schemeClr val="accent4">
                    <a:lumMod val="50000"/>
                  </a:schemeClr>
                </a:solidFill>
                <a:latin typeface="Segoe Script" pitchFamily="34" charset="0"/>
              </a:rPr>
            </a:br>
            <a:r>
              <a:rPr lang="ru-RU" sz="2400" b="1" u="sng" dirty="0" smtClean="0">
                <a:solidFill>
                  <a:schemeClr val="accent4">
                    <a:lumMod val="50000"/>
                  </a:schemeClr>
                </a:solidFill>
                <a:latin typeface="Segoe Script" pitchFamily="34" charset="0"/>
              </a:rPr>
              <a:t> Материалы: </a:t>
            </a:r>
            <a:r>
              <a:rPr lang="ru-RU" sz="2400" b="1" i="1" dirty="0" smtClean="0">
                <a:solidFill>
                  <a:schemeClr val="accent4">
                    <a:lumMod val="50000"/>
                  </a:schemeClr>
                </a:solidFill>
                <a:latin typeface="Segoe Script" pitchFamily="34" charset="0"/>
              </a:rPr>
              <a:t>жесткая кисть, гуашь, бумага любого цвета и формата либо вырезанный силуэт пушистого или колючего животного.</a:t>
            </a:r>
            <a:br>
              <a:rPr lang="ru-RU" sz="2400" b="1" i="1" dirty="0" smtClean="0">
                <a:solidFill>
                  <a:schemeClr val="accent4">
                    <a:lumMod val="50000"/>
                  </a:schemeClr>
                </a:solidFill>
                <a:latin typeface="Segoe Script" pitchFamily="34" charset="0"/>
              </a:rPr>
            </a:br>
            <a:r>
              <a:rPr lang="ru-RU" sz="2400" b="1" u="sng" dirty="0" smtClean="0">
                <a:solidFill>
                  <a:schemeClr val="accent4">
                    <a:lumMod val="50000"/>
                  </a:schemeClr>
                </a:solidFill>
                <a:latin typeface="Segoe Script" pitchFamily="34" charset="0"/>
              </a:rPr>
              <a:t> Способ  получения  изображения: </a:t>
            </a:r>
            <a:r>
              <a:rPr lang="ru-RU" sz="2400" b="1" i="1" dirty="0" smtClean="0">
                <a:solidFill>
                  <a:schemeClr val="accent4">
                    <a:lumMod val="50000"/>
                  </a:schemeClr>
                </a:solidFill>
                <a:latin typeface="Segoe Script" pitchFamily="34" charset="0"/>
              </a:rPr>
              <a:t>ребенок опускает в гуашь кисть и ударяет ею по бумаге, держа вертикально. При работе кисть в воду не опускается. Таким образом заполняется весь лист, контур или шаблон. Получается имитация фактурности пушистой или колючей поверхности</a:t>
            </a:r>
            <a:r>
              <a:rPr lang="ru-RU" sz="2400" b="1" i="1" dirty="0" smtClean="0">
                <a:latin typeface="Segoe Print" pitchFamily="2" charset="0"/>
              </a:rPr>
              <a:t>.</a:t>
            </a:r>
            <a:r>
              <a:rPr lang="ru-RU" sz="1800" b="1" dirty="0" smtClean="0">
                <a:latin typeface="Segoe Print" pitchFamily="2" charset="0"/>
              </a:rPr>
              <a:t/>
            </a:r>
            <a:br>
              <a:rPr lang="ru-RU" sz="1800" b="1" dirty="0" smtClean="0">
                <a:latin typeface="Segoe Print" pitchFamily="2" charset="0"/>
              </a:rPr>
            </a:br>
            <a:endParaRPr lang="ru-RU" sz="1800" dirty="0">
              <a:latin typeface="Segoe Print" pitchFamily="2" charset="0"/>
            </a:endParaRPr>
          </a:p>
        </p:txBody>
      </p:sp>
    </p:spTree>
  </p:cSld>
  <p:clrMapOvr>
    <a:masterClrMapping/>
  </p:clrMapOvr>
  <p:transition>
    <p:pull dir="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a:ext>
            </a:extLst>
          </a:blip>
          <a:srcRect/>
          <a:stretch>
            <a:fillRect/>
          </a:stretch>
        </p:blipFill>
        <p:spPr bwMode="auto">
          <a:xfrm>
            <a:off x="179512" y="764704"/>
            <a:ext cx="4140616" cy="276439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 name="Рисунок 1"/>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4960844" y="686151"/>
            <a:ext cx="3715612" cy="2814857"/>
          </a:xfrm>
          <a:prstGeom prst="rect">
            <a:avLst/>
          </a:prstGeom>
        </p:spPr>
      </p:pic>
      <p:pic>
        <p:nvPicPr>
          <p:cNvPr id="3" name="Рисунок 2"/>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2699793" y="4005064"/>
            <a:ext cx="3897462" cy="2550054"/>
          </a:xfrm>
          <a:prstGeom prst="rect">
            <a:avLst/>
          </a:prstGeom>
        </p:spPr>
      </p:pic>
    </p:spTree>
    <p:extLst>
      <p:ext uri="{BB962C8B-B14F-4D97-AF65-F5344CB8AC3E}">
        <p14:creationId xmlns:p14="http://schemas.microsoft.com/office/powerpoint/2010/main" val="179679682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1988840"/>
            <a:ext cx="8640960" cy="3010346"/>
          </a:xfrm>
        </p:spPr>
        <p:txBody>
          <a:bodyPr>
            <a:normAutofit fontScale="90000"/>
          </a:bodyPr>
          <a:lstStyle/>
          <a:p>
            <a:pPr algn="ctr"/>
            <a:r>
              <a:rPr lang="ru-RU" sz="4200" b="1" dirty="0" smtClean="0">
                <a:solidFill>
                  <a:srgbClr val="C00000"/>
                </a:solidFill>
              </a:rPr>
              <a:t>    </a:t>
            </a:r>
            <a:r>
              <a:rPr lang="ru-RU"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rPr>
              <a:t>Восковые мелки</a:t>
            </a:r>
            <a:br>
              <a:rPr lang="ru-RU"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rPr>
            </a:br>
            <a:r>
              <a:rPr lang="ru-RU"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rPr>
              <a:t>       (свеча) + акварель</a:t>
            </a:r>
            <a:r>
              <a:rPr lang="ru-RU" sz="4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DoloresCyr Black" pitchFamily="82" charset="0"/>
              </a:rPr>
              <a:t/>
            </a:r>
            <a:br>
              <a:rPr lang="ru-RU" sz="4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DoloresCyr Black" pitchFamily="82" charset="0"/>
              </a:rPr>
            </a:br>
            <a:r>
              <a:rPr lang="ru-RU" sz="2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rPr>
              <a:t/>
            </a:r>
            <a:br>
              <a:rPr lang="ru-RU" sz="2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rPr>
            </a:br>
            <a:r>
              <a:rPr lang="ru-RU" sz="2200" b="1" u="sng" dirty="0" smtClean="0">
                <a:solidFill>
                  <a:schemeClr val="accent4">
                    <a:lumMod val="50000"/>
                  </a:schemeClr>
                </a:solidFill>
                <a:latin typeface="Segoe Script" pitchFamily="34" charset="0"/>
              </a:rPr>
              <a:t>Возраст: </a:t>
            </a:r>
            <a:r>
              <a:rPr lang="ru-RU" sz="2200" b="1" i="1" dirty="0" smtClean="0">
                <a:solidFill>
                  <a:schemeClr val="accent4">
                    <a:lumMod val="50000"/>
                  </a:schemeClr>
                </a:solidFill>
                <a:latin typeface="Segoe Script" pitchFamily="34" charset="0"/>
              </a:rPr>
              <a:t>от четырех лет.</a:t>
            </a:r>
            <a:br>
              <a:rPr lang="ru-RU" sz="2200" b="1" i="1" dirty="0" smtClean="0">
                <a:solidFill>
                  <a:schemeClr val="accent4">
                    <a:lumMod val="50000"/>
                  </a:schemeClr>
                </a:solidFill>
                <a:latin typeface="Segoe Script" pitchFamily="34" charset="0"/>
              </a:rPr>
            </a:br>
            <a:r>
              <a:rPr lang="ru-RU" sz="2200" b="1" u="sng" dirty="0" smtClean="0">
                <a:solidFill>
                  <a:schemeClr val="accent4">
                    <a:lumMod val="50000"/>
                  </a:schemeClr>
                </a:solidFill>
                <a:latin typeface="Segoe Script" pitchFamily="34" charset="0"/>
              </a:rPr>
              <a:t>Средства выразительности: </a:t>
            </a:r>
            <a:r>
              <a:rPr lang="ru-RU" sz="2200" b="1" i="1" dirty="0" smtClean="0">
                <a:solidFill>
                  <a:schemeClr val="accent4">
                    <a:lumMod val="50000"/>
                  </a:schemeClr>
                </a:solidFill>
                <a:latin typeface="Segoe Script" pitchFamily="34" charset="0"/>
              </a:rPr>
              <a:t>цвет, линия, пятно, фактура. </a:t>
            </a:r>
            <a:br>
              <a:rPr lang="ru-RU" sz="2200" b="1" i="1" dirty="0" smtClean="0">
                <a:solidFill>
                  <a:schemeClr val="accent4">
                    <a:lumMod val="50000"/>
                  </a:schemeClr>
                </a:solidFill>
                <a:latin typeface="Segoe Script" pitchFamily="34" charset="0"/>
              </a:rPr>
            </a:br>
            <a:r>
              <a:rPr lang="ru-RU" sz="2200" b="1" u="sng" dirty="0" smtClean="0">
                <a:solidFill>
                  <a:schemeClr val="accent4">
                    <a:lumMod val="50000"/>
                  </a:schemeClr>
                </a:solidFill>
                <a:latin typeface="Segoe Script" pitchFamily="34" charset="0"/>
              </a:rPr>
              <a:t>Материалы:</a:t>
            </a:r>
            <a:r>
              <a:rPr lang="ru-RU" sz="2200" b="1" i="1" dirty="0" smtClean="0">
                <a:solidFill>
                  <a:schemeClr val="accent4">
                    <a:lumMod val="50000"/>
                  </a:schemeClr>
                </a:solidFill>
                <a:latin typeface="Segoe Script" pitchFamily="34" charset="0"/>
              </a:rPr>
              <a:t> восковые мелки, плотная белая бумага, акварель, кисти. </a:t>
            </a:r>
            <a:br>
              <a:rPr lang="ru-RU" sz="2200" b="1" i="1" dirty="0" smtClean="0">
                <a:solidFill>
                  <a:schemeClr val="accent4">
                    <a:lumMod val="50000"/>
                  </a:schemeClr>
                </a:solidFill>
                <a:latin typeface="Segoe Script" pitchFamily="34" charset="0"/>
              </a:rPr>
            </a:br>
            <a:r>
              <a:rPr lang="ru-RU" sz="2200" b="1" u="sng" dirty="0" smtClean="0">
                <a:solidFill>
                  <a:schemeClr val="accent4">
                    <a:lumMod val="50000"/>
                  </a:schemeClr>
                </a:solidFill>
                <a:latin typeface="Segoe Script" pitchFamily="34" charset="0"/>
              </a:rPr>
              <a:t>Способ получения изображения: </a:t>
            </a:r>
            <a:r>
              <a:rPr lang="ru-RU" sz="2200" b="1" i="1" dirty="0" smtClean="0">
                <a:solidFill>
                  <a:schemeClr val="accent4">
                    <a:lumMod val="50000"/>
                  </a:schemeClr>
                </a:solidFill>
                <a:latin typeface="Segoe Script" pitchFamily="34" charset="0"/>
              </a:rPr>
              <a:t>ребенок рисует восковыми мелками на белой бумаге. Затем закрашивает лист акварелью в один или несколько цветов. Рисунок мелками остается </a:t>
            </a:r>
            <a:r>
              <a:rPr lang="ru-RU" sz="2200" b="1" i="1" dirty="0" err="1" smtClean="0">
                <a:solidFill>
                  <a:schemeClr val="accent4">
                    <a:lumMod val="50000"/>
                  </a:schemeClr>
                </a:solidFill>
                <a:latin typeface="Segoe Script" pitchFamily="34" charset="0"/>
              </a:rPr>
              <a:t>незакрашенным</a:t>
            </a:r>
            <a:r>
              <a:rPr lang="ru-RU" sz="2200" b="1" i="1" dirty="0" smtClean="0">
                <a:solidFill>
                  <a:schemeClr val="accent4">
                    <a:lumMod val="50000"/>
                  </a:schemeClr>
                </a:solidFill>
                <a:latin typeface="Segoe Script" pitchFamily="34" charset="0"/>
              </a:rPr>
              <a:t>.</a:t>
            </a:r>
            <a:br>
              <a:rPr lang="ru-RU" sz="2200" b="1" i="1" dirty="0" smtClean="0">
                <a:solidFill>
                  <a:schemeClr val="accent4">
                    <a:lumMod val="50000"/>
                  </a:schemeClr>
                </a:solidFill>
                <a:latin typeface="Segoe Script" pitchFamily="34" charset="0"/>
              </a:rPr>
            </a:br>
            <a:r>
              <a:rPr lang="ru-RU" sz="2200" b="1" i="1" dirty="0" smtClean="0">
                <a:solidFill>
                  <a:schemeClr val="accent4">
                    <a:lumMod val="50000"/>
                  </a:schemeClr>
                </a:solidFill>
                <a:latin typeface="Segoe Script" pitchFamily="34" charset="0"/>
              </a:rPr>
              <a:t>Свеча + акварель Возраст: от четырех лет.</a:t>
            </a:r>
            <a:br>
              <a:rPr lang="ru-RU" sz="2200" b="1" i="1" dirty="0" smtClean="0">
                <a:solidFill>
                  <a:schemeClr val="accent4">
                    <a:lumMod val="50000"/>
                  </a:schemeClr>
                </a:solidFill>
                <a:latin typeface="Segoe Script" pitchFamily="34" charset="0"/>
              </a:rPr>
            </a:br>
            <a:r>
              <a:rPr lang="ru-RU" sz="2200" b="1" u="sng" dirty="0" smtClean="0">
                <a:solidFill>
                  <a:schemeClr val="accent4">
                    <a:lumMod val="50000"/>
                  </a:schemeClr>
                </a:solidFill>
                <a:latin typeface="Segoe Script" pitchFamily="34" charset="0"/>
              </a:rPr>
              <a:t>Средства выразительности: </a:t>
            </a:r>
            <a:r>
              <a:rPr lang="ru-RU" sz="2200" b="1" i="1" dirty="0" smtClean="0">
                <a:solidFill>
                  <a:schemeClr val="accent4">
                    <a:lumMod val="50000"/>
                  </a:schemeClr>
                </a:solidFill>
                <a:latin typeface="Segoe Script" pitchFamily="34" charset="0"/>
              </a:rPr>
              <a:t>цвет, линия, пятно, фактура. Материалы: свеча, плотная бумага, акварель, кисти. Способ получения изображения: ребенок рисует свечой" на бумаге. Затем закрашивает лист акварелью в один или несколько цветов. Рисунок свечой остается белым.</a:t>
            </a:r>
            <a:r>
              <a:rPr lang="ru-RU" sz="2400" b="1" dirty="0" smtClean="0">
                <a:latin typeface="Segoe Print" pitchFamily="2" charset="0"/>
              </a:rPr>
              <a:t/>
            </a:r>
            <a:br>
              <a:rPr lang="ru-RU" sz="2400" b="1" dirty="0" smtClean="0">
                <a:latin typeface="Segoe Print" pitchFamily="2" charset="0"/>
              </a:rPr>
            </a:br>
            <a:endParaRPr lang="ru-RU" sz="2200" dirty="0">
              <a:latin typeface="Segoe Print" pitchFamily="2" charset="0"/>
            </a:endParaRPr>
          </a:p>
        </p:txBody>
      </p:sp>
    </p:spTree>
  </p:cSld>
  <p:clrMapOvr>
    <a:masterClrMapping/>
  </p:clrMapOvr>
  <p:transition>
    <p:wheel/>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179512" y="764704"/>
            <a:ext cx="3240360" cy="2232248"/>
          </a:xfrm>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76056" y="836711"/>
            <a:ext cx="3679090" cy="2160241"/>
          </a:xfrm>
          <a:prstGeom prst="rect">
            <a:avLst/>
          </a:prstGeom>
        </p:spPr>
      </p:pic>
      <p:pic>
        <p:nvPicPr>
          <p:cNvPr id="6" name="Рисунок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51520" y="3555779"/>
            <a:ext cx="3456384" cy="2664295"/>
          </a:xfrm>
          <a:prstGeom prst="rect">
            <a:avLst/>
          </a:prstGeom>
        </p:spPr>
      </p:pic>
      <p:pic>
        <p:nvPicPr>
          <p:cNvPr id="7" name="Рисунок 6"/>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5085943" y="3429000"/>
            <a:ext cx="3302481" cy="3236815"/>
          </a:xfrm>
          <a:prstGeom prst="rect">
            <a:avLst/>
          </a:prstGeom>
        </p:spPr>
      </p:pic>
    </p:spTree>
    <p:extLst>
      <p:ext uri="{BB962C8B-B14F-4D97-AF65-F5344CB8AC3E}">
        <p14:creationId xmlns:p14="http://schemas.microsoft.com/office/powerpoint/2010/main" val="371769817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404664"/>
            <a:ext cx="8229600" cy="5688632"/>
          </a:xfrm>
        </p:spPr>
        <p:txBody>
          <a:bodyPr>
            <a:normAutofit fontScale="90000"/>
          </a:bodyPr>
          <a:lstStyle/>
          <a:p>
            <a:pPr algn="ctr"/>
            <a:r>
              <a:rPr lang="ru-RU" sz="42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DoloresCyr Black" pitchFamily="82" charset="0"/>
              </a:rPr>
              <a:t/>
            </a:r>
            <a:br>
              <a:rPr lang="ru-RU" sz="42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DoloresCyr Black" pitchFamily="82" charset="0"/>
              </a:rPr>
            </a:br>
            <a:r>
              <a:rPr lang="ru-RU" sz="4200" b="1" dirty="0" smtClean="0">
                <a:ln w="12700">
                  <a:solidFill>
                    <a:schemeClr val="tx2">
                      <a:satMod val="155000"/>
                    </a:schemeClr>
                  </a:solidFill>
                  <a:prstDash val="solid"/>
                </a:ln>
                <a:solidFill>
                  <a:srgbClr val="FFFF00"/>
                </a:solidFill>
                <a:effectLst>
                  <a:outerShdw blurRad="41275" dist="20320" dir="1800000" algn="tl" rotWithShape="0">
                    <a:srgbClr val="000000">
                      <a:alpha val="40000"/>
                    </a:srgbClr>
                  </a:outerShdw>
                </a:effectLst>
                <a:latin typeface="DoloresCyr Black" pitchFamily="82" charset="0"/>
              </a:rPr>
              <a:t> </a:t>
            </a:r>
            <a:r>
              <a:rPr lang="ru-RU"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rPr>
              <a:t>Монотипия предметная</a:t>
            </a:r>
            <a:br>
              <a:rPr lang="ru-RU" sz="36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rPr>
            </a:br>
            <a:r>
              <a:rPr lang="ru-RU" sz="2400" b="1" u="sng" dirty="0" smtClean="0">
                <a:solidFill>
                  <a:schemeClr val="accent4">
                    <a:lumMod val="50000"/>
                  </a:schemeClr>
                </a:solidFill>
                <a:latin typeface="Segoe Print" pitchFamily="2" charset="0"/>
              </a:rPr>
              <a:t>Возраст:</a:t>
            </a:r>
            <a:r>
              <a:rPr lang="ru-RU" sz="2400" b="1" i="1" dirty="0" smtClean="0">
                <a:solidFill>
                  <a:schemeClr val="accent4">
                    <a:lumMod val="50000"/>
                  </a:schemeClr>
                </a:solidFill>
                <a:latin typeface="Segoe Print" pitchFamily="2" charset="0"/>
              </a:rPr>
              <a:t> от пяти лет.</a:t>
            </a:r>
            <a:br>
              <a:rPr lang="ru-RU" sz="2400" b="1" i="1" dirty="0" smtClean="0">
                <a:solidFill>
                  <a:schemeClr val="accent4">
                    <a:lumMod val="50000"/>
                  </a:schemeClr>
                </a:solidFill>
                <a:latin typeface="Segoe Print" pitchFamily="2" charset="0"/>
              </a:rPr>
            </a:br>
            <a:r>
              <a:rPr lang="ru-RU" sz="2400" b="1" u="sng" dirty="0" smtClean="0">
                <a:solidFill>
                  <a:schemeClr val="accent4">
                    <a:lumMod val="50000"/>
                  </a:schemeClr>
                </a:solidFill>
                <a:latin typeface="Segoe Print" pitchFamily="2" charset="0"/>
              </a:rPr>
              <a:t>Средства выразительности: </a:t>
            </a:r>
            <a:r>
              <a:rPr lang="ru-RU" sz="2400" b="1" i="1" dirty="0" smtClean="0">
                <a:solidFill>
                  <a:schemeClr val="accent4">
                    <a:lumMod val="50000"/>
                  </a:schemeClr>
                </a:solidFill>
                <a:latin typeface="Segoe Print" pitchFamily="2" charset="0"/>
              </a:rPr>
              <a:t>пятно, цвет, симметрия.</a:t>
            </a:r>
            <a:br>
              <a:rPr lang="ru-RU" sz="2400" b="1" i="1" dirty="0" smtClean="0">
                <a:solidFill>
                  <a:schemeClr val="accent4">
                    <a:lumMod val="50000"/>
                  </a:schemeClr>
                </a:solidFill>
                <a:latin typeface="Segoe Print" pitchFamily="2" charset="0"/>
              </a:rPr>
            </a:br>
            <a:r>
              <a:rPr lang="ru-RU" sz="2400" b="1" u="sng" dirty="0" smtClean="0">
                <a:solidFill>
                  <a:schemeClr val="accent4">
                    <a:lumMod val="50000"/>
                  </a:schemeClr>
                </a:solidFill>
                <a:latin typeface="Segoe Print" pitchFamily="2" charset="0"/>
              </a:rPr>
              <a:t>Материалы:</a:t>
            </a:r>
            <a:r>
              <a:rPr lang="ru-RU" sz="2400" b="1" i="1" dirty="0" smtClean="0">
                <a:solidFill>
                  <a:schemeClr val="accent4">
                    <a:lumMod val="50000"/>
                  </a:schemeClr>
                </a:solidFill>
                <a:latin typeface="Segoe Print" pitchFamily="2" charset="0"/>
              </a:rPr>
              <a:t> плотная бумага любого цвета, кисти, гуашь или акварель.</a:t>
            </a:r>
            <a:br>
              <a:rPr lang="ru-RU" sz="2400" b="1" i="1" dirty="0" smtClean="0">
                <a:solidFill>
                  <a:schemeClr val="accent4">
                    <a:lumMod val="50000"/>
                  </a:schemeClr>
                </a:solidFill>
                <a:latin typeface="Segoe Print" pitchFamily="2" charset="0"/>
              </a:rPr>
            </a:br>
            <a:r>
              <a:rPr lang="ru-RU" sz="2400" b="1" u="sng" dirty="0" smtClean="0">
                <a:solidFill>
                  <a:schemeClr val="accent4">
                    <a:lumMod val="50000"/>
                  </a:schemeClr>
                </a:solidFill>
                <a:latin typeface="Segoe Print" pitchFamily="2" charset="0"/>
              </a:rPr>
              <a:t>Способ получения изображения: </a:t>
            </a:r>
            <a:r>
              <a:rPr lang="ru-RU" sz="2400" b="1" i="1" dirty="0" smtClean="0">
                <a:solidFill>
                  <a:schemeClr val="accent4">
                    <a:lumMod val="50000"/>
                  </a:schemeClr>
                </a:solidFill>
                <a:latin typeface="Segoe Print" pitchFamily="2" charset="0"/>
              </a:rPr>
              <a:t>ребенок складывает лист бумаги вдвое и на одной его половине рисует половину изображаемого предмета (предметы выбираются симметричные). После рисования каждой части предмета, пока не высохла краска, лист снова складывается пополам для получения отпечатка. Затем изображение можно украсить, также складывая лист после рисования нескольких украшений.</a:t>
            </a:r>
            <a:r>
              <a:rPr lang="ru-RU" sz="2400" b="1" dirty="0" smtClean="0">
                <a:solidFill>
                  <a:schemeClr val="accent4">
                    <a:lumMod val="50000"/>
                  </a:schemeClr>
                </a:solidFill>
                <a:latin typeface="Segoe Print" pitchFamily="2" charset="0"/>
              </a:rPr>
              <a:t/>
            </a:r>
            <a:br>
              <a:rPr lang="ru-RU" sz="2400" b="1" dirty="0" smtClean="0">
                <a:solidFill>
                  <a:schemeClr val="accent4">
                    <a:lumMod val="50000"/>
                  </a:schemeClr>
                </a:solidFill>
                <a:latin typeface="Segoe Print" pitchFamily="2" charset="0"/>
              </a:rPr>
            </a:br>
            <a:endParaRPr lang="ru-RU" sz="2200" dirty="0">
              <a:solidFill>
                <a:schemeClr val="accent4">
                  <a:lumMod val="50000"/>
                </a:schemeClr>
              </a:solidFill>
              <a:latin typeface="Segoe Print" pitchFamily="2" charset="0"/>
            </a:endParaRPr>
          </a:p>
        </p:txBody>
      </p:sp>
    </p:spTree>
  </p:cSld>
  <p:clrMapOvr>
    <a:masterClrMapping/>
  </p:clrMapOvr>
  <p:transition>
    <p:wheel/>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67545" y="404664"/>
            <a:ext cx="3528392" cy="2736304"/>
          </a:xfrm>
        </p:spPr>
      </p:pic>
      <p:pic>
        <p:nvPicPr>
          <p:cNvPr id="2" name="Рисунок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04048" y="2690851"/>
            <a:ext cx="3449563" cy="3214647"/>
          </a:xfrm>
          <a:prstGeom prst="rect">
            <a:avLst/>
          </a:prstGeom>
        </p:spPr>
      </p:pic>
    </p:spTree>
    <p:extLst>
      <p:ext uri="{BB962C8B-B14F-4D97-AF65-F5344CB8AC3E}">
        <p14:creationId xmlns:p14="http://schemas.microsoft.com/office/powerpoint/2010/main" val="812038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7504" y="260648"/>
            <a:ext cx="5504808" cy="4032448"/>
          </a:xfrm>
        </p:spPr>
        <p:txBody>
          <a:bodyPr/>
          <a:lstStyle/>
          <a:p>
            <a:pPr algn="just"/>
            <a:r>
              <a:rPr lang="ru-RU" sz="1800" b="1" dirty="0">
                <a:solidFill>
                  <a:schemeClr val="accent4">
                    <a:lumMod val="50000"/>
                  </a:schemeClr>
                </a:solidFill>
                <a:latin typeface="Segoe Script" pitchFamily="34" charset="0"/>
              </a:rPr>
              <a:t>	</a:t>
            </a:r>
            <a:r>
              <a:rPr lang="ru-RU" sz="1800" b="1" dirty="0" smtClean="0">
                <a:solidFill>
                  <a:schemeClr val="accent4">
                    <a:lumMod val="50000"/>
                  </a:schemeClr>
                </a:solidFill>
                <a:latin typeface="Segoe Script" pitchFamily="34" charset="0"/>
              </a:rPr>
              <a:t>Основной целью федерального государственного образовательного стандарта является воспитание и развитие личности. Достижение этой цели невозможно без вовлечения детей в художественную деятельность.</a:t>
            </a:r>
            <a:br>
              <a:rPr lang="ru-RU" sz="1800" b="1" dirty="0" smtClean="0">
                <a:solidFill>
                  <a:schemeClr val="accent4">
                    <a:lumMod val="50000"/>
                  </a:schemeClr>
                </a:solidFill>
                <a:latin typeface="Segoe Script" pitchFamily="34" charset="0"/>
              </a:rPr>
            </a:br>
            <a:r>
              <a:rPr lang="ru-RU" sz="1800" b="1" dirty="0" smtClean="0">
                <a:solidFill>
                  <a:schemeClr val="accent4">
                    <a:lumMod val="50000"/>
                  </a:schemeClr>
                </a:solidFill>
                <a:latin typeface="Segoe Script" pitchFamily="34" charset="0"/>
              </a:rPr>
              <a:t> </a:t>
            </a:r>
            <a:br>
              <a:rPr lang="ru-RU" sz="1800" b="1" dirty="0" smtClean="0">
                <a:solidFill>
                  <a:schemeClr val="accent4">
                    <a:lumMod val="50000"/>
                  </a:schemeClr>
                </a:solidFill>
                <a:latin typeface="Segoe Script" pitchFamily="34" charset="0"/>
              </a:rPr>
            </a:br>
            <a:r>
              <a:rPr lang="ru-RU" sz="1800" b="1" dirty="0">
                <a:solidFill>
                  <a:schemeClr val="accent4">
                    <a:lumMod val="50000"/>
                  </a:schemeClr>
                </a:solidFill>
                <a:latin typeface="Segoe Script" pitchFamily="34" charset="0"/>
              </a:rPr>
              <a:t>	</a:t>
            </a:r>
            <a:r>
              <a:rPr lang="ru-RU" sz="1800" b="1" dirty="0" smtClean="0">
                <a:solidFill>
                  <a:schemeClr val="accent4">
                    <a:lumMod val="50000"/>
                  </a:schemeClr>
                </a:solidFill>
                <a:latin typeface="Segoe Script" pitchFamily="34" charset="0"/>
              </a:rPr>
              <a:t>Именно в детстве закладываются фундамент творческой личности, именно тогда закрепляются нравственные нормы поведения в обществе, формируется духовность. </a:t>
            </a:r>
            <a:endParaRPr lang="ru-RU" sz="1800" b="1" dirty="0">
              <a:latin typeface="Segoe Script" pitchFamily="34" charset="0"/>
            </a:endParaRPr>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355976" y="4365104"/>
            <a:ext cx="2863857" cy="2190904"/>
          </a:xfrm>
          <a:prstGeom prst="rect">
            <a:avLst/>
          </a:prstGeom>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300192" y="404664"/>
            <a:ext cx="2448272" cy="2895680"/>
          </a:xfrm>
          <a:prstGeom prst="rect">
            <a:avLst/>
          </a:prstGeom>
        </p:spPr>
      </p:pic>
    </p:spTree>
    <p:extLst>
      <p:ext uri="{BB962C8B-B14F-4D97-AF65-F5344CB8AC3E}">
        <p14:creationId xmlns:p14="http://schemas.microsoft.com/office/powerpoint/2010/main" val="376900159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90666"/>
          </a:xfrm>
        </p:spPr>
        <p:txBody>
          <a:bodyPr>
            <a:normAutofit/>
          </a:bodyPr>
          <a:lstStyle/>
          <a:p>
            <a:pPr algn="ctr"/>
            <a:r>
              <a:rPr lang="ru-RU" b="1" dirty="0" err="1" smtClean="0">
                <a:ln w="12700">
                  <a:solidFill>
                    <a:schemeClr val="tx1"/>
                  </a:solidFill>
                  <a:prstDash val="solid"/>
                </a:ln>
                <a:solidFill>
                  <a:srgbClr val="C00000"/>
                </a:solidFill>
                <a:effectLst>
                  <a:outerShdw blurRad="41275" dist="20320" dir="1800000" algn="tl" rotWithShape="0">
                    <a:srgbClr val="000000">
                      <a:alpha val="40000"/>
                    </a:srgbClr>
                  </a:outerShdw>
                </a:effectLst>
                <a:latin typeface="Segoe Script" pitchFamily="34" charset="0"/>
              </a:rPr>
              <a:t>Кляксография</a:t>
            </a:r>
            <a:r>
              <a:rPr lang="ru-RU" b="1" dirty="0" smtClean="0">
                <a:ln w="12700">
                  <a:solidFill>
                    <a:schemeClr val="tx1"/>
                  </a:solidFill>
                  <a:prstDash val="solid"/>
                </a:ln>
                <a:solidFill>
                  <a:srgbClr val="C00000"/>
                </a:solidFill>
                <a:effectLst>
                  <a:outerShdw blurRad="41275" dist="20320" dir="1800000" algn="tl" rotWithShape="0">
                    <a:srgbClr val="000000">
                      <a:alpha val="40000"/>
                    </a:srgbClr>
                  </a:outerShdw>
                </a:effectLst>
                <a:latin typeface="Segoe Script" pitchFamily="34" charset="0"/>
              </a:rPr>
              <a:t> </a:t>
            </a:r>
            <a:br>
              <a:rPr lang="ru-RU" b="1" dirty="0" smtClean="0">
                <a:ln w="12700">
                  <a:solidFill>
                    <a:schemeClr val="tx1"/>
                  </a:solidFill>
                  <a:prstDash val="solid"/>
                </a:ln>
                <a:solidFill>
                  <a:srgbClr val="C00000"/>
                </a:solidFill>
                <a:effectLst>
                  <a:outerShdw blurRad="41275" dist="20320" dir="1800000" algn="tl" rotWithShape="0">
                    <a:srgbClr val="000000">
                      <a:alpha val="40000"/>
                    </a:srgbClr>
                  </a:outerShdw>
                </a:effectLst>
                <a:latin typeface="Segoe Script" pitchFamily="34" charset="0"/>
              </a:rPr>
            </a:br>
            <a:r>
              <a:rPr lang="ru-RU" sz="2000" b="1" u="sng" dirty="0" smtClean="0">
                <a:solidFill>
                  <a:schemeClr val="accent4">
                    <a:lumMod val="50000"/>
                  </a:schemeClr>
                </a:solidFill>
                <a:latin typeface="Segoe Print" pitchFamily="2" charset="0"/>
              </a:rPr>
              <a:t>Возраст:</a:t>
            </a:r>
            <a:r>
              <a:rPr lang="ru-RU" sz="2000" b="1" i="1" dirty="0" smtClean="0">
                <a:solidFill>
                  <a:schemeClr val="accent4">
                    <a:lumMod val="50000"/>
                  </a:schemeClr>
                </a:solidFill>
                <a:latin typeface="Segoe Print" pitchFamily="2" charset="0"/>
              </a:rPr>
              <a:t> от пяти лет.</a:t>
            </a:r>
            <a:br>
              <a:rPr lang="ru-RU" sz="2000" b="1" i="1" dirty="0" smtClean="0">
                <a:solidFill>
                  <a:schemeClr val="accent4">
                    <a:lumMod val="50000"/>
                  </a:schemeClr>
                </a:solidFill>
                <a:latin typeface="Segoe Print" pitchFamily="2" charset="0"/>
              </a:rPr>
            </a:br>
            <a:r>
              <a:rPr lang="ru-RU" sz="2000" b="1" u="sng" dirty="0" smtClean="0">
                <a:solidFill>
                  <a:schemeClr val="accent4">
                    <a:lumMod val="50000"/>
                  </a:schemeClr>
                </a:solidFill>
                <a:latin typeface="Segoe Print" pitchFamily="2" charset="0"/>
              </a:rPr>
              <a:t>Средства выразительности</a:t>
            </a:r>
            <a:r>
              <a:rPr lang="ru-RU" sz="2000" b="1" i="1" dirty="0" smtClean="0">
                <a:solidFill>
                  <a:schemeClr val="accent4">
                    <a:lumMod val="50000"/>
                  </a:schemeClr>
                </a:solidFill>
                <a:latin typeface="Segoe Print" pitchFamily="2" charset="0"/>
              </a:rPr>
              <a:t>: пятно.</a:t>
            </a:r>
            <a:br>
              <a:rPr lang="ru-RU" sz="2000" b="1" i="1" dirty="0" smtClean="0">
                <a:solidFill>
                  <a:schemeClr val="accent4">
                    <a:lumMod val="50000"/>
                  </a:schemeClr>
                </a:solidFill>
                <a:latin typeface="Segoe Print" pitchFamily="2" charset="0"/>
              </a:rPr>
            </a:br>
            <a:r>
              <a:rPr lang="ru-RU" sz="2000" b="1" u="sng" dirty="0" smtClean="0">
                <a:solidFill>
                  <a:schemeClr val="accent4">
                    <a:lumMod val="50000"/>
                  </a:schemeClr>
                </a:solidFill>
                <a:latin typeface="Segoe Print" pitchFamily="2" charset="0"/>
              </a:rPr>
              <a:t>Материалы: </a:t>
            </a:r>
            <a:r>
              <a:rPr lang="ru-RU" sz="2000" b="1" i="1" dirty="0" smtClean="0">
                <a:solidFill>
                  <a:schemeClr val="accent4">
                    <a:lumMod val="50000"/>
                  </a:schemeClr>
                </a:solidFill>
                <a:latin typeface="Segoe Print" pitchFamily="2" charset="0"/>
              </a:rPr>
              <a:t>бумага, тушь либо жидко разведенная гуашь в мисочке, пластиковая ложечка.</a:t>
            </a:r>
            <a:br>
              <a:rPr lang="ru-RU" sz="2000" b="1" i="1" dirty="0" smtClean="0">
                <a:solidFill>
                  <a:schemeClr val="accent4">
                    <a:lumMod val="50000"/>
                  </a:schemeClr>
                </a:solidFill>
                <a:latin typeface="Segoe Print" pitchFamily="2" charset="0"/>
              </a:rPr>
            </a:br>
            <a:r>
              <a:rPr lang="ru-RU" sz="2000" b="1" i="1" dirty="0" smtClean="0">
                <a:solidFill>
                  <a:schemeClr val="accent4">
                    <a:lumMod val="50000"/>
                  </a:schemeClr>
                </a:solidFill>
                <a:latin typeface="Segoe Print" pitchFamily="2" charset="0"/>
              </a:rPr>
              <a:t> </a:t>
            </a:r>
            <a:r>
              <a:rPr lang="ru-RU" sz="2000" b="1" u="sng" dirty="0" smtClean="0">
                <a:solidFill>
                  <a:schemeClr val="accent4">
                    <a:lumMod val="50000"/>
                  </a:schemeClr>
                </a:solidFill>
                <a:latin typeface="Segoe Print" pitchFamily="2" charset="0"/>
              </a:rPr>
              <a:t>Способ получения изображения: </a:t>
            </a:r>
            <a:r>
              <a:rPr lang="ru-RU" sz="2000" b="1" i="1" dirty="0" smtClean="0">
                <a:solidFill>
                  <a:schemeClr val="accent4">
                    <a:lumMod val="50000"/>
                  </a:schemeClr>
                </a:solidFill>
                <a:latin typeface="Segoe Print" pitchFamily="2" charset="0"/>
              </a:rPr>
              <a:t>ребенок зачерпывает гуашь пластиковой ложкой и выливает на бумагу. В результате получаются пятна в произвольном порядке. Затем лист накрывается другим листом и прижимается (можно согнуть исходный лист пополам, на одну половину капнуть тушь, а другой его прикрыть). Далее верхний лист снимается, изображение рассматривается: определяется, на что оно похоже. Недостающие детали дорисовываются.</a:t>
            </a:r>
            <a:r>
              <a:rPr lang="ru-RU" sz="2000" b="1" dirty="0" smtClean="0">
                <a:solidFill>
                  <a:schemeClr val="accent4">
                    <a:lumMod val="50000"/>
                  </a:schemeClr>
                </a:solidFill>
                <a:latin typeface="Segoe Print" pitchFamily="2" charset="0"/>
              </a:rPr>
              <a:t/>
            </a:r>
            <a:br>
              <a:rPr lang="ru-RU" sz="2000" b="1" dirty="0" smtClean="0">
                <a:solidFill>
                  <a:schemeClr val="accent4">
                    <a:lumMod val="50000"/>
                  </a:schemeClr>
                </a:solidFill>
                <a:latin typeface="Segoe Print" pitchFamily="2" charset="0"/>
              </a:rPr>
            </a:br>
            <a:endParaRPr lang="ru-RU" sz="2000" dirty="0">
              <a:solidFill>
                <a:schemeClr val="accent4">
                  <a:lumMod val="50000"/>
                </a:schemeClr>
              </a:solidFill>
              <a:latin typeface="Segoe Print" pitchFamily="2" charset="0"/>
            </a:endParaRPr>
          </a:p>
        </p:txBody>
      </p:sp>
    </p:spTree>
  </p:cSld>
  <p:clrMapOvr>
    <a:masterClrMapping/>
  </p:clrMapOvr>
  <p:transition>
    <p:split dir="in"/>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511234" y="476672"/>
            <a:ext cx="2620606" cy="3593976"/>
          </a:xfrm>
        </p:spPr>
      </p:pic>
      <p:pic>
        <p:nvPicPr>
          <p:cNvPr id="3" name="Рисунок 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3563888" y="3527588"/>
            <a:ext cx="2520280" cy="3360373"/>
          </a:xfrm>
          <a:prstGeom prst="rect">
            <a:avLst/>
          </a:prstGeom>
        </p:spPr>
      </p:pic>
      <p:pic>
        <p:nvPicPr>
          <p:cNvPr id="3074" name="Picture 2"/>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6396399" y="538132"/>
            <a:ext cx="2352066" cy="353251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6321680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666530"/>
          </a:xfrm>
        </p:spPr>
        <p:txBody>
          <a:bodyPr>
            <a:normAutofit/>
          </a:bodyPr>
          <a:lstStyle/>
          <a:p>
            <a:pPr algn="l"/>
            <a:r>
              <a:rPr lang="ru-RU" sz="2400" b="1" dirty="0" smtClean="0"/>
              <a:t/>
            </a:r>
            <a:br>
              <a:rPr lang="ru-RU" sz="2400" b="1" dirty="0" smtClean="0"/>
            </a:br>
            <a:endParaRPr lang="ru-RU" sz="2200" dirty="0"/>
          </a:p>
        </p:txBody>
      </p:sp>
      <p:sp>
        <p:nvSpPr>
          <p:cNvPr id="5" name="Прямоугольник 4"/>
          <p:cNvSpPr/>
          <p:nvPr/>
        </p:nvSpPr>
        <p:spPr>
          <a:xfrm>
            <a:off x="395536" y="332656"/>
            <a:ext cx="8136904" cy="4739759"/>
          </a:xfrm>
          <a:prstGeom prst="rect">
            <a:avLst/>
          </a:prstGeom>
        </p:spPr>
        <p:txBody>
          <a:bodyPr wrap="square">
            <a:spAutoFit/>
          </a:bodyPr>
          <a:lstStyle/>
          <a:p>
            <a:pPr algn="ctr"/>
            <a:r>
              <a:rPr lang="ru-RU" sz="3200" b="1" dirty="0" smtClean="0">
                <a:ln w="12700">
                  <a:solidFill>
                    <a:schemeClr val="tx1"/>
                  </a:solidFill>
                  <a:prstDash val="solid"/>
                </a:ln>
                <a:solidFill>
                  <a:srgbClr val="C00000"/>
                </a:solidFill>
                <a:effectLst>
                  <a:outerShdw blurRad="41275" dist="20320" dir="1800000" algn="tl" rotWithShape="0">
                    <a:srgbClr val="000000">
                      <a:alpha val="40000"/>
                    </a:srgbClr>
                  </a:outerShdw>
                </a:effectLst>
                <a:latin typeface="Segoe Script" pitchFamily="34" charset="0"/>
              </a:rPr>
              <a:t> </a:t>
            </a:r>
            <a:r>
              <a:rPr lang="ru-RU" sz="3200" b="1" dirty="0" err="1" smtClean="0">
                <a:ln w="12700">
                  <a:solidFill>
                    <a:schemeClr val="tx1"/>
                  </a:solidFill>
                  <a:prstDash val="solid"/>
                </a:ln>
                <a:solidFill>
                  <a:srgbClr val="C00000"/>
                </a:solidFill>
                <a:effectLst>
                  <a:outerShdw blurRad="41275" dist="20320" dir="1800000" algn="tl" rotWithShape="0">
                    <a:srgbClr val="000000">
                      <a:alpha val="40000"/>
                    </a:srgbClr>
                  </a:outerShdw>
                </a:effectLst>
                <a:latin typeface="Segoe Script" pitchFamily="34" charset="0"/>
              </a:rPr>
              <a:t>Кляксография</a:t>
            </a:r>
            <a:r>
              <a:rPr lang="ru-RU" sz="3200" b="1" dirty="0" smtClean="0">
                <a:ln w="12700">
                  <a:solidFill>
                    <a:schemeClr val="tx1"/>
                  </a:solidFill>
                  <a:prstDash val="solid"/>
                </a:ln>
                <a:solidFill>
                  <a:srgbClr val="C00000"/>
                </a:solidFill>
                <a:effectLst>
                  <a:outerShdw blurRad="41275" dist="20320" dir="1800000" algn="tl" rotWithShape="0">
                    <a:srgbClr val="000000">
                      <a:alpha val="40000"/>
                    </a:srgbClr>
                  </a:outerShdw>
                </a:effectLst>
                <a:latin typeface="Segoe Script" pitchFamily="34" charset="0"/>
              </a:rPr>
              <a:t> с трубочкой и ниткой</a:t>
            </a:r>
            <a:br>
              <a:rPr lang="ru-RU" sz="3200" b="1" dirty="0" smtClean="0">
                <a:ln w="12700">
                  <a:solidFill>
                    <a:schemeClr val="tx1"/>
                  </a:solidFill>
                  <a:prstDash val="solid"/>
                </a:ln>
                <a:solidFill>
                  <a:srgbClr val="C00000"/>
                </a:solidFill>
                <a:effectLst>
                  <a:outerShdw blurRad="41275" dist="20320" dir="1800000" algn="tl" rotWithShape="0">
                    <a:srgbClr val="000000">
                      <a:alpha val="40000"/>
                    </a:srgbClr>
                  </a:outerShdw>
                </a:effectLst>
                <a:latin typeface="Segoe Script" pitchFamily="34" charset="0"/>
              </a:rPr>
            </a:br>
            <a:r>
              <a:rPr lang="ru-RU" b="1" dirty="0" smtClean="0"/>
              <a:t/>
            </a:r>
            <a:br>
              <a:rPr lang="ru-RU" b="1" dirty="0" smtClean="0"/>
            </a:br>
            <a:r>
              <a:rPr lang="ru-RU" sz="2000" b="1" u="sng" dirty="0" smtClean="0">
                <a:solidFill>
                  <a:schemeClr val="accent4">
                    <a:lumMod val="50000"/>
                  </a:schemeClr>
                </a:solidFill>
                <a:latin typeface="Segoe Print" pitchFamily="2" charset="0"/>
              </a:rPr>
              <a:t>Возраст:</a:t>
            </a:r>
            <a:r>
              <a:rPr lang="ru-RU" sz="2000" b="1" i="1" dirty="0" smtClean="0">
                <a:solidFill>
                  <a:schemeClr val="accent4">
                    <a:lumMod val="50000"/>
                  </a:schemeClr>
                </a:solidFill>
                <a:latin typeface="Segoe Print" pitchFamily="2" charset="0"/>
              </a:rPr>
              <a:t> от пяти лет.</a:t>
            </a:r>
            <a:br>
              <a:rPr lang="ru-RU" sz="2000" b="1" i="1" dirty="0" smtClean="0">
                <a:solidFill>
                  <a:schemeClr val="accent4">
                    <a:lumMod val="50000"/>
                  </a:schemeClr>
                </a:solidFill>
                <a:latin typeface="Segoe Print" pitchFamily="2" charset="0"/>
              </a:rPr>
            </a:br>
            <a:r>
              <a:rPr lang="ru-RU" sz="2000" b="1" u="sng" dirty="0" smtClean="0">
                <a:solidFill>
                  <a:schemeClr val="accent4">
                    <a:lumMod val="50000"/>
                  </a:schemeClr>
                </a:solidFill>
                <a:latin typeface="Segoe Print" pitchFamily="2" charset="0"/>
              </a:rPr>
              <a:t>Средства выразительности</a:t>
            </a:r>
            <a:r>
              <a:rPr lang="ru-RU" sz="2000" b="1" i="1" dirty="0" smtClean="0">
                <a:solidFill>
                  <a:schemeClr val="accent4">
                    <a:lumMod val="50000"/>
                  </a:schemeClr>
                </a:solidFill>
                <a:latin typeface="Segoe Print" pitchFamily="2" charset="0"/>
              </a:rPr>
              <a:t>: пятно.</a:t>
            </a:r>
            <a:br>
              <a:rPr lang="ru-RU" sz="2000" b="1" i="1" dirty="0" smtClean="0">
                <a:solidFill>
                  <a:schemeClr val="accent4">
                    <a:lumMod val="50000"/>
                  </a:schemeClr>
                </a:solidFill>
                <a:latin typeface="Segoe Print" pitchFamily="2" charset="0"/>
              </a:rPr>
            </a:br>
            <a:r>
              <a:rPr lang="ru-RU" sz="2000" b="1" u="sng" dirty="0" smtClean="0">
                <a:solidFill>
                  <a:schemeClr val="accent4">
                    <a:lumMod val="50000"/>
                  </a:schemeClr>
                </a:solidFill>
                <a:latin typeface="Segoe Print" pitchFamily="2" charset="0"/>
              </a:rPr>
              <a:t>Материалы: </a:t>
            </a:r>
            <a:r>
              <a:rPr lang="ru-RU" sz="2000" b="1" i="1" dirty="0" smtClean="0">
                <a:solidFill>
                  <a:schemeClr val="accent4">
                    <a:lumMod val="50000"/>
                  </a:schemeClr>
                </a:solidFill>
                <a:latin typeface="Segoe Print" pitchFamily="2" charset="0"/>
              </a:rPr>
              <a:t>бумага, тушь либо жидко разведенная гуашь в мисочке, пластиковая ложечка, трубочка (соломинка для напитков).</a:t>
            </a:r>
            <a:br>
              <a:rPr lang="ru-RU" sz="2000" b="1" i="1" dirty="0" smtClean="0">
                <a:solidFill>
                  <a:schemeClr val="accent4">
                    <a:lumMod val="50000"/>
                  </a:schemeClr>
                </a:solidFill>
                <a:latin typeface="Segoe Print" pitchFamily="2" charset="0"/>
              </a:rPr>
            </a:br>
            <a:r>
              <a:rPr lang="ru-RU" sz="2000" b="1" i="1" dirty="0" smtClean="0">
                <a:solidFill>
                  <a:schemeClr val="accent4">
                    <a:lumMod val="50000"/>
                  </a:schemeClr>
                </a:solidFill>
                <a:latin typeface="Segoe Print" pitchFamily="2" charset="0"/>
              </a:rPr>
              <a:t> </a:t>
            </a:r>
            <a:r>
              <a:rPr lang="ru-RU" sz="2000" b="1" u="sng" dirty="0" smtClean="0">
                <a:solidFill>
                  <a:schemeClr val="accent4">
                    <a:lumMod val="50000"/>
                  </a:schemeClr>
                </a:solidFill>
                <a:latin typeface="Segoe Print" pitchFamily="2" charset="0"/>
              </a:rPr>
              <a:t>Способ получения изображения: </a:t>
            </a:r>
            <a:r>
              <a:rPr lang="ru-RU" sz="2000" b="1" i="1" dirty="0" smtClean="0">
                <a:solidFill>
                  <a:schemeClr val="accent4">
                    <a:lumMod val="50000"/>
                  </a:schemeClr>
                </a:solidFill>
                <a:latin typeface="Segoe Print" pitchFamily="2" charset="0"/>
              </a:rPr>
              <a:t>ребенок зачерпывает гуашь пластиковой ложкой и выливает на лист, делая небольшое пятно (капельку). Затем на это пятно дует из трубочки так, чтобы ее конец не касался ни пятна, ни бумаги. При необходимости процедура повторяется. Недостающие детали дорисовываются. </a:t>
            </a:r>
            <a:endParaRPr lang="ru-RU" sz="2000" dirty="0">
              <a:solidFill>
                <a:schemeClr val="accent4">
                  <a:lumMod val="50000"/>
                </a:schemeClr>
              </a:solidFill>
            </a:endParaRPr>
          </a:p>
        </p:txBody>
      </p:sp>
    </p:spTree>
  </p:cSld>
  <p:clrMapOvr>
    <a:masterClrMapping/>
  </p:clrMapOvr>
  <p:transition>
    <p:split dir="in"/>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251520" y="620688"/>
            <a:ext cx="3951010" cy="2846561"/>
          </a:xfrm>
        </p:spPr>
      </p:pic>
      <p:pic>
        <p:nvPicPr>
          <p:cNvPr id="2" name="Рисунок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364088" y="2013575"/>
            <a:ext cx="3366120" cy="4488160"/>
          </a:xfrm>
          <a:prstGeom prst="rect">
            <a:avLst/>
          </a:prstGeom>
        </p:spPr>
      </p:pic>
    </p:spTree>
    <p:extLst>
      <p:ext uri="{BB962C8B-B14F-4D97-AF65-F5344CB8AC3E}">
        <p14:creationId xmlns:p14="http://schemas.microsoft.com/office/powerpoint/2010/main" val="329084095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71400"/>
            <a:ext cx="8604448" cy="6264696"/>
          </a:xfrm>
        </p:spPr>
        <p:txBody>
          <a:bodyPr>
            <a:normAutofit fontScale="90000"/>
          </a:bodyPr>
          <a:lstStyle/>
          <a:p>
            <a:pPr algn="ctr"/>
            <a:r>
              <a:rPr lang="ru-RU" sz="3600" b="1" dirty="0" smtClean="0">
                <a:ln w="12700">
                  <a:solidFill>
                    <a:schemeClr val="tx1"/>
                  </a:solidFill>
                  <a:prstDash val="solid"/>
                </a:ln>
                <a:solidFill>
                  <a:srgbClr val="C00000"/>
                </a:solidFill>
                <a:effectLst>
                  <a:outerShdw blurRad="41275" dist="20320" dir="1800000" algn="tl" rotWithShape="0">
                    <a:srgbClr val="000000">
                      <a:alpha val="40000"/>
                    </a:srgbClr>
                  </a:outerShdw>
                </a:effectLst>
                <a:latin typeface="Segoe Script" pitchFamily="34" charset="0"/>
              </a:rPr>
              <a:t>Рисование   </a:t>
            </a:r>
            <a:br>
              <a:rPr lang="ru-RU" sz="3600" b="1" dirty="0" smtClean="0">
                <a:ln w="12700">
                  <a:solidFill>
                    <a:schemeClr val="tx1"/>
                  </a:solidFill>
                  <a:prstDash val="solid"/>
                </a:ln>
                <a:solidFill>
                  <a:srgbClr val="C00000"/>
                </a:solidFill>
                <a:effectLst>
                  <a:outerShdw blurRad="41275" dist="20320" dir="1800000" algn="tl" rotWithShape="0">
                    <a:srgbClr val="000000">
                      <a:alpha val="40000"/>
                    </a:srgbClr>
                  </a:outerShdw>
                </a:effectLst>
                <a:latin typeface="Segoe Script" pitchFamily="34" charset="0"/>
              </a:rPr>
            </a:br>
            <a:r>
              <a:rPr lang="ru-RU" sz="3600" b="1" dirty="0" smtClean="0">
                <a:ln w="12700">
                  <a:solidFill>
                    <a:schemeClr val="tx1"/>
                  </a:solidFill>
                  <a:prstDash val="solid"/>
                </a:ln>
                <a:solidFill>
                  <a:srgbClr val="C00000"/>
                </a:solidFill>
                <a:effectLst>
                  <a:outerShdw blurRad="41275" dist="20320" dir="1800000" algn="tl" rotWithShape="0">
                    <a:srgbClr val="000000">
                      <a:alpha val="40000"/>
                    </a:srgbClr>
                  </a:outerShdw>
                </a:effectLst>
                <a:latin typeface="Segoe Script" pitchFamily="34" charset="0"/>
              </a:rPr>
              <a:t>      зубной щеткой</a:t>
            </a:r>
            <a:br>
              <a:rPr lang="ru-RU" sz="3600" b="1" dirty="0" smtClean="0">
                <a:ln w="12700">
                  <a:solidFill>
                    <a:schemeClr val="tx1"/>
                  </a:solidFill>
                  <a:prstDash val="solid"/>
                </a:ln>
                <a:solidFill>
                  <a:srgbClr val="C00000"/>
                </a:solidFill>
                <a:effectLst>
                  <a:outerShdw blurRad="41275" dist="20320" dir="1800000" algn="tl" rotWithShape="0">
                    <a:srgbClr val="000000">
                      <a:alpha val="40000"/>
                    </a:srgbClr>
                  </a:outerShdw>
                </a:effectLst>
                <a:latin typeface="Segoe Script" pitchFamily="34" charset="0"/>
              </a:rPr>
            </a:br>
            <a:r>
              <a:rPr lang="ru-RU" sz="2400" dirty="0" smtClean="0"/>
              <a:t/>
            </a:r>
            <a:br>
              <a:rPr lang="ru-RU" sz="2400" dirty="0" smtClean="0"/>
            </a:br>
            <a:r>
              <a:rPr lang="ru-RU" sz="2200" b="1" u="sng" dirty="0" smtClean="0">
                <a:latin typeface="Segoe Print" pitchFamily="2" charset="0"/>
              </a:rPr>
              <a:t> </a:t>
            </a:r>
            <a:r>
              <a:rPr lang="ru-RU" sz="2200" b="1" u="sng" dirty="0" smtClean="0">
                <a:solidFill>
                  <a:schemeClr val="accent4">
                    <a:lumMod val="50000"/>
                  </a:schemeClr>
                </a:solidFill>
                <a:latin typeface="Segoe Print" pitchFamily="2" charset="0"/>
              </a:rPr>
              <a:t>Возраст:</a:t>
            </a:r>
            <a:r>
              <a:rPr lang="ru-RU" sz="2200" b="1" i="1" dirty="0" smtClean="0">
                <a:solidFill>
                  <a:schemeClr val="accent4">
                    <a:lumMod val="50000"/>
                  </a:schemeClr>
                </a:solidFill>
                <a:latin typeface="Segoe Print" pitchFamily="2" charset="0"/>
              </a:rPr>
              <a:t> любой.</a:t>
            </a:r>
            <a:br>
              <a:rPr lang="ru-RU" sz="2200" b="1" i="1" dirty="0" smtClean="0">
                <a:solidFill>
                  <a:schemeClr val="accent4">
                    <a:lumMod val="50000"/>
                  </a:schemeClr>
                </a:solidFill>
                <a:latin typeface="Segoe Print" pitchFamily="2" charset="0"/>
              </a:rPr>
            </a:br>
            <a:r>
              <a:rPr lang="ru-RU" sz="2200" b="1" u="sng" dirty="0" smtClean="0">
                <a:solidFill>
                  <a:schemeClr val="accent4">
                    <a:lumMod val="50000"/>
                  </a:schemeClr>
                </a:solidFill>
                <a:latin typeface="Segoe Print" pitchFamily="2" charset="0"/>
              </a:rPr>
              <a:t>Средства выразительности: </a:t>
            </a:r>
            <a:r>
              <a:rPr lang="ru-RU" sz="2200" b="1" i="1" dirty="0" smtClean="0">
                <a:solidFill>
                  <a:schemeClr val="accent4">
                    <a:lumMod val="50000"/>
                  </a:schemeClr>
                </a:solidFill>
                <a:latin typeface="Segoe Print" pitchFamily="2" charset="0"/>
              </a:rPr>
              <a:t>объемность, цвет.</a:t>
            </a:r>
            <a:br>
              <a:rPr lang="ru-RU" sz="2200" b="1" i="1" dirty="0" smtClean="0">
                <a:solidFill>
                  <a:schemeClr val="accent4">
                    <a:lumMod val="50000"/>
                  </a:schemeClr>
                </a:solidFill>
                <a:latin typeface="Segoe Print" pitchFamily="2" charset="0"/>
              </a:rPr>
            </a:br>
            <a:r>
              <a:rPr lang="ru-RU" sz="2200" b="1" u="sng" dirty="0" smtClean="0">
                <a:solidFill>
                  <a:schemeClr val="accent4">
                    <a:lumMod val="50000"/>
                  </a:schemeClr>
                </a:solidFill>
                <a:latin typeface="Segoe Print" pitchFamily="2" charset="0"/>
              </a:rPr>
              <a:t>Материалы: </a:t>
            </a:r>
            <a:r>
              <a:rPr lang="ru-RU" sz="2200" b="1" i="1" dirty="0" smtClean="0">
                <a:solidFill>
                  <a:schemeClr val="accent4">
                    <a:lumMod val="50000"/>
                  </a:schemeClr>
                </a:solidFill>
                <a:latin typeface="Segoe Print" pitchFamily="2" charset="0"/>
              </a:rPr>
              <a:t>плотная бумага, акварель, зубная щетка и т.д., вода в блюдечке.</a:t>
            </a:r>
            <a:br>
              <a:rPr lang="ru-RU" sz="2200" b="1" i="1" dirty="0" smtClean="0">
                <a:solidFill>
                  <a:schemeClr val="accent4">
                    <a:lumMod val="50000"/>
                  </a:schemeClr>
                </a:solidFill>
                <a:latin typeface="Segoe Print" pitchFamily="2" charset="0"/>
              </a:rPr>
            </a:br>
            <a:r>
              <a:rPr lang="ru-RU" sz="2200" b="1" u="sng" dirty="0" smtClean="0">
                <a:solidFill>
                  <a:schemeClr val="accent4">
                    <a:lumMod val="50000"/>
                  </a:schemeClr>
                </a:solidFill>
                <a:latin typeface="Segoe Print" pitchFamily="2" charset="0"/>
              </a:rPr>
              <a:t>Способ получения изображения: </a:t>
            </a:r>
            <a:r>
              <a:rPr lang="ru-RU" sz="2200" b="1" i="1" dirty="0" smtClean="0">
                <a:solidFill>
                  <a:schemeClr val="accent4">
                    <a:lumMod val="50000"/>
                  </a:schemeClr>
                </a:solidFill>
                <a:latin typeface="Segoe Print" pitchFamily="2" charset="0"/>
              </a:rPr>
              <a:t>Благодаря жестковатым, густым, ровно расположенным щетинкам она позволяет быстро и легко тонировать бумагу или наносить элементы рисунка с разной плотностью густоты краски. Щетку нельзя сильно мочить, то есть полусухую зубную щетку окунаем в гуашь, консистенции кашицы и можно приступать к работе.</a:t>
            </a:r>
            <a:br>
              <a:rPr lang="ru-RU" sz="2200" b="1" i="1" dirty="0" smtClean="0">
                <a:solidFill>
                  <a:schemeClr val="accent4">
                    <a:lumMod val="50000"/>
                  </a:schemeClr>
                </a:solidFill>
                <a:latin typeface="Segoe Print" pitchFamily="2" charset="0"/>
              </a:rPr>
            </a:br>
            <a:r>
              <a:rPr lang="ru-RU" sz="2200" b="1" u="sng" dirty="0" smtClean="0">
                <a:solidFill>
                  <a:schemeClr val="accent4">
                    <a:lumMod val="50000"/>
                  </a:schemeClr>
                </a:solidFill>
                <a:latin typeface="Segoe Print" pitchFamily="2" charset="0"/>
              </a:rPr>
              <a:t>Способ получения изображения</a:t>
            </a:r>
            <a:r>
              <a:rPr lang="ru-RU" sz="2200" b="1" i="1" dirty="0" smtClean="0">
                <a:solidFill>
                  <a:schemeClr val="accent4">
                    <a:lumMod val="50000"/>
                  </a:schemeClr>
                </a:solidFill>
                <a:latin typeface="Segoe Print" pitchFamily="2" charset="0"/>
              </a:rPr>
              <a:t>: обмакивание в жидкую</a:t>
            </a:r>
            <a:br>
              <a:rPr lang="ru-RU" sz="2200" b="1" i="1" dirty="0" smtClean="0">
                <a:solidFill>
                  <a:schemeClr val="accent4">
                    <a:lumMod val="50000"/>
                  </a:schemeClr>
                </a:solidFill>
                <a:latin typeface="Segoe Print" pitchFamily="2" charset="0"/>
              </a:rPr>
            </a:br>
            <a:r>
              <a:rPr lang="ru-RU" sz="2200" b="1" i="1" dirty="0" smtClean="0">
                <a:solidFill>
                  <a:schemeClr val="accent4">
                    <a:lumMod val="50000"/>
                  </a:schemeClr>
                </a:solidFill>
                <a:latin typeface="Segoe Print" pitchFamily="2" charset="0"/>
              </a:rPr>
              <a:t> краску и рисование по разной поверхности</a:t>
            </a:r>
            <a:r>
              <a:rPr lang="ru-RU" sz="2200" dirty="0" smtClean="0">
                <a:solidFill>
                  <a:schemeClr val="accent4">
                    <a:lumMod val="50000"/>
                  </a:schemeClr>
                </a:solidFill>
                <a:latin typeface="Segoe Print" pitchFamily="2" charset="0"/>
              </a:rPr>
              <a:t>.</a:t>
            </a:r>
            <a:r>
              <a:rPr lang="ru-RU" sz="2400" dirty="0" smtClean="0">
                <a:solidFill>
                  <a:schemeClr val="accent4">
                    <a:lumMod val="50000"/>
                  </a:schemeClr>
                </a:solidFill>
                <a:latin typeface="Segoe Print" pitchFamily="2" charset="0"/>
              </a:rPr>
              <a:t/>
            </a:r>
            <a:br>
              <a:rPr lang="ru-RU" sz="2400" dirty="0" smtClean="0">
                <a:solidFill>
                  <a:schemeClr val="accent4">
                    <a:lumMod val="50000"/>
                  </a:schemeClr>
                </a:solidFill>
                <a:latin typeface="Segoe Print" pitchFamily="2" charset="0"/>
              </a:rPr>
            </a:br>
            <a:endParaRPr lang="ru-RU" sz="2200" b="1" i="1" dirty="0">
              <a:solidFill>
                <a:schemeClr val="accent4">
                  <a:lumMod val="50000"/>
                </a:schemeClr>
              </a:solidFill>
              <a:latin typeface="Segoe Print" pitchFamily="2" charset="0"/>
            </a:endParaRPr>
          </a:p>
        </p:txBody>
      </p:sp>
    </p:spTree>
  </p:cSld>
  <p:clrMapOvr>
    <a:masterClrMapping/>
  </p:clrMapOvr>
  <p:transition>
    <p:strips/>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95536" y="836712"/>
            <a:ext cx="3816424" cy="2558529"/>
          </a:xfrm>
        </p:spPr>
      </p:pic>
      <p:pic>
        <p:nvPicPr>
          <p:cNvPr id="2" name="Рисунок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436096" y="2276872"/>
            <a:ext cx="2746995" cy="3492608"/>
          </a:xfrm>
          <a:prstGeom prst="rect">
            <a:avLst/>
          </a:prstGeom>
        </p:spPr>
      </p:pic>
    </p:spTree>
    <p:extLst>
      <p:ext uri="{BB962C8B-B14F-4D97-AF65-F5344CB8AC3E}">
        <p14:creationId xmlns:p14="http://schemas.microsoft.com/office/powerpoint/2010/main" val="76742732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8229600" cy="4869160"/>
          </a:xfrm>
        </p:spPr>
        <p:txBody>
          <a:bodyPr>
            <a:normAutofit fontScale="90000"/>
          </a:bodyPr>
          <a:lstStyle/>
          <a:p>
            <a:pPr algn="ctr"/>
            <a:r>
              <a:rPr lang="ru-RU" sz="3600" b="1" dirty="0" smtClean="0">
                <a:ln w="12700">
                  <a:solidFill>
                    <a:schemeClr val="tx1"/>
                  </a:solidFill>
                  <a:prstDash val="solid"/>
                </a:ln>
                <a:solidFill>
                  <a:srgbClr val="FFFF00"/>
                </a:solidFill>
                <a:effectLst>
                  <a:outerShdw blurRad="41275" dist="20320" dir="1800000" algn="tl" rotWithShape="0">
                    <a:srgbClr val="000000">
                      <a:alpha val="40000"/>
                    </a:srgbClr>
                  </a:outerShdw>
                </a:effectLst>
                <a:latin typeface="Segoe Script" pitchFamily="34" charset="0"/>
              </a:rPr>
              <a:t> </a:t>
            </a:r>
            <a:r>
              <a:rPr lang="ru-RU" sz="3600" b="1" dirty="0" smtClean="0">
                <a:ln w="12700">
                  <a:solidFill>
                    <a:schemeClr val="tx1"/>
                  </a:solidFill>
                  <a:prstDash val="solid"/>
                </a:ln>
                <a:solidFill>
                  <a:srgbClr val="C00000"/>
                </a:solidFill>
                <a:effectLst>
                  <a:outerShdw blurRad="41275" dist="20320" dir="1800000" algn="tl" rotWithShape="0">
                    <a:srgbClr val="000000">
                      <a:alpha val="40000"/>
                    </a:srgbClr>
                  </a:outerShdw>
                </a:effectLst>
                <a:latin typeface="Segoe Script" pitchFamily="34" charset="0"/>
              </a:rPr>
              <a:t>Рисование </a:t>
            </a:r>
            <a:br>
              <a:rPr lang="ru-RU" sz="3600" b="1" dirty="0" smtClean="0">
                <a:ln w="12700">
                  <a:solidFill>
                    <a:schemeClr val="tx1"/>
                  </a:solidFill>
                  <a:prstDash val="solid"/>
                </a:ln>
                <a:solidFill>
                  <a:srgbClr val="C00000"/>
                </a:solidFill>
                <a:effectLst>
                  <a:outerShdw blurRad="41275" dist="20320" dir="1800000" algn="tl" rotWithShape="0">
                    <a:srgbClr val="000000">
                      <a:alpha val="40000"/>
                    </a:srgbClr>
                  </a:outerShdw>
                </a:effectLst>
                <a:latin typeface="Segoe Script" pitchFamily="34" charset="0"/>
              </a:rPr>
            </a:br>
            <a:r>
              <a:rPr lang="ru-RU" sz="3600" b="1" dirty="0" smtClean="0">
                <a:ln w="12700">
                  <a:solidFill>
                    <a:schemeClr val="tx1"/>
                  </a:solidFill>
                  <a:prstDash val="solid"/>
                </a:ln>
                <a:solidFill>
                  <a:srgbClr val="C00000"/>
                </a:solidFill>
                <a:effectLst>
                  <a:outerShdw blurRad="41275" dist="20320" dir="1800000" algn="tl" rotWithShape="0">
                    <a:srgbClr val="000000">
                      <a:alpha val="40000"/>
                    </a:srgbClr>
                  </a:outerShdw>
                </a:effectLst>
                <a:latin typeface="Segoe Script" pitchFamily="34" charset="0"/>
              </a:rPr>
              <a:t>   капустным листом</a:t>
            </a:r>
            <a:br>
              <a:rPr lang="ru-RU" sz="3600" b="1" dirty="0" smtClean="0">
                <a:ln w="12700">
                  <a:solidFill>
                    <a:schemeClr val="tx1"/>
                  </a:solidFill>
                  <a:prstDash val="solid"/>
                </a:ln>
                <a:solidFill>
                  <a:srgbClr val="C00000"/>
                </a:solidFill>
                <a:effectLst>
                  <a:outerShdw blurRad="41275" dist="20320" dir="1800000" algn="tl" rotWithShape="0">
                    <a:srgbClr val="000000">
                      <a:alpha val="40000"/>
                    </a:srgbClr>
                  </a:outerShdw>
                </a:effectLst>
                <a:latin typeface="Segoe Script" pitchFamily="34" charset="0"/>
              </a:rPr>
            </a:br>
            <a:r>
              <a:rPr lang="ru-RU" sz="3600" b="1" dirty="0" smtClean="0">
                <a:latin typeface="Segoe Script" pitchFamily="34" charset="0"/>
              </a:rPr>
              <a:t/>
            </a:r>
            <a:br>
              <a:rPr lang="ru-RU" sz="3600" b="1" dirty="0" smtClean="0">
                <a:latin typeface="Segoe Script" pitchFamily="34" charset="0"/>
              </a:rPr>
            </a:br>
            <a:r>
              <a:rPr lang="ru-RU" sz="2200" b="1" u="sng" dirty="0" smtClean="0">
                <a:solidFill>
                  <a:schemeClr val="accent4">
                    <a:lumMod val="50000"/>
                  </a:schemeClr>
                </a:solidFill>
                <a:latin typeface="Segoe Script" pitchFamily="34" charset="0"/>
              </a:rPr>
              <a:t>Возраст:</a:t>
            </a:r>
            <a:r>
              <a:rPr lang="ru-RU" sz="2200" b="1" i="1" dirty="0" smtClean="0">
                <a:solidFill>
                  <a:schemeClr val="accent4">
                    <a:lumMod val="50000"/>
                  </a:schemeClr>
                </a:solidFill>
                <a:latin typeface="Segoe Script" pitchFamily="34" charset="0"/>
              </a:rPr>
              <a:t> от пяти лет.</a:t>
            </a:r>
            <a:br>
              <a:rPr lang="ru-RU" sz="2200" b="1" i="1" dirty="0" smtClean="0">
                <a:solidFill>
                  <a:schemeClr val="accent4">
                    <a:lumMod val="50000"/>
                  </a:schemeClr>
                </a:solidFill>
                <a:latin typeface="Segoe Script" pitchFamily="34" charset="0"/>
              </a:rPr>
            </a:br>
            <a:r>
              <a:rPr lang="ru-RU" sz="2200" b="1" i="1" dirty="0" smtClean="0">
                <a:solidFill>
                  <a:schemeClr val="accent4">
                    <a:lumMod val="50000"/>
                  </a:schemeClr>
                </a:solidFill>
                <a:latin typeface="Segoe Script" pitchFamily="34" charset="0"/>
              </a:rPr>
              <a:t> </a:t>
            </a:r>
            <a:r>
              <a:rPr lang="ru-RU" sz="2200" b="1" u="sng" dirty="0" smtClean="0">
                <a:solidFill>
                  <a:schemeClr val="accent4">
                    <a:lumMod val="50000"/>
                  </a:schemeClr>
                </a:solidFill>
                <a:latin typeface="Segoe Script" pitchFamily="34" charset="0"/>
              </a:rPr>
              <a:t>Средства выразительности: </a:t>
            </a:r>
            <a:r>
              <a:rPr lang="ru-RU" sz="2200" b="1" i="1" dirty="0" smtClean="0">
                <a:solidFill>
                  <a:schemeClr val="accent4">
                    <a:lumMod val="50000"/>
                  </a:schemeClr>
                </a:solidFill>
                <a:latin typeface="Segoe Script" pitchFamily="34" charset="0"/>
              </a:rPr>
              <a:t> фактура.</a:t>
            </a:r>
            <a:br>
              <a:rPr lang="ru-RU" sz="2200" b="1" i="1" dirty="0" smtClean="0">
                <a:solidFill>
                  <a:schemeClr val="accent4">
                    <a:lumMod val="50000"/>
                  </a:schemeClr>
                </a:solidFill>
                <a:latin typeface="Segoe Script" pitchFamily="34" charset="0"/>
              </a:rPr>
            </a:br>
            <a:r>
              <a:rPr lang="ru-RU" sz="2200" b="1" u="sng" dirty="0" smtClean="0">
                <a:solidFill>
                  <a:schemeClr val="accent4">
                    <a:lumMod val="50000"/>
                  </a:schemeClr>
                </a:solidFill>
                <a:latin typeface="Segoe Script" pitchFamily="34" charset="0"/>
              </a:rPr>
              <a:t>Материалы: </a:t>
            </a:r>
            <a:r>
              <a:rPr lang="ru-RU" sz="2200" b="1" i="1" dirty="0" smtClean="0">
                <a:solidFill>
                  <a:schemeClr val="accent4">
                    <a:lumMod val="50000"/>
                  </a:schemeClr>
                </a:solidFill>
                <a:latin typeface="Segoe Script" pitchFamily="34" charset="0"/>
              </a:rPr>
              <a:t>бумага, гуашь, кисть, капустный лист. </a:t>
            </a:r>
            <a:br>
              <a:rPr lang="ru-RU" sz="2200" b="1" i="1" dirty="0" smtClean="0">
                <a:solidFill>
                  <a:schemeClr val="accent4">
                    <a:lumMod val="50000"/>
                  </a:schemeClr>
                </a:solidFill>
                <a:latin typeface="Segoe Script" pitchFamily="34" charset="0"/>
              </a:rPr>
            </a:br>
            <a:r>
              <a:rPr lang="ru-RU" sz="2200" b="1" u="sng" dirty="0" smtClean="0">
                <a:solidFill>
                  <a:schemeClr val="accent4">
                    <a:lumMod val="50000"/>
                  </a:schemeClr>
                </a:solidFill>
                <a:latin typeface="Segoe Script" pitchFamily="34" charset="0"/>
              </a:rPr>
              <a:t>Способ получения изображения: </a:t>
            </a:r>
            <a:r>
              <a:rPr lang="ru-RU" sz="2200" b="1" i="1" dirty="0" smtClean="0">
                <a:solidFill>
                  <a:schemeClr val="accent4">
                    <a:lumMod val="50000"/>
                  </a:schemeClr>
                </a:solidFill>
                <a:latin typeface="Segoe Script" pitchFamily="34" charset="0"/>
              </a:rPr>
              <a:t>ребенок  покрывает капустный лист  красками  разных  цветов,  затем  прикладывает  его  к  бумаге  окрашенной стороной  для  получения  отпечатка.   Каждый  раз  берется  новый  лист. Недостающие детали дорисовываются кистью.</a:t>
            </a:r>
            <a:endParaRPr lang="ru-RU" sz="2200" dirty="0">
              <a:solidFill>
                <a:schemeClr val="accent4">
                  <a:lumMod val="50000"/>
                </a:schemeClr>
              </a:solidFill>
              <a:latin typeface="Segoe Script" pitchFamily="34" charset="0"/>
            </a:endParaRPr>
          </a:p>
        </p:txBody>
      </p:sp>
    </p:spTree>
  </p:cSld>
  <p:clrMapOvr>
    <a:masterClrMapping/>
  </p:clrMapOvr>
  <p:transition>
    <p:checker dir="vert"/>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rot="5400000">
            <a:off x="76273" y="2020071"/>
            <a:ext cx="3374830" cy="2736304"/>
          </a:xfrm>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5400000">
            <a:off x="5546235" y="3363410"/>
            <a:ext cx="3308114" cy="2808312"/>
          </a:xfrm>
          <a:prstGeom prst="rect">
            <a:avLst/>
          </a:prstGeom>
        </p:spPr>
      </p:pic>
      <p:pic>
        <p:nvPicPr>
          <p:cNvPr id="2" name="Рисунок 1"/>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3563888" y="56496"/>
            <a:ext cx="3312368" cy="2484277"/>
          </a:xfrm>
          <a:prstGeom prst="rect">
            <a:avLst/>
          </a:prstGeom>
        </p:spPr>
      </p:pic>
    </p:spTree>
    <p:extLst>
      <p:ext uri="{BB962C8B-B14F-4D97-AF65-F5344CB8AC3E}">
        <p14:creationId xmlns:p14="http://schemas.microsoft.com/office/powerpoint/2010/main" val="316692418"/>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332656"/>
            <a:ext cx="7125113" cy="924475"/>
          </a:xfrm>
        </p:spPr>
        <p:txBody>
          <a:bodyPr/>
          <a:lstStyle/>
          <a:p>
            <a:pPr algn="ctr"/>
            <a:r>
              <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rPr>
              <a:t>Рисование на мокрой бумаге.</a:t>
            </a:r>
          </a:p>
        </p:txBody>
      </p:sp>
      <p:sp>
        <p:nvSpPr>
          <p:cNvPr id="3" name="Объект 2"/>
          <p:cNvSpPr>
            <a:spLocks noGrp="1"/>
          </p:cNvSpPr>
          <p:nvPr>
            <p:ph idx="1"/>
          </p:nvPr>
        </p:nvSpPr>
        <p:spPr>
          <a:xfrm>
            <a:off x="971600" y="1628800"/>
            <a:ext cx="7125112" cy="3619389"/>
          </a:xfrm>
        </p:spPr>
        <p:txBody>
          <a:bodyPr>
            <a:normAutofit fontScale="92500" lnSpcReduction="20000"/>
          </a:bodyPr>
          <a:lstStyle/>
          <a:p>
            <a:pPr marL="0" indent="0" algn="ctr">
              <a:buNone/>
            </a:pPr>
            <a:r>
              <a:rPr lang="ru-RU" sz="2200" b="1" u="sng" dirty="0">
                <a:solidFill>
                  <a:srgbClr val="F47E5A">
                    <a:lumMod val="50000"/>
                  </a:srgbClr>
                </a:solidFill>
                <a:latin typeface="Segoe Script" pitchFamily="34" charset="0"/>
                <a:ea typeface="+mj-ea"/>
              </a:rPr>
              <a:t>Возраст:</a:t>
            </a:r>
            <a:r>
              <a:rPr lang="ru-RU" sz="2200" b="1" i="1" dirty="0">
                <a:solidFill>
                  <a:srgbClr val="F47E5A">
                    <a:lumMod val="50000"/>
                  </a:srgbClr>
                </a:solidFill>
                <a:latin typeface="Segoe Script" pitchFamily="34" charset="0"/>
                <a:ea typeface="+mj-ea"/>
              </a:rPr>
              <a:t> от пяти лет.</a:t>
            </a:r>
            <a:br>
              <a:rPr lang="ru-RU" sz="2200" b="1" i="1" dirty="0">
                <a:solidFill>
                  <a:srgbClr val="F47E5A">
                    <a:lumMod val="50000"/>
                  </a:srgbClr>
                </a:solidFill>
                <a:latin typeface="Segoe Script" pitchFamily="34" charset="0"/>
                <a:ea typeface="+mj-ea"/>
              </a:rPr>
            </a:br>
            <a:endParaRPr lang="ru-RU" dirty="0"/>
          </a:p>
          <a:p>
            <a:pPr marL="0" indent="0" algn="ctr">
              <a:buNone/>
            </a:pPr>
            <a:r>
              <a:rPr lang="ru-RU" sz="2000" b="1" u="sng" dirty="0">
                <a:solidFill>
                  <a:schemeClr val="accent4">
                    <a:lumMod val="50000"/>
                  </a:schemeClr>
                </a:solidFill>
                <a:latin typeface="Segoe Script" pitchFamily="34" charset="0"/>
              </a:rPr>
              <a:t>Средства выразительности: </a:t>
            </a:r>
            <a:r>
              <a:rPr lang="ru-RU" sz="2000" b="1" dirty="0">
                <a:solidFill>
                  <a:schemeClr val="accent4">
                    <a:lumMod val="50000"/>
                  </a:schemeClr>
                </a:solidFill>
                <a:latin typeface="Segoe Script" pitchFamily="34" charset="0"/>
              </a:rPr>
              <a:t>пятно, фактурность, цвет.</a:t>
            </a:r>
          </a:p>
          <a:p>
            <a:pPr marL="0" indent="0" algn="ctr">
              <a:buNone/>
            </a:pPr>
            <a:r>
              <a:rPr lang="ru-RU" sz="2000" dirty="0">
                <a:solidFill>
                  <a:schemeClr val="accent4">
                    <a:lumMod val="50000"/>
                  </a:schemeClr>
                </a:solidFill>
                <a:latin typeface="Segoe Script" pitchFamily="34" charset="0"/>
              </a:rPr>
              <a:t>Материалы:</a:t>
            </a:r>
            <a:r>
              <a:rPr lang="ru-RU" sz="2000" b="1" dirty="0">
                <a:solidFill>
                  <a:schemeClr val="accent4">
                    <a:lumMod val="50000"/>
                  </a:schemeClr>
                </a:solidFill>
                <a:latin typeface="Segoe Script" pitchFamily="34" charset="0"/>
              </a:rPr>
              <a:t> широкая мисочка с водой, бумага, краски акварель, кисть.</a:t>
            </a:r>
          </a:p>
          <a:p>
            <a:pPr marL="0" indent="0" algn="ctr">
              <a:buNone/>
            </a:pPr>
            <a:r>
              <a:rPr lang="ru-RU" sz="2000" dirty="0">
                <a:solidFill>
                  <a:schemeClr val="accent4">
                    <a:lumMod val="50000"/>
                  </a:schemeClr>
                </a:solidFill>
                <a:latin typeface="Segoe Script" pitchFamily="34" charset="0"/>
              </a:rPr>
              <a:t>Способ получения изображения: </a:t>
            </a:r>
            <a:r>
              <a:rPr lang="ru-RU" sz="2000" b="1" dirty="0">
                <a:solidFill>
                  <a:schemeClr val="accent4">
                    <a:lumMod val="50000"/>
                  </a:schemeClr>
                </a:solidFill>
                <a:latin typeface="Segoe Script" pitchFamily="34" charset="0"/>
              </a:rPr>
              <a:t>ребенок смачивает лист чистой водой, а потом кистью наносит изображение. Оно получается как бы размытое под дождем или в тумане. Если нужно прорисовать детали, то немного надо подождать, пока рисунок высохнет, или набирать на кисть густую краску.</a:t>
            </a:r>
          </a:p>
        </p:txBody>
      </p:sp>
    </p:spTree>
    <p:extLst>
      <p:ext uri="{BB962C8B-B14F-4D97-AF65-F5344CB8AC3E}">
        <p14:creationId xmlns:p14="http://schemas.microsoft.com/office/powerpoint/2010/main" val="3831804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323528" y="476672"/>
            <a:ext cx="4176464" cy="3118333"/>
          </a:xfrm>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004048" y="3140967"/>
            <a:ext cx="3916660" cy="3103199"/>
          </a:xfrm>
          <a:prstGeom prst="rect">
            <a:avLst/>
          </a:prstGeom>
        </p:spPr>
      </p:pic>
    </p:spTree>
    <p:extLst>
      <p:ext uri="{BB962C8B-B14F-4D97-AF65-F5344CB8AC3E}">
        <p14:creationId xmlns:p14="http://schemas.microsoft.com/office/powerpoint/2010/main" val="30370208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2915816" y="203476"/>
            <a:ext cx="6228184" cy="4051437"/>
          </a:xfrm>
        </p:spPr>
        <p:txBody>
          <a:bodyPr>
            <a:normAutofit lnSpcReduction="10000"/>
          </a:bodyPr>
          <a:lstStyle/>
          <a:p>
            <a:pPr marL="0" indent="0">
              <a:buNone/>
            </a:pPr>
            <a:r>
              <a:rPr lang="ru-RU" b="1" dirty="0">
                <a:solidFill>
                  <a:srgbClr val="F47E5A">
                    <a:lumMod val="50000"/>
                  </a:srgbClr>
                </a:solidFill>
                <a:latin typeface="Segoe Script" pitchFamily="34" charset="0"/>
                <a:ea typeface="+mj-ea"/>
              </a:rPr>
              <a:t>Чем же хороши нетрадиционные техники рисования?</a:t>
            </a:r>
            <a:br>
              <a:rPr lang="ru-RU" b="1" dirty="0">
                <a:solidFill>
                  <a:srgbClr val="F47E5A">
                    <a:lumMod val="50000"/>
                  </a:srgbClr>
                </a:solidFill>
                <a:latin typeface="Segoe Script" pitchFamily="34" charset="0"/>
                <a:ea typeface="+mj-ea"/>
              </a:rPr>
            </a:br>
            <a:r>
              <a:rPr lang="ru-RU" b="1" dirty="0" smtClean="0">
                <a:solidFill>
                  <a:srgbClr val="F47E5A">
                    <a:lumMod val="50000"/>
                  </a:srgbClr>
                </a:solidFill>
                <a:latin typeface="Segoe Script" pitchFamily="34" charset="0"/>
                <a:ea typeface="+mj-ea"/>
              </a:rPr>
              <a:t>	Они </a:t>
            </a:r>
            <a:r>
              <a:rPr lang="ru-RU" b="1" dirty="0">
                <a:solidFill>
                  <a:srgbClr val="F47E5A">
                    <a:lumMod val="50000"/>
                  </a:srgbClr>
                </a:solidFill>
                <a:latin typeface="Segoe Script" pitchFamily="34" charset="0"/>
                <a:ea typeface="+mj-ea"/>
              </a:rPr>
              <a:t>не требуют высокоразвитых технических умений, дают возможность более рельефно продемонстрировать возможности некоторых изобразительных средств. </a:t>
            </a:r>
            <a:endParaRPr lang="ru-RU" b="1" dirty="0" smtClean="0">
              <a:solidFill>
                <a:srgbClr val="F47E5A">
                  <a:lumMod val="50000"/>
                </a:srgbClr>
              </a:solidFill>
              <a:latin typeface="Segoe Script" pitchFamily="34" charset="0"/>
              <a:ea typeface="+mj-ea"/>
            </a:endParaRPr>
          </a:p>
          <a:p>
            <a:pPr marL="0" indent="0">
              <a:buNone/>
            </a:pPr>
            <a:r>
              <a:rPr lang="ru-RU" b="1" dirty="0" smtClean="0">
                <a:solidFill>
                  <a:srgbClr val="F47E5A">
                    <a:lumMod val="50000"/>
                  </a:srgbClr>
                </a:solidFill>
                <a:latin typeface="Segoe Script" pitchFamily="34" charset="0"/>
                <a:ea typeface="+mj-ea"/>
              </a:rPr>
              <a:t>Важное </a:t>
            </a:r>
            <a:r>
              <a:rPr lang="ru-RU" b="1" dirty="0">
                <a:solidFill>
                  <a:srgbClr val="F47E5A">
                    <a:lumMod val="50000"/>
                  </a:srgbClr>
                </a:solidFill>
                <a:latin typeface="Segoe Script" pitchFamily="34" charset="0"/>
                <a:ea typeface="+mj-ea"/>
              </a:rPr>
              <a:t>новообразование дошкольного детства-воображение, с которым связывают зарождение личности. Сегодня все больше внимание уделяется развитию творческого воображения и его направленности, креативности ребенка дошкольного возраста. </a:t>
            </a:r>
            <a:br>
              <a:rPr lang="ru-RU" b="1" dirty="0">
                <a:solidFill>
                  <a:srgbClr val="F47E5A">
                    <a:lumMod val="50000"/>
                  </a:srgbClr>
                </a:solidFill>
                <a:latin typeface="Segoe Script" pitchFamily="34" charset="0"/>
                <a:ea typeface="+mj-ea"/>
              </a:rPr>
            </a:br>
            <a:r>
              <a:rPr lang="ru-RU" b="1" dirty="0">
                <a:solidFill>
                  <a:prstClr val="black">
                    <a:lumMod val="75000"/>
                    <a:lumOff val="25000"/>
                  </a:prstClr>
                </a:solidFill>
                <a:latin typeface="Segoe Script" pitchFamily="34" charset="0"/>
                <a:ea typeface="+mj-ea"/>
              </a:rPr>
              <a:t/>
            </a:r>
            <a:br>
              <a:rPr lang="ru-RU" b="1" dirty="0">
                <a:solidFill>
                  <a:prstClr val="black">
                    <a:lumMod val="75000"/>
                    <a:lumOff val="25000"/>
                  </a:prstClr>
                </a:solidFill>
                <a:latin typeface="Segoe Script" pitchFamily="34" charset="0"/>
                <a:ea typeface="+mj-ea"/>
              </a:rPr>
            </a:br>
            <a:endParaRPr lang="ru-RU" dirty="0"/>
          </a:p>
        </p:txBody>
      </p:sp>
      <p:pic>
        <p:nvPicPr>
          <p:cNvPr id="5" name="Рисунок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851920" y="3789040"/>
            <a:ext cx="3195333" cy="2342210"/>
          </a:xfrm>
          <a:prstGeom prst="rect">
            <a:avLst/>
          </a:prstGeom>
        </p:spPr>
      </p:pic>
      <p:pic>
        <p:nvPicPr>
          <p:cNvPr id="7" name="Рисунок 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251520" y="1268760"/>
            <a:ext cx="2699792" cy="2024844"/>
          </a:xfrm>
          <a:prstGeom prst="rect">
            <a:avLst/>
          </a:prstGeom>
        </p:spPr>
      </p:pic>
    </p:spTree>
    <p:extLst>
      <p:ext uri="{BB962C8B-B14F-4D97-AF65-F5344CB8AC3E}">
        <p14:creationId xmlns:p14="http://schemas.microsoft.com/office/powerpoint/2010/main" val="400556171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188640"/>
            <a:ext cx="7125113" cy="924475"/>
          </a:xfrm>
        </p:spPr>
        <p:txBody>
          <a:bodyPr/>
          <a:lstStyle/>
          <a:p>
            <a:pPr algn="ct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dirty="0" smtClean="0"/>
              <a:t/>
            </a:r>
            <a:br>
              <a:rPr lang="ru-RU" dirty="0" smtClean="0"/>
            </a:br>
            <a:r>
              <a:rPr lang="ru-RU" dirty="0"/>
              <a:t/>
            </a:r>
            <a:br>
              <a:rPr lang="ru-RU" dirty="0"/>
            </a:br>
            <a:r>
              <a:rPr lang="ru-RU" b="1" cap="all" dirty="0" err="1"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rPr>
              <a:t>Пластилинография</a:t>
            </a: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rPr>
              <a:t>.</a:t>
            </a:r>
            <a:b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rPr>
            </a:b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rPr>
              <a:t/>
            </a:r>
            <a:b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rPr>
            </a:br>
            <a:r>
              <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rPr>
              <a:t/>
            </a:r>
            <a:br>
              <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rPr>
            </a:br>
            <a:r>
              <a:rPr lang="ru-RU" sz="2000" b="1" u="sng" dirty="0">
                <a:solidFill>
                  <a:srgbClr val="F47E5A">
                    <a:lumMod val="50000"/>
                  </a:srgbClr>
                </a:solidFill>
                <a:latin typeface="Segoe Script" pitchFamily="34" charset="0"/>
                <a:ea typeface="+mn-ea"/>
                <a:cs typeface="+mn-cs"/>
              </a:rPr>
              <a:t>Возраст:</a:t>
            </a:r>
            <a:r>
              <a:rPr lang="ru-RU" sz="2000" b="1" i="1" dirty="0">
                <a:solidFill>
                  <a:srgbClr val="F47E5A">
                    <a:lumMod val="50000"/>
                  </a:srgbClr>
                </a:solidFill>
                <a:latin typeface="Segoe Script" pitchFamily="34" charset="0"/>
                <a:ea typeface="+mn-ea"/>
                <a:cs typeface="+mn-cs"/>
              </a:rPr>
              <a:t> от </a:t>
            </a:r>
            <a:r>
              <a:rPr lang="ru-RU" sz="2000" b="1" i="1" dirty="0" smtClean="0">
                <a:solidFill>
                  <a:srgbClr val="F47E5A">
                    <a:lumMod val="50000"/>
                  </a:srgbClr>
                </a:solidFill>
                <a:latin typeface="Segoe Script" pitchFamily="34" charset="0"/>
                <a:ea typeface="+mn-ea"/>
                <a:cs typeface="+mn-cs"/>
              </a:rPr>
              <a:t>четырех </a:t>
            </a:r>
            <a:r>
              <a:rPr lang="ru-RU" sz="2000" b="1" i="1" dirty="0">
                <a:solidFill>
                  <a:srgbClr val="F47E5A">
                    <a:lumMod val="50000"/>
                  </a:srgbClr>
                </a:solidFill>
                <a:latin typeface="Segoe Script" pitchFamily="34" charset="0"/>
                <a:ea typeface="+mn-ea"/>
                <a:cs typeface="+mn-cs"/>
              </a:rPr>
              <a:t>лет.</a:t>
            </a: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rPr>
              <a:t/>
            </a:r>
            <a:b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rPr>
            </a:br>
            <a:r>
              <a:rPr lang="ru-RU" sz="2000" b="1" u="sng" dirty="0" smtClean="0">
                <a:solidFill>
                  <a:schemeClr val="accent4">
                    <a:lumMod val="50000"/>
                  </a:schemeClr>
                </a:solidFill>
                <a:latin typeface="Segoe Script" pitchFamily="34" charset="0"/>
              </a:rPr>
              <a:t>Материалы</a:t>
            </a:r>
            <a:r>
              <a:rPr lang="ru-RU" sz="2000" b="1" u="sng" dirty="0">
                <a:solidFill>
                  <a:schemeClr val="accent4">
                    <a:lumMod val="50000"/>
                  </a:schemeClr>
                </a:solidFill>
                <a:latin typeface="Segoe Script" pitchFamily="34" charset="0"/>
              </a:rPr>
              <a:t>:</a:t>
            </a:r>
            <a:r>
              <a:rPr lang="ru-RU" sz="2000" b="1" dirty="0">
                <a:solidFill>
                  <a:schemeClr val="accent4">
                    <a:lumMod val="50000"/>
                  </a:schemeClr>
                </a:solidFill>
                <a:latin typeface="Segoe Script" pitchFamily="34" charset="0"/>
              </a:rPr>
              <a:t> пластилин, плотный </a:t>
            </a:r>
            <a:r>
              <a:rPr lang="ru-RU" sz="2000" b="1" dirty="0" smtClean="0">
                <a:solidFill>
                  <a:schemeClr val="accent4">
                    <a:lumMod val="50000"/>
                  </a:schemeClr>
                </a:solidFill>
                <a:latin typeface="Segoe Script" pitchFamily="34" charset="0"/>
              </a:rPr>
              <a:t>картон.</a:t>
            </a:r>
            <a:br>
              <a:rPr lang="ru-RU" sz="2000" b="1" dirty="0" smtClean="0">
                <a:solidFill>
                  <a:schemeClr val="accent4">
                    <a:lumMod val="50000"/>
                  </a:schemeClr>
                </a:solidFill>
                <a:latin typeface="Segoe Script" pitchFamily="34" charset="0"/>
              </a:rPr>
            </a:br>
            <a:r>
              <a:rPr lang="ru-RU" sz="2000" b="1" u="sng" dirty="0" smtClean="0">
                <a:solidFill>
                  <a:schemeClr val="accent4">
                    <a:lumMod val="50000"/>
                  </a:schemeClr>
                </a:solidFill>
                <a:latin typeface="Segoe Script" pitchFamily="34" charset="0"/>
              </a:rPr>
              <a:t>Способ </a:t>
            </a:r>
            <a:r>
              <a:rPr lang="ru-RU" sz="2000" b="1" u="sng" dirty="0">
                <a:solidFill>
                  <a:schemeClr val="accent4">
                    <a:lumMod val="50000"/>
                  </a:schemeClr>
                </a:solidFill>
                <a:latin typeface="Segoe Script" pitchFamily="34" charset="0"/>
              </a:rPr>
              <a:t>получения: </a:t>
            </a:r>
            <a:r>
              <a:rPr lang="ru-RU" sz="2000" b="1" dirty="0">
                <a:solidFill>
                  <a:schemeClr val="accent4">
                    <a:lumMod val="50000"/>
                  </a:schemeClr>
                </a:solidFill>
                <a:latin typeface="Segoe Script" pitchFamily="34" charset="0"/>
              </a:rPr>
              <a:t>пластилиновыми жгутиками выкладываем по нарисованному, затем нажимом пальчика пластилин растягиваем по всему рисунку.</a:t>
            </a:r>
          </a:p>
        </p:txBody>
      </p:sp>
    </p:spTree>
    <p:extLst>
      <p:ext uri="{BB962C8B-B14F-4D97-AF65-F5344CB8AC3E}">
        <p14:creationId xmlns:p14="http://schemas.microsoft.com/office/powerpoint/2010/main" val="182143945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395536" y="332656"/>
            <a:ext cx="3926164" cy="27556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 name="Рисунок 3"/>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932040" y="3429000"/>
            <a:ext cx="3960440" cy="2966756"/>
          </a:xfrm>
          <a:prstGeom prst="rect">
            <a:avLst/>
          </a:prstGeom>
        </p:spPr>
      </p:pic>
    </p:spTree>
    <p:extLst>
      <p:ext uri="{BB962C8B-B14F-4D97-AF65-F5344CB8AC3E}">
        <p14:creationId xmlns:p14="http://schemas.microsoft.com/office/powerpoint/2010/main" val="95777232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404664"/>
            <a:ext cx="7125113" cy="924475"/>
          </a:xfrm>
        </p:spPr>
        <p:txBody>
          <a:bodyPr/>
          <a:lstStyle/>
          <a:p>
            <a:pPr algn="ct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rPr>
              <a:t>Оттиск картоном</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endParaRPr>
          </a:p>
        </p:txBody>
      </p:sp>
      <p:sp>
        <p:nvSpPr>
          <p:cNvPr id="3" name="Объект 2"/>
          <p:cNvSpPr>
            <a:spLocks noGrp="1"/>
          </p:cNvSpPr>
          <p:nvPr>
            <p:ph idx="1"/>
          </p:nvPr>
        </p:nvSpPr>
        <p:spPr>
          <a:xfrm>
            <a:off x="827584" y="1340768"/>
            <a:ext cx="7125112" cy="4051437"/>
          </a:xfrm>
        </p:spPr>
        <p:txBody>
          <a:bodyPr>
            <a:normAutofit/>
          </a:bodyPr>
          <a:lstStyle/>
          <a:p>
            <a:pPr marL="0" indent="0" algn="ctr">
              <a:buNone/>
            </a:pPr>
            <a:r>
              <a:rPr lang="ru-RU" sz="2000" b="1" u="sng" dirty="0" smtClean="0">
                <a:solidFill>
                  <a:schemeClr val="accent4">
                    <a:lumMod val="50000"/>
                  </a:schemeClr>
                </a:solidFill>
                <a:latin typeface="Segoe Script" pitchFamily="34" charset="0"/>
              </a:rPr>
              <a:t>Возраст:</a:t>
            </a:r>
            <a:r>
              <a:rPr lang="ru-RU" sz="2000" b="1" dirty="0" smtClean="0">
                <a:solidFill>
                  <a:schemeClr val="accent4">
                    <a:lumMod val="50000"/>
                  </a:schemeClr>
                </a:solidFill>
                <a:latin typeface="Segoe Script" pitchFamily="34" charset="0"/>
              </a:rPr>
              <a:t> от пяти лет</a:t>
            </a:r>
          </a:p>
          <a:p>
            <a:pPr marL="0" indent="0" algn="ctr">
              <a:buNone/>
            </a:pPr>
            <a:r>
              <a:rPr lang="ru-RU" sz="2000" b="1" u="sng" dirty="0" smtClean="0">
                <a:solidFill>
                  <a:schemeClr val="accent4">
                    <a:lumMod val="50000"/>
                  </a:schemeClr>
                </a:solidFill>
                <a:latin typeface="Segoe Script" pitchFamily="34" charset="0"/>
              </a:rPr>
              <a:t>Материалы </a:t>
            </a:r>
            <a:r>
              <a:rPr lang="ru-RU" sz="2000" b="1" u="sng" dirty="0">
                <a:solidFill>
                  <a:schemeClr val="accent4">
                    <a:lumMod val="50000"/>
                  </a:schemeClr>
                </a:solidFill>
                <a:latin typeface="Segoe Script" pitchFamily="34" charset="0"/>
              </a:rPr>
              <a:t>и инструменты</a:t>
            </a:r>
            <a:r>
              <a:rPr lang="ru-RU" sz="2000" b="1" dirty="0">
                <a:solidFill>
                  <a:schemeClr val="accent4">
                    <a:lumMod val="50000"/>
                  </a:schemeClr>
                </a:solidFill>
                <a:latin typeface="Segoe Script" pitchFamily="34" charset="0"/>
              </a:rPr>
              <a:t>: Картон разной толщины, гофрированный картон, ножницы, миски, гуашевые краски, бумага для рисования.</a:t>
            </a:r>
          </a:p>
          <a:p>
            <a:pPr marL="0" indent="0" algn="ctr">
              <a:buNone/>
            </a:pPr>
            <a:r>
              <a:rPr lang="ru-RU" sz="2000" b="1" u="sng" dirty="0">
                <a:solidFill>
                  <a:schemeClr val="accent4">
                    <a:lumMod val="50000"/>
                  </a:schemeClr>
                </a:solidFill>
                <a:latin typeface="Segoe Script" pitchFamily="34" charset="0"/>
              </a:rPr>
              <a:t>Способ получения изображения: </a:t>
            </a:r>
            <a:r>
              <a:rPr lang="ru-RU" sz="2000" b="1" dirty="0">
                <a:solidFill>
                  <a:schemeClr val="accent4">
                    <a:lumMod val="50000"/>
                  </a:schemeClr>
                </a:solidFill>
                <a:latin typeface="Segoe Script" pitchFamily="34" charset="0"/>
              </a:rPr>
              <a:t>Дети старшего дошкольного возраста нарезают полоски из гофрированного картона  и обычного картона разной толщины. Для младших дошкольников такие полоски нарезает взрослый.</a:t>
            </a:r>
          </a:p>
        </p:txBody>
      </p:sp>
    </p:spTree>
    <p:extLst>
      <p:ext uri="{BB962C8B-B14F-4D97-AF65-F5344CB8AC3E}">
        <p14:creationId xmlns:p14="http://schemas.microsoft.com/office/powerpoint/2010/main" val="228303616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Объект 3"/>
          <p:cNvPicPr>
            <a:picLocks noGrp="1" noChangeAspect="1"/>
          </p:cNvPicPr>
          <p:nvPr>
            <p:ph idx="1"/>
          </p:nvPr>
        </p:nvPicPr>
        <p:blipFill>
          <a:blip r:embed="rId2" cstate="email">
            <a:extLst>
              <a:ext uri="{28A0092B-C50C-407E-A947-70E740481C1C}">
                <a14:useLocalDpi xmlns:a14="http://schemas.microsoft.com/office/drawing/2010/main"/>
              </a:ext>
            </a:extLst>
          </a:blip>
          <a:stretch>
            <a:fillRect/>
          </a:stretch>
        </p:blipFill>
        <p:spPr>
          <a:xfrm>
            <a:off x="467544" y="332656"/>
            <a:ext cx="2674657" cy="4052888"/>
          </a:xfrm>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139952" y="2492896"/>
            <a:ext cx="4561357" cy="3429000"/>
          </a:xfrm>
          <a:prstGeom prst="rect">
            <a:avLst/>
          </a:prstGeom>
        </p:spPr>
      </p:pic>
    </p:spTree>
    <p:extLst>
      <p:ext uri="{BB962C8B-B14F-4D97-AF65-F5344CB8AC3E}">
        <p14:creationId xmlns:p14="http://schemas.microsoft.com/office/powerpoint/2010/main" val="44438020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99592" y="980728"/>
            <a:ext cx="7125112" cy="4051437"/>
          </a:xfrm>
        </p:spPr>
        <p:txBody>
          <a:bodyPr>
            <a:normAutofit fontScale="92500" lnSpcReduction="10000"/>
          </a:bodyPr>
          <a:lstStyle/>
          <a:p>
            <a:pPr marL="0" indent="0" algn="ctr">
              <a:buNone/>
            </a:pPr>
            <a:r>
              <a:rPr lang="ru-RU" sz="2000" b="1" dirty="0">
                <a:solidFill>
                  <a:schemeClr val="accent4">
                    <a:lumMod val="50000"/>
                  </a:schemeClr>
                </a:solidFill>
                <a:latin typeface="Segoe Script" pitchFamily="34" charset="0"/>
              </a:rPr>
              <a:t>Каждый ребенок — это отдельный мир со своими правилами поведения, своими чувствами. И чем богаче, разнообразнее жизненные впечатления ребенка, тем ярче, неординарное его воображение, тем вероятнее, что интуитивная тяга к искусству станет со временем осмысленнее. </a:t>
            </a:r>
            <a:endParaRPr lang="ru-RU" sz="2000" b="1" dirty="0" smtClean="0">
              <a:solidFill>
                <a:schemeClr val="accent4">
                  <a:lumMod val="50000"/>
                </a:schemeClr>
              </a:solidFill>
              <a:latin typeface="Segoe Script" pitchFamily="34" charset="0"/>
            </a:endParaRPr>
          </a:p>
          <a:p>
            <a:pPr marL="0" indent="0" algn="ctr">
              <a:buNone/>
            </a:pPr>
            <a:r>
              <a:rPr lang="ru-RU" sz="2000" b="1" dirty="0">
                <a:solidFill>
                  <a:schemeClr val="accent4">
                    <a:lumMod val="50000"/>
                  </a:schemeClr>
                </a:solidFill>
                <a:latin typeface="Segoe Script" pitchFamily="34" charset="0"/>
              </a:rPr>
              <a:t/>
            </a:r>
            <a:br>
              <a:rPr lang="ru-RU" sz="2000" b="1" dirty="0">
                <a:solidFill>
                  <a:schemeClr val="accent4">
                    <a:lumMod val="50000"/>
                  </a:schemeClr>
                </a:solidFill>
                <a:latin typeface="Segoe Script" pitchFamily="34" charset="0"/>
              </a:rPr>
            </a:br>
            <a:r>
              <a:rPr lang="ru-RU" sz="2000" b="1" dirty="0">
                <a:solidFill>
                  <a:schemeClr val="accent4">
                    <a:lumMod val="50000"/>
                  </a:schemeClr>
                </a:solidFill>
                <a:latin typeface="Segoe Script" pitchFamily="34" charset="0"/>
              </a:rPr>
              <a:t>"Истоки способностей и дарования детей — на кончиках их пальцев. От пальцев, образно говоря, идут тончайшие нити — ручейки, которые питают источник творческой мысли. Другими словами, чем больше мастерства в детской руке, тем умнее ребенок", — утверждал </a:t>
            </a:r>
            <a:r>
              <a:rPr lang="ru-RU" sz="2000" b="1" dirty="0" err="1">
                <a:solidFill>
                  <a:schemeClr val="accent4">
                    <a:lumMod val="50000"/>
                  </a:schemeClr>
                </a:solidFill>
                <a:latin typeface="Segoe Script" pitchFamily="34" charset="0"/>
              </a:rPr>
              <a:t>В.А.Сухомлинский</a:t>
            </a:r>
            <a:r>
              <a:rPr lang="ru-RU" dirty="0"/>
              <a:t>.</a:t>
            </a:r>
          </a:p>
        </p:txBody>
      </p:sp>
    </p:spTree>
    <p:extLst>
      <p:ext uri="{BB962C8B-B14F-4D97-AF65-F5344CB8AC3E}">
        <p14:creationId xmlns:p14="http://schemas.microsoft.com/office/powerpoint/2010/main" val="262831850"/>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99592" y="620688"/>
            <a:ext cx="7125112" cy="4051437"/>
          </a:xfrm>
        </p:spPr>
        <p:txBody>
          <a:bodyPr>
            <a:normAutofit/>
          </a:bodyPr>
          <a:lstStyle/>
          <a:p>
            <a:pPr marL="0" indent="0" algn="ctr">
              <a:buNone/>
            </a:pPr>
            <a:r>
              <a:rPr lang="ru-RU" sz="6600" b="1" dirty="0" smtClean="0">
                <a:solidFill>
                  <a:schemeClr val="accent4">
                    <a:lumMod val="50000"/>
                  </a:schemeClr>
                </a:solidFill>
                <a:latin typeface="Segoe Script" pitchFamily="34" charset="0"/>
              </a:rPr>
              <a:t>Спасибо за внимание</a:t>
            </a:r>
            <a:endParaRPr lang="ru-RU" sz="6600" b="1" dirty="0">
              <a:solidFill>
                <a:schemeClr val="accent4">
                  <a:lumMod val="50000"/>
                </a:schemeClr>
              </a:solidFill>
              <a:latin typeface="Segoe Script" pitchFamily="34" charset="0"/>
            </a:endParaRPr>
          </a:p>
        </p:txBody>
      </p:sp>
    </p:spTree>
    <p:extLst>
      <p:ext uri="{BB962C8B-B14F-4D97-AF65-F5344CB8AC3E}">
        <p14:creationId xmlns:p14="http://schemas.microsoft.com/office/powerpoint/2010/main" val="224089638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827584" y="188640"/>
            <a:ext cx="7125112" cy="4051437"/>
          </a:xfrm>
        </p:spPr>
        <p:txBody>
          <a:bodyPr>
            <a:noAutofit/>
          </a:bodyPr>
          <a:lstStyle/>
          <a:p>
            <a:pPr marL="0" indent="0" algn="just">
              <a:buNone/>
            </a:pPr>
            <a:r>
              <a:rPr lang="ru-RU" b="1" dirty="0" smtClean="0">
                <a:solidFill>
                  <a:srgbClr val="F47E5A">
                    <a:lumMod val="50000"/>
                  </a:srgbClr>
                </a:solidFill>
                <a:latin typeface="Segoe Script" pitchFamily="34" charset="0"/>
                <a:ea typeface="+mj-ea"/>
              </a:rPr>
              <a:t>	Это </a:t>
            </a:r>
            <a:r>
              <a:rPr lang="ru-RU" b="1" dirty="0">
                <a:solidFill>
                  <a:srgbClr val="F47E5A">
                    <a:lumMod val="50000"/>
                  </a:srgbClr>
                </a:solidFill>
                <a:latin typeface="Segoe Script" pitchFamily="34" charset="0"/>
                <a:ea typeface="+mj-ea"/>
              </a:rPr>
              <a:t>способность удивляться и познавать, умение находить решение в нестандартных ситуациях, нацеленность на открытие нового и способность к глубокому осознанию своего опыта. Условием развития творческого воображения дошкольника является вовлечение в активные формы изобразительной деятельности:  в работе нетрадиционных материалов и оригинальных техник; тематического рисования; развитие способности на основе ассоциаций комбинировать в воображении жизненный и культурный опыт, используя разнообразный изобразительный материал. </a:t>
            </a:r>
            <a:endParaRPr lang="ru-RU" b="1" dirty="0" smtClean="0">
              <a:solidFill>
                <a:srgbClr val="F47E5A">
                  <a:lumMod val="50000"/>
                </a:srgbClr>
              </a:solidFill>
              <a:latin typeface="Segoe Script" pitchFamily="34" charset="0"/>
              <a:ea typeface="+mj-ea"/>
            </a:endParaRPr>
          </a:p>
          <a:p>
            <a:pPr marL="0" indent="0" algn="just">
              <a:buNone/>
            </a:pPr>
            <a:r>
              <a:rPr lang="ru-RU" b="1" dirty="0">
                <a:solidFill>
                  <a:srgbClr val="F47E5A">
                    <a:lumMod val="50000"/>
                  </a:srgbClr>
                </a:solidFill>
                <a:latin typeface="Segoe Script" pitchFamily="34" charset="0"/>
                <a:ea typeface="+mj-ea"/>
              </a:rPr>
              <a:t>	</a:t>
            </a:r>
            <a:endParaRPr lang="ru-RU" b="1" dirty="0"/>
          </a:p>
        </p:txBody>
      </p:sp>
      <p:pic>
        <p:nvPicPr>
          <p:cNvPr id="4" name="Рисунок 3"/>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21085214">
            <a:off x="908428" y="3930743"/>
            <a:ext cx="3035829" cy="2276872"/>
          </a:xfrm>
          <a:prstGeom prst="rect">
            <a:avLst/>
          </a:prstGeom>
        </p:spPr>
      </p:pic>
      <p:pic>
        <p:nvPicPr>
          <p:cNvPr id="5" name="Рисунок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718938">
            <a:off x="5220072" y="4077072"/>
            <a:ext cx="2999317" cy="2249488"/>
          </a:xfrm>
          <a:prstGeom prst="rect">
            <a:avLst/>
          </a:prstGeom>
        </p:spPr>
      </p:pic>
    </p:spTree>
    <p:extLst>
      <p:ext uri="{BB962C8B-B14F-4D97-AF65-F5344CB8AC3E}">
        <p14:creationId xmlns:p14="http://schemas.microsoft.com/office/powerpoint/2010/main" val="352622240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71600" y="476672"/>
            <a:ext cx="7125113" cy="924475"/>
          </a:xfrm>
        </p:spPr>
        <p:txBody>
          <a:bodyPr/>
          <a:lstStyle/>
          <a:p>
            <a:pPr lvl="0" algn="ctr">
              <a:spcBef>
                <a:spcPct val="20000"/>
              </a:spcBef>
              <a:spcAft>
                <a:spcPts val="600"/>
              </a:spcAft>
            </a:pPr>
            <a:r>
              <a:rPr lang="ru-RU" sz="1800" b="1" dirty="0">
                <a:solidFill>
                  <a:srgbClr val="F47E5A">
                    <a:lumMod val="50000"/>
                  </a:srgbClr>
                </a:solidFill>
                <a:latin typeface="Segoe Script" pitchFamily="34" charset="0"/>
                <a:ea typeface="+mn-ea"/>
                <a:cs typeface="+mn-cs"/>
              </a:rPr>
              <a:t>Практика показала, что нетрадиционные методики очень привлекательны для детей, так как они открывают большие возможности выражения собственных фантазий и самовыражению в целом.</a:t>
            </a:r>
            <a:r>
              <a:rPr lang="ru-RU" sz="1800" b="1" dirty="0">
                <a:solidFill>
                  <a:prstClr val="black">
                    <a:lumMod val="75000"/>
                    <a:lumOff val="25000"/>
                  </a:prstClr>
                </a:solidFill>
                <a:ea typeface="+mn-ea"/>
                <a:cs typeface="+mn-cs"/>
              </a:rPr>
              <a:t/>
            </a:r>
            <a:br>
              <a:rPr lang="ru-RU" sz="1800" b="1" dirty="0">
                <a:solidFill>
                  <a:prstClr val="black">
                    <a:lumMod val="75000"/>
                    <a:lumOff val="25000"/>
                  </a:prstClr>
                </a:solidFill>
                <a:ea typeface="+mn-ea"/>
                <a:cs typeface="+mn-cs"/>
              </a:rPr>
            </a:br>
            <a:endParaRPr lang="ru-RU" dirty="0"/>
          </a:p>
        </p:txBody>
      </p:sp>
      <p:pic>
        <p:nvPicPr>
          <p:cNvPr id="2050"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827584" y="1737040"/>
            <a:ext cx="7632848" cy="489130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4444658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cs typeface="Times New Roman" pitchFamily="18" charset="0"/>
              </a:rPr>
              <a:t>Цель:</a:t>
            </a:r>
            <a:r>
              <a:rPr lang="ru-RU" sz="32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cs typeface="Times New Roman" pitchFamily="18" charset="0"/>
              </a:rPr>
              <a:t> </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endParaRPr>
          </a:p>
        </p:txBody>
      </p:sp>
      <p:sp>
        <p:nvSpPr>
          <p:cNvPr id="4" name="Содержимое 2"/>
          <p:cNvSpPr txBox="1">
            <a:spLocks/>
          </p:cNvSpPr>
          <p:nvPr/>
        </p:nvSpPr>
        <p:spPr>
          <a:xfrm>
            <a:off x="827584" y="2132856"/>
            <a:ext cx="7859216" cy="2299126"/>
          </a:xfrm>
          <a:prstGeom prst="rect">
            <a:avLst/>
          </a:prstGeom>
        </p:spPr>
        <p:txBody>
          <a:bodyPr vert="horz">
            <a:normAutofit lnSpcReduction="1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0" marR="0" lvl="0" indent="0" algn="ctr" defTabSz="914400" rtl="0" eaLnBrk="1" fontAlgn="auto" latinLnBrk="0" hangingPunct="1">
              <a:lnSpc>
                <a:spcPct val="100000"/>
              </a:lnSpc>
              <a:spcBef>
                <a:spcPct val="20000"/>
              </a:spcBef>
              <a:spcAft>
                <a:spcPts val="0"/>
              </a:spcAft>
              <a:buClr>
                <a:srgbClr val="0BD0D9"/>
              </a:buClr>
              <a:buSzPct val="95000"/>
              <a:buNone/>
              <a:tabLst/>
              <a:defRPr/>
            </a:pPr>
            <a:r>
              <a:rPr kumimoji="0" lang="ru-RU" sz="2600" b="1" i="0" u="none" strike="noStrike" kern="1200" cap="none" spc="0" normalizeH="0" baseline="0" noProof="0" dirty="0" smtClean="0">
                <a:ln>
                  <a:noFill/>
                </a:ln>
                <a:solidFill>
                  <a:schemeClr val="accent4">
                    <a:lumMod val="50000"/>
                  </a:schemeClr>
                </a:solidFill>
                <a:effectLst/>
                <a:uLnTx/>
                <a:uFillTx/>
                <a:latin typeface="Segoe Script" pitchFamily="34" charset="0"/>
              </a:rPr>
              <a:t>Развитие творческого воображения детей, раскрытие творческого потенциала и личностных качеств дошкольников, используя различные техники и жанры изобразительного искусства.</a:t>
            </a:r>
            <a:endParaRPr kumimoji="0" lang="ru-RU" sz="2600" b="1" i="0" u="none" strike="noStrike" kern="1200" cap="none" spc="0" normalizeH="0" baseline="0" noProof="0" dirty="0">
              <a:ln>
                <a:noFill/>
              </a:ln>
              <a:solidFill>
                <a:schemeClr val="accent4">
                  <a:lumMod val="50000"/>
                </a:schemeClr>
              </a:solidFill>
              <a:effectLst/>
              <a:uLnTx/>
              <a:uFillTx/>
              <a:latin typeface="Segoe Script" pitchFamily="34" charset="0"/>
            </a:endParaRPr>
          </a:p>
        </p:txBody>
      </p:sp>
    </p:spTree>
    <p:extLst>
      <p:ext uri="{BB962C8B-B14F-4D97-AF65-F5344CB8AC3E}">
        <p14:creationId xmlns:p14="http://schemas.microsoft.com/office/powerpoint/2010/main" val="105030362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cs typeface="Times New Roman" pitchFamily="18" charset="0"/>
              </a:rPr>
              <a:t>Задачи:</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endParaRPr>
          </a:p>
        </p:txBody>
      </p:sp>
      <p:sp>
        <p:nvSpPr>
          <p:cNvPr id="4" name="Содержимое 2"/>
          <p:cNvSpPr txBox="1">
            <a:spLocks/>
          </p:cNvSpPr>
          <p:nvPr/>
        </p:nvSpPr>
        <p:spPr>
          <a:xfrm>
            <a:off x="357158" y="1785926"/>
            <a:ext cx="8401080" cy="4857760"/>
          </a:xfrm>
          <a:prstGeom prst="rect">
            <a:avLst/>
          </a:prstGeom>
        </p:spPr>
        <p:txBody>
          <a:bodyPr vert="horz">
            <a:normAutofit fontScale="40000" lnSpcReduction="20000"/>
          </a:bodyPr>
          <a:lst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a:lstStyle>
          <a:p>
            <a:pPr marL="274320" marR="0" lvl="0" indent="-274320" algn="l" defTabSz="914400" rtl="0" eaLnBrk="1" fontAlgn="auto" latinLnBrk="0" hangingPunct="1">
              <a:lnSpc>
                <a:spcPct val="100000"/>
              </a:lnSpc>
              <a:spcBef>
                <a:spcPct val="20000"/>
              </a:spcBef>
              <a:spcAft>
                <a:spcPts val="0"/>
              </a:spcAft>
              <a:buClr>
                <a:srgbClr val="0BD0D9"/>
              </a:buClr>
              <a:buSzPct val="95000"/>
              <a:buFont typeface="Wingdings" pitchFamily="2" charset="2"/>
              <a:buChar char="Ø"/>
              <a:tabLst/>
              <a:defRPr/>
            </a:pPr>
            <a:endParaRPr kumimoji="0" lang="ru-RU" sz="2600" b="0" i="0" u="none" strike="noStrike" kern="1200" cap="none" spc="0" normalizeH="0" baseline="0" noProof="0" dirty="0" smtClean="0">
              <a:ln>
                <a:noFill/>
              </a:ln>
              <a:solidFill>
                <a:sysClr val="windowText" lastClr="000000"/>
              </a:solidFill>
              <a:effectLst/>
              <a:uLnTx/>
              <a:uFillTx/>
              <a:latin typeface="Constantia"/>
            </a:endParaRPr>
          </a:p>
          <a:p>
            <a:pPr lvl="0">
              <a:buClr>
                <a:schemeClr val="accent1">
                  <a:lumMod val="50000"/>
                </a:schemeClr>
              </a:buClr>
              <a:buFont typeface="Wingdings" pitchFamily="2" charset="2"/>
              <a:buChar char="v"/>
              <a:defRPr/>
            </a:pPr>
            <a:r>
              <a:rPr lang="ru-RU" dirty="0">
                <a:solidFill>
                  <a:sysClr val="windowText" lastClr="000000"/>
                </a:solidFill>
                <a:latin typeface="Constantia"/>
              </a:rPr>
              <a:t>	</a:t>
            </a:r>
            <a:r>
              <a:rPr lang="ru-RU" sz="5000" b="1" dirty="0">
                <a:solidFill>
                  <a:schemeClr val="accent4">
                    <a:lumMod val="50000"/>
                  </a:schemeClr>
                </a:solidFill>
                <a:latin typeface="Segoe Script" pitchFamily="34" charset="0"/>
              </a:rPr>
              <a:t>Развивать творчество и фантазию, </a:t>
            </a:r>
            <a:r>
              <a:rPr lang="ru-RU" sz="5000" b="1" dirty="0" smtClean="0">
                <a:solidFill>
                  <a:schemeClr val="accent4">
                    <a:lumMod val="50000"/>
                  </a:schemeClr>
                </a:solidFill>
                <a:latin typeface="Segoe Script" pitchFamily="34" charset="0"/>
              </a:rPr>
              <a:t>         наблюдательность </a:t>
            </a:r>
            <a:r>
              <a:rPr lang="ru-RU" sz="5000" b="1" dirty="0">
                <a:solidFill>
                  <a:schemeClr val="accent4">
                    <a:lumMod val="50000"/>
                  </a:schemeClr>
                </a:solidFill>
                <a:latin typeface="Segoe Script" pitchFamily="34" charset="0"/>
              </a:rPr>
              <a:t>и воображение, ассоциативное мышление и любознательность;</a:t>
            </a:r>
          </a:p>
          <a:p>
            <a:pPr lvl="0">
              <a:buClr>
                <a:schemeClr val="accent1">
                  <a:lumMod val="50000"/>
                </a:schemeClr>
              </a:buClr>
              <a:buFont typeface="Wingdings" pitchFamily="2" charset="2"/>
              <a:buChar char="v"/>
              <a:defRPr/>
            </a:pPr>
            <a:r>
              <a:rPr lang="ru-RU" sz="5000" b="1" dirty="0" smtClean="0">
                <a:solidFill>
                  <a:schemeClr val="accent4">
                    <a:lumMod val="50000"/>
                  </a:schemeClr>
                </a:solidFill>
                <a:latin typeface="Segoe Script" pitchFamily="34" charset="0"/>
              </a:rPr>
              <a:t>	Развивать </a:t>
            </a:r>
            <a:r>
              <a:rPr lang="ru-RU" sz="5000" b="1" dirty="0">
                <a:solidFill>
                  <a:schemeClr val="accent4">
                    <a:lumMod val="50000"/>
                  </a:schemeClr>
                </a:solidFill>
                <a:latin typeface="Segoe Script" pitchFamily="34" charset="0"/>
              </a:rPr>
              <a:t>мелкую моторику рук;</a:t>
            </a:r>
          </a:p>
          <a:p>
            <a:pPr lvl="0">
              <a:buClr>
                <a:schemeClr val="accent1">
                  <a:lumMod val="50000"/>
                </a:schemeClr>
              </a:buClr>
              <a:buFont typeface="Wingdings" pitchFamily="2" charset="2"/>
              <a:buChar char="v"/>
              <a:defRPr/>
            </a:pPr>
            <a:r>
              <a:rPr lang="ru-RU" sz="5000" b="1" dirty="0">
                <a:solidFill>
                  <a:schemeClr val="accent4">
                    <a:lumMod val="50000"/>
                  </a:schemeClr>
                </a:solidFill>
                <a:latin typeface="Segoe Script" pitchFamily="34" charset="0"/>
              </a:rPr>
              <a:t>	Формировать эстетическое отношение к окружающей действительности;</a:t>
            </a:r>
          </a:p>
          <a:p>
            <a:pPr lvl="0">
              <a:buClr>
                <a:schemeClr val="accent1">
                  <a:lumMod val="50000"/>
                </a:schemeClr>
              </a:buClr>
              <a:buFont typeface="Wingdings" pitchFamily="2" charset="2"/>
              <a:buChar char="v"/>
              <a:defRPr/>
            </a:pPr>
            <a:r>
              <a:rPr lang="ru-RU" sz="5000" b="1" dirty="0">
                <a:solidFill>
                  <a:schemeClr val="accent4">
                    <a:lumMod val="50000"/>
                  </a:schemeClr>
                </a:solidFill>
                <a:latin typeface="Segoe Script" pitchFamily="34" charset="0"/>
              </a:rPr>
              <a:t>	Воспитывать у детей способность смотреть на мир и видеть его глазами художников, замечать и </a:t>
            </a:r>
            <a:r>
              <a:rPr lang="ru-RU" sz="5000" b="1" dirty="0" smtClean="0">
                <a:solidFill>
                  <a:schemeClr val="accent4">
                    <a:lumMod val="50000"/>
                  </a:schemeClr>
                </a:solidFill>
                <a:latin typeface="Segoe Script" pitchFamily="34" charset="0"/>
              </a:rPr>
              <a:t>творить </a:t>
            </a:r>
            <a:r>
              <a:rPr lang="ru-RU" sz="5000" b="1" dirty="0">
                <a:solidFill>
                  <a:schemeClr val="accent4">
                    <a:lumMod val="50000"/>
                  </a:schemeClr>
                </a:solidFill>
                <a:latin typeface="Segoe Script" pitchFamily="34" charset="0"/>
              </a:rPr>
              <a:t>красоту.</a:t>
            </a:r>
          </a:p>
          <a:p>
            <a:pPr lvl="0">
              <a:buClr>
                <a:schemeClr val="accent1">
                  <a:lumMod val="50000"/>
                </a:schemeClr>
              </a:buClr>
              <a:buFont typeface="Wingdings" pitchFamily="2" charset="2"/>
              <a:buChar char="v"/>
              <a:defRPr/>
            </a:pPr>
            <a:r>
              <a:rPr lang="ru-RU" sz="5000" b="1" dirty="0">
                <a:solidFill>
                  <a:schemeClr val="accent4">
                    <a:lumMod val="50000"/>
                  </a:schemeClr>
                </a:solidFill>
                <a:latin typeface="Segoe Script" pitchFamily="34" charset="0"/>
              </a:rPr>
              <a:t>	Учить детей способам нетрадиционной техники рисования, последовательно знакомить с различными видами изобразительной деятельности;</a:t>
            </a:r>
          </a:p>
          <a:p>
            <a:pPr lvl="0">
              <a:buClr>
                <a:schemeClr val="accent1">
                  <a:lumMod val="50000"/>
                </a:schemeClr>
              </a:buClr>
              <a:buFont typeface="Wingdings" pitchFamily="2" charset="2"/>
              <a:buChar char="v"/>
              <a:defRPr/>
            </a:pPr>
            <a:r>
              <a:rPr lang="ru-RU" sz="5000" b="1" dirty="0">
                <a:solidFill>
                  <a:schemeClr val="accent4">
                    <a:lumMod val="50000"/>
                  </a:schemeClr>
                </a:solidFill>
                <a:latin typeface="Segoe Script" pitchFamily="34" charset="0"/>
              </a:rPr>
              <a:t>	Совершенствовать у детей навыки работы с различными изобразительными материалами.</a:t>
            </a:r>
          </a:p>
          <a:p>
            <a:pPr marL="274320" marR="0" lvl="0" indent="-274320" algn="l" defTabSz="914400" rtl="0" eaLnBrk="1" fontAlgn="auto" latinLnBrk="0" hangingPunct="1">
              <a:lnSpc>
                <a:spcPct val="100000"/>
              </a:lnSpc>
              <a:spcBef>
                <a:spcPct val="20000"/>
              </a:spcBef>
              <a:spcAft>
                <a:spcPts val="0"/>
              </a:spcAft>
              <a:buClr>
                <a:srgbClr val="0BD0D9"/>
              </a:buClr>
              <a:buSzPct val="95000"/>
              <a:buFont typeface="Wingdings 2"/>
              <a:buNone/>
              <a:tabLst/>
              <a:defRPr/>
            </a:pPr>
            <a:endParaRPr kumimoji="0" lang="ru-RU" sz="5000" b="1" i="0" u="none" strike="noStrike" kern="1200" cap="none" spc="0" normalizeH="0" baseline="0" noProof="0" dirty="0" smtClean="0">
              <a:ln>
                <a:noFill/>
              </a:ln>
              <a:solidFill>
                <a:sysClr val="windowText" lastClr="000000"/>
              </a:solidFill>
              <a:effectLst/>
              <a:uLnTx/>
              <a:uFillTx/>
              <a:latin typeface="Constantia"/>
            </a:endParaRPr>
          </a:p>
          <a:p>
            <a:pPr marL="274320" marR="0" lvl="0" indent="-274320" algn="l" defTabSz="914400" rtl="0" eaLnBrk="1" fontAlgn="auto" latinLnBrk="0" hangingPunct="1">
              <a:lnSpc>
                <a:spcPct val="100000"/>
              </a:lnSpc>
              <a:spcBef>
                <a:spcPct val="20000"/>
              </a:spcBef>
              <a:spcAft>
                <a:spcPts val="0"/>
              </a:spcAft>
              <a:buClr>
                <a:srgbClr val="0BD0D9"/>
              </a:buClr>
              <a:buSzPct val="95000"/>
              <a:buFont typeface="Wingdings 2"/>
              <a:buChar char=""/>
              <a:tabLst/>
              <a:defRPr/>
            </a:pPr>
            <a:endParaRPr kumimoji="0" lang="ru-RU" sz="2600" b="0" i="0" u="none" strike="noStrike" kern="1200" cap="none" spc="0" normalizeH="0" baseline="0" noProof="0" dirty="0" smtClean="0">
              <a:ln>
                <a:noFill/>
              </a:ln>
              <a:solidFill>
                <a:sysClr val="windowText" lastClr="000000"/>
              </a:solidFill>
              <a:effectLst/>
              <a:uLnTx/>
              <a:uFillTx/>
              <a:latin typeface="Constantia"/>
            </a:endParaRPr>
          </a:p>
          <a:p>
            <a:pPr marL="274320" marR="0" lvl="0" indent="-274320" algn="l" defTabSz="914400" rtl="0" eaLnBrk="1" fontAlgn="auto" latinLnBrk="0" hangingPunct="1">
              <a:lnSpc>
                <a:spcPct val="100000"/>
              </a:lnSpc>
              <a:spcBef>
                <a:spcPct val="20000"/>
              </a:spcBef>
              <a:spcAft>
                <a:spcPts val="0"/>
              </a:spcAft>
              <a:buClr>
                <a:srgbClr val="0BD0D9"/>
              </a:buClr>
              <a:buSzPct val="95000"/>
              <a:buFont typeface="Wingdings 2"/>
              <a:buNone/>
              <a:tabLst/>
              <a:defRPr/>
            </a:pPr>
            <a:r>
              <a:rPr kumimoji="0" lang="ru-RU" sz="2600" b="0" i="0" u="none" strike="noStrike" kern="1200" cap="none" spc="0" normalizeH="0" baseline="0" noProof="0" dirty="0" smtClean="0">
                <a:ln>
                  <a:noFill/>
                </a:ln>
                <a:solidFill>
                  <a:sysClr val="windowText" lastClr="000000"/>
                </a:solidFill>
                <a:effectLst/>
                <a:uLnTx/>
                <a:uFillTx/>
                <a:latin typeface="Constantia"/>
              </a:rPr>
              <a:t> </a:t>
            </a:r>
          </a:p>
        </p:txBody>
      </p:sp>
    </p:spTree>
    <p:extLst>
      <p:ext uri="{BB962C8B-B14F-4D97-AF65-F5344CB8AC3E}">
        <p14:creationId xmlns:p14="http://schemas.microsoft.com/office/powerpoint/2010/main" val="27657302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85728"/>
            <a:ext cx="8329642" cy="1000132"/>
          </a:xfrm>
        </p:spPr>
        <p:txBody>
          <a:bodyPr/>
          <a:lstStyle/>
          <a:p>
            <a:pPr algn="ctr"/>
            <a:r>
              <a:rPr lang="ru-RU"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cs typeface="Times New Roman" pitchFamily="18" charset="0"/>
              </a:rPr>
              <a:t>Ожидаемые результаты</a:t>
            </a:r>
            <a:endParaRPr lang="ru-RU"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cs typeface="Times New Roman" pitchFamily="18" charset="0"/>
            </a:endParaRPr>
          </a:p>
        </p:txBody>
      </p:sp>
      <p:sp>
        <p:nvSpPr>
          <p:cNvPr id="3" name="Содержимое 2"/>
          <p:cNvSpPr>
            <a:spLocks noGrp="1"/>
          </p:cNvSpPr>
          <p:nvPr>
            <p:ph idx="1"/>
          </p:nvPr>
        </p:nvSpPr>
        <p:spPr>
          <a:xfrm>
            <a:off x="214282" y="1214422"/>
            <a:ext cx="8715436" cy="5643578"/>
          </a:xfrm>
        </p:spPr>
        <p:txBody>
          <a:bodyPr>
            <a:normAutofit/>
          </a:bodyPr>
          <a:lstStyle/>
          <a:p>
            <a:pPr>
              <a:buClr>
                <a:schemeClr val="tx2">
                  <a:lumMod val="50000"/>
                </a:schemeClr>
              </a:buClr>
              <a:buFont typeface="Wingdings" pitchFamily="2" charset="2"/>
              <a:buChar char="v"/>
            </a:pPr>
            <a:r>
              <a:rPr lang="ru-RU" b="1" dirty="0" smtClean="0">
                <a:solidFill>
                  <a:schemeClr val="accent4">
                    <a:lumMod val="50000"/>
                  </a:schemeClr>
                </a:solidFill>
                <a:latin typeface="Segoe Script" pitchFamily="34" charset="0"/>
              </a:rPr>
              <a:t>самостоятельно </a:t>
            </a:r>
            <a:r>
              <a:rPr lang="ru-RU" b="1" dirty="0">
                <a:solidFill>
                  <a:schemeClr val="accent4">
                    <a:lumMod val="50000"/>
                  </a:schemeClr>
                </a:solidFill>
                <a:latin typeface="Segoe Script" pitchFamily="34" charset="0"/>
              </a:rPr>
              <a:t>использовать нетрадиционные материалы и инструменты, владеть навыками нетрадиционной техники рисования и применять их;</a:t>
            </a:r>
          </a:p>
          <a:p>
            <a:pPr>
              <a:buClr>
                <a:schemeClr val="tx2">
                  <a:lumMod val="50000"/>
                </a:schemeClr>
              </a:buClr>
              <a:buFont typeface="Wingdings" pitchFamily="2" charset="2"/>
              <a:buChar char="v"/>
            </a:pPr>
            <a:r>
              <a:rPr lang="ru-RU" b="1" dirty="0">
                <a:solidFill>
                  <a:schemeClr val="accent4">
                    <a:lumMod val="50000"/>
                  </a:schemeClr>
                </a:solidFill>
                <a:latin typeface="Segoe Script" pitchFamily="34" charset="0"/>
              </a:rPr>
              <a:t>	самостоятельно передавать  композицию, используя  технику нетрадиционного рисования;</a:t>
            </a:r>
          </a:p>
          <a:p>
            <a:pPr>
              <a:buClr>
                <a:schemeClr val="tx2">
                  <a:lumMod val="50000"/>
                </a:schemeClr>
              </a:buClr>
              <a:buFont typeface="Wingdings" pitchFamily="2" charset="2"/>
              <a:buChar char="v"/>
            </a:pPr>
            <a:r>
              <a:rPr lang="ru-RU" b="1" dirty="0">
                <a:solidFill>
                  <a:schemeClr val="accent4">
                    <a:lumMod val="50000"/>
                  </a:schemeClr>
                </a:solidFill>
                <a:latin typeface="Segoe Script" pitchFamily="34" charset="0"/>
              </a:rPr>
              <a:t>	выражать свое отношение к окружающему миру через рисунок;</a:t>
            </a:r>
          </a:p>
          <a:p>
            <a:pPr>
              <a:buClr>
                <a:schemeClr val="tx2">
                  <a:lumMod val="50000"/>
                </a:schemeClr>
              </a:buClr>
              <a:buFont typeface="Wingdings" pitchFamily="2" charset="2"/>
              <a:buChar char="v"/>
            </a:pPr>
            <a:r>
              <a:rPr lang="ru-RU" b="1" dirty="0">
                <a:solidFill>
                  <a:schemeClr val="accent4">
                    <a:lumMod val="50000"/>
                  </a:schemeClr>
                </a:solidFill>
                <a:latin typeface="Segoe Script" pitchFamily="34" charset="0"/>
              </a:rPr>
              <a:t>	давать мотивированную оценку результатам своей деятельности;</a:t>
            </a:r>
          </a:p>
          <a:p>
            <a:pPr>
              <a:buClr>
                <a:schemeClr val="tx2">
                  <a:lumMod val="50000"/>
                </a:schemeClr>
              </a:buClr>
              <a:buFont typeface="Wingdings" pitchFamily="2" charset="2"/>
              <a:buChar char="v"/>
            </a:pPr>
            <a:r>
              <a:rPr lang="ru-RU" b="1" dirty="0" smtClean="0">
                <a:solidFill>
                  <a:schemeClr val="accent4">
                    <a:lumMod val="50000"/>
                  </a:schemeClr>
                </a:solidFill>
                <a:latin typeface="Segoe Script" pitchFamily="34" charset="0"/>
              </a:rPr>
              <a:t>проявлять </a:t>
            </a:r>
            <a:r>
              <a:rPr lang="ru-RU" b="1" dirty="0">
                <a:solidFill>
                  <a:schemeClr val="accent4">
                    <a:lumMod val="50000"/>
                  </a:schemeClr>
                </a:solidFill>
                <a:latin typeface="Segoe Script" pitchFamily="34" charset="0"/>
              </a:rPr>
              <a:t>интерес к изобразительной деятельности друг друга.</a:t>
            </a:r>
          </a:p>
          <a:p>
            <a:pPr>
              <a:buFont typeface="Wingdings" pitchFamily="2" charset="2"/>
              <a:buChar char="Ø"/>
            </a:pPr>
            <a:endParaRPr lang="ru-RU" dirty="0"/>
          </a:p>
          <a:p>
            <a:pPr>
              <a:buFont typeface="Wingdings" pitchFamily="2" charset="2"/>
              <a:buChar char="Ø"/>
            </a:pPr>
            <a:endParaRPr lang="ru-RU" sz="1800" dirty="0" smtClean="0"/>
          </a:p>
          <a:p>
            <a:pPr>
              <a:buFont typeface="Wingdings" pitchFamily="2" charset="2"/>
              <a:buChar char="Ø"/>
            </a:pPr>
            <a:endParaRPr lang="ru-RU" sz="1800" dirty="0" smtClean="0"/>
          </a:p>
        </p:txBody>
      </p:sp>
    </p:spTree>
    <p:extLst>
      <p:ext uri="{BB962C8B-B14F-4D97-AF65-F5344CB8AC3E}">
        <p14:creationId xmlns:p14="http://schemas.microsoft.com/office/powerpoint/2010/main" val="10558919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Grp="1" noChangeAspect="1" noChangeArrowheads="1"/>
          </p:cNvPicPr>
          <p:nvPr>
            <p:ph idx="1"/>
          </p:nvPr>
        </p:nvPicPr>
        <p:blipFill>
          <a:blip r:embed="rId2" cstate="email">
            <a:extLst>
              <a:ext uri="{28A0092B-C50C-407E-A947-70E740481C1C}">
                <a14:useLocalDpi xmlns:a14="http://schemas.microsoft.com/office/drawing/2010/main"/>
              </a:ext>
            </a:extLst>
          </a:blip>
          <a:srcRect/>
          <a:stretch>
            <a:fillRect/>
          </a:stretch>
        </p:blipFill>
        <p:spPr bwMode="auto">
          <a:xfrm>
            <a:off x="107504" y="1268760"/>
            <a:ext cx="3304318" cy="3340898"/>
          </a:xfrm>
          <a:prstGeom prst="rect">
            <a:avLst/>
          </a:prstGeom>
          <a:noFill/>
          <a:ln>
            <a:noFill/>
          </a:ln>
          <a:effectLst/>
          <a:extLst/>
        </p:spPr>
      </p:pic>
      <p:pic>
        <p:nvPicPr>
          <p:cNvPr id="4099"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5940152" y="1268760"/>
            <a:ext cx="3090863" cy="3157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3212394" y="4426298"/>
            <a:ext cx="3017837" cy="23780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Заголовок 2"/>
          <p:cNvSpPr>
            <a:spLocks noGrp="1"/>
          </p:cNvSpPr>
          <p:nvPr>
            <p:ph type="title"/>
          </p:nvPr>
        </p:nvSpPr>
        <p:spPr>
          <a:xfrm>
            <a:off x="899592" y="188640"/>
            <a:ext cx="7125113" cy="924475"/>
          </a:xfrm>
        </p:spPr>
        <p:txBody>
          <a:bodyPr/>
          <a:lstStyle/>
          <a:p>
            <a:pPr algn="ctr"/>
            <a:r>
              <a:rPr lang="ru-RU" sz="2000" b="1" cap="all" dirty="0" smtClean="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rPr>
              <a:t>Использование нетрадиционных техник рисования по возрастным группам.</a:t>
            </a:r>
            <a:endParaRPr lang="ru-RU" sz="2000" b="1"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latin typeface="Segoe Script" pitchFamily="34" charset="0"/>
            </a:endParaRPr>
          </a:p>
        </p:txBody>
      </p:sp>
      <p:pic>
        <p:nvPicPr>
          <p:cNvPr id="13" name="Рисунок 12"/>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rot="20537623">
            <a:off x="3873284" y="2820923"/>
            <a:ext cx="1401723" cy="1362562"/>
          </a:xfrm>
          <a:prstGeom prst="rect">
            <a:avLst/>
          </a:prstGeom>
        </p:spPr>
      </p:pic>
      <p:pic>
        <p:nvPicPr>
          <p:cNvPr id="14" name="Рисунок 13"/>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rot="19836363">
            <a:off x="727565" y="5032918"/>
            <a:ext cx="1661220" cy="1672169"/>
          </a:xfrm>
          <a:prstGeom prst="rect">
            <a:avLst/>
          </a:prstGeom>
        </p:spPr>
      </p:pic>
      <p:pic>
        <p:nvPicPr>
          <p:cNvPr id="15" name="Рисунок 14"/>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rot="1227005">
            <a:off x="6917322" y="4766816"/>
            <a:ext cx="1744400" cy="1743090"/>
          </a:xfrm>
          <a:prstGeom prst="rect">
            <a:avLst/>
          </a:prstGeom>
        </p:spPr>
      </p:pic>
      <p:pic>
        <p:nvPicPr>
          <p:cNvPr id="16" name="Рисунок 15"/>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rot="1265522">
            <a:off x="3854126" y="1251686"/>
            <a:ext cx="1546713" cy="1148520"/>
          </a:xfrm>
          <a:prstGeom prst="rect">
            <a:avLst/>
          </a:prstGeom>
        </p:spPr>
      </p:pic>
    </p:spTree>
    <p:extLst>
      <p:ext uri="{BB962C8B-B14F-4D97-AF65-F5344CB8AC3E}">
        <p14:creationId xmlns:p14="http://schemas.microsoft.com/office/powerpoint/2010/main" val="386676162"/>
      </p:ext>
    </p:extLst>
  </p:cSld>
  <p:clrMapOvr>
    <a:masterClrMapping/>
  </p:clrMapOvr>
  <p:timing>
    <p:tnLst>
      <p:par>
        <p:cTn id="1" dur="indefinite" restart="never" nodeType="tmRoot"/>
      </p:par>
    </p:tnLst>
  </p:timing>
</p:sld>
</file>

<file path=ppt/theme/theme1.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C36F49AF-1D87-48F1-8DA1-7EA34231631B}">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TM02455596[[fn=Весна]]</Template>
  <TotalTime>2735</TotalTime>
  <Words>329</Words>
  <Application>Microsoft Office PowerPoint</Application>
  <PresentationFormat>Экран (4:3)</PresentationFormat>
  <Paragraphs>88</Paragraphs>
  <Slides>35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35</vt:i4>
      </vt:variant>
    </vt:vector>
  </HeadingPairs>
  <TitlesOfParts>
    <vt:vector size="36" baseType="lpstr">
      <vt:lpstr>Spring</vt:lpstr>
      <vt:lpstr>Детский сад  комбинированного вида №41 «Заряночка»</vt:lpstr>
      <vt:lpstr> Основной целью федерального государственного образовательного стандарта является воспитание и развитие личности. Достижение этой цели невозможно без вовлечения детей в художественную деятельность.    Именно в детстве закладываются фундамент творческой личности, именно тогда закрепляются нравственные нормы поведения в обществе, формируется духовность. </vt:lpstr>
      <vt:lpstr>Презентация PowerPoint</vt:lpstr>
      <vt:lpstr>Презентация PowerPoint</vt:lpstr>
      <vt:lpstr>Практика показала, что нетрадиционные методики очень привлекательны для детей, так как они открывают большие возможности выражения собственных фантазий и самовыражению в целом. </vt:lpstr>
      <vt:lpstr>Цель: </vt:lpstr>
      <vt:lpstr>Задачи:</vt:lpstr>
      <vt:lpstr>Ожидаемые результаты</vt:lpstr>
      <vt:lpstr>Использование нетрадиционных техник рисования по возрастным группам.</vt:lpstr>
      <vt:lpstr>Нетрадиционные художественно-графические техники:</vt:lpstr>
      <vt:lpstr>Совместная работа с родителями </vt:lpstr>
      <vt:lpstr>         Отпечатки листьев  Возраст: от пяти лет. Средства выразительности: фактура, цвет. Материалы: бумага, листья разных деревьев (желательно опавшие), гуашь, кисти. Способ  получения  изображения:  ребенок  покрывает листок дерева красками  разных  цветов,  затем  прикладывает  его  к  бумаге  окрашенной стороной  для  получения  отпечатка.   Каждый  раз  берется  новый  листок. Черешки у листьев можно дорисовать кистью.  </vt:lpstr>
      <vt:lpstr>Презентация PowerPoint</vt:lpstr>
      <vt:lpstr>      Тычок жесткой             полусухой кистью   Возраст: любой.  Средства выразительности: фактурность окраски, цвет.  Материалы: жесткая кисть, гуашь, бумага любого цвета и формата либо вырезанный силуэт пушистого или колючего животного.  Способ  получения  изображения: ребенок опускает в гуашь кисть и ударяет ею по бумаге, держа вертикально. При работе кисть в воду не опускается. Таким образом заполняется весь лист, контур или шаблон. Получается имитация фактурности пушистой или колючей поверхности. </vt:lpstr>
      <vt:lpstr>Презентация PowerPoint</vt:lpstr>
      <vt:lpstr>    Восковые мелки        (свеча) + акварель  Возраст: от четырех лет. Средства выразительности: цвет, линия, пятно, фактура.  Материалы: восковые мелки, плотная белая бумага, акварель, кисти.  Способ получения изображения: ребенок рисует восковыми мелками на белой бумаге. Затем закрашивает лист акварелью в один или несколько цветов. Рисунок мелками остается незакрашенным. Свеча + акварель Возраст: от четырех лет. Средства выразительности: цвет, линия, пятно, фактура. Материалы: свеча, плотная бумага, акварель, кисти. Способ получения изображения: ребенок рисует свечой" на бумаге. Затем закрашивает лист акварелью в один или несколько цветов. Рисунок свечой остается белым. </vt:lpstr>
      <vt:lpstr>Презентация PowerPoint</vt:lpstr>
      <vt:lpstr>  Монотипия предметная Возраст: от пяти лет. Средства выразительности: пятно, цвет, симметрия. Материалы: плотная бумага любого цвета, кисти, гуашь или акварель. Способ получения изображения: ребенок складывает лист бумаги вдвое и на одной его половине рисует половину изображаемого предмета (предметы выбираются симметричные). После рисования каждой части предмета, пока не высохла краска, лист снова складывается пополам для получения отпечатка. Затем изображение можно украсить, также складывая лист после рисования нескольких украшений. </vt:lpstr>
      <vt:lpstr>Презентация PowerPoint</vt:lpstr>
      <vt:lpstr>Кляксография  Возраст: от пяти лет. Средства выразительности: пятно. Материалы: бумага, тушь либо жидко разведенная гуашь в мисочке, пластиковая ложечка.  Способ получения изображения: ребенок зачерпывает гуашь пластиковой ложкой и выливает на бумагу. В результате получаются пятна в произвольном порядке. Затем лист накрывается другим листом и прижимается (можно согнуть исходный лист пополам, на одну половину капнуть тушь, а другой его прикрыть). Далее верхний лист снимается, изображение рассматривается: определяется, на что оно похоже. Недостающие детали дорисовываются. </vt:lpstr>
      <vt:lpstr>Презентация PowerPoint</vt:lpstr>
      <vt:lpstr> </vt:lpstr>
      <vt:lpstr>Презентация PowerPoint</vt:lpstr>
      <vt:lpstr>Рисование          зубной щеткой   Возраст: любой. Средства выразительности: объемность, цвет. Материалы: плотная бумага, акварель, зубная щетка и т.д., вода в блюдечке. Способ получения изображения: Благодаря жестковатым, густым, ровно расположенным щетинкам она позволяет быстро и легко тонировать бумагу или наносить элементы рисунка с разной плотностью густоты краски. Щетку нельзя сильно мочить, то есть полусухую зубную щетку окунаем в гуашь, консистенции кашицы и можно приступать к работе. Способ получения изображения: обмакивание в жидкую  краску и рисование по разной поверхности. </vt:lpstr>
      <vt:lpstr>Презентация PowerPoint</vt:lpstr>
      <vt:lpstr> Рисование     капустным листом  Возраст: от пяти лет.  Средства выразительности:  фактура. Материалы: бумага, гуашь, кисть, капустный лист.  Способ получения изображения: ребенок  покрывает капустный лист  красками  разных  цветов,  затем  прикладывает  его  к  бумаге  окрашенной стороной  для  получения  отпечатка.   Каждый  раз  берется  новый  лист. Недостающие детали дорисовываются кистью.</vt:lpstr>
      <vt:lpstr>Презентация PowerPoint</vt:lpstr>
      <vt:lpstr>Рисование на мокрой бумаге.</vt:lpstr>
      <vt:lpstr>Презентация PowerPoint</vt:lpstr>
      <vt:lpstr>        Пластилинография.   Возраст: от четырех лет. Материалы: пластилин, плотный картон. Способ получения: пластилиновыми жгутиками выкладываем по нарисованному, затем нажимом пальчика пластилин растягиваем по всему рисунку.</vt:lpstr>
      <vt:lpstr>Презентация PowerPoint</vt:lpstr>
      <vt:lpstr>Оттиск картоном</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Нетрадиционная техника рисования</dc:title>
  <dc:creator>Dima</dc:creator>
  <cp:lastModifiedBy>User</cp:lastModifiedBy>
  <cp:revision>265</cp:revision>
  <dcterms:created xsi:type="dcterms:W3CDTF">2012-12-08T09:19:48Z</dcterms:created>
  <dcterms:modified xsi:type="dcterms:W3CDTF">2015-01-28T18:27:13Z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TC300079979990</vt:lpwstr>
  </property>
</Properties>
</file>