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7" r:id="rId2"/>
    <p:sldId id="299" r:id="rId3"/>
    <p:sldId id="300" r:id="rId4"/>
    <p:sldId id="301" r:id="rId5"/>
    <p:sldId id="302" r:id="rId6"/>
    <p:sldId id="303" r:id="rId7"/>
    <p:sldId id="298" r:id="rId8"/>
    <p:sldId id="294" r:id="rId9"/>
    <p:sldId id="295" r:id="rId10"/>
    <p:sldId id="275" r:id="rId11"/>
    <p:sldId id="313" r:id="rId12"/>
    <p:sldId id="314" r:id="rId13"/>
    <p:sldId id="296" r:id="rId14"/>
    <p:sldId id="304" r:id="rId15"/>
    <p:sldId id="305" r:id="rId16"/>
    <p:sldId id="306" r:id="rId17"/>
    <p:sldId id="307" r:id="rId18"/>
    <p:sldId id="308" r:id="rId19"/>
    <p:sldId id="311" r:id="rId20"/>
    <p:sldId id="312" r:id="rId21"/>
    <p:sldId id="309" r:id="rId22"/>
    <p:sldId id="320" r:id="rId23"/>
    <p:sldId id="322" r:id="rId24"/>
    <p:sldId id="316" r:id="rId25"/>
    <p:sldId id="317" r:id="rId26"/>
    <p:sldId id="323" r:id="rId27"/>
    <p:sldId id="32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93" autoAdjust="0"/>
    <p:restoredTop sz="94660"/>
  </p:normalViewPr>
  <p:slideViewPr>
    <p:cSldViewPr>
      <p:cViewPr varScale="1">
        <p:scale>
          <a:sx n="78" d="100"/>
          <a:sy n="78" d="100"/>
        </p:scale>
        <p:origin x="-4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39FAD0-B651-434A-8F02-5EAD3B2D8E89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DB38A-B76F-4FB0-9106-C1BD42A01E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562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75C9A2-1A15-406F-A25A-8E39FC4D61B2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A8791-162D-4504-897E-44989216D4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75C9A2-1A15-406F-A25A-8E39FC4D61B2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A8791-162D-4504-897E-44989216D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75C9A2-1A15-406F-A25A-8E39FC4D61B2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A8791-162D-4504-897E-44989216D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75C9A2-1A15-406F-A25A-8E39FC4D61B2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A8791-162D-4504-897E-44989216D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75C9A2-1A15-406F-A25A-8E39FC4D61B2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A8791-162D-4504-897E-44989216D4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75C9A2-1A15-406F-A25A-8E39FC4D61B2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A8791-162D-4504-897E-44989216D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75C9A2-1A15-406F-A25A-8E39FC4D61B2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A8791-162D-4504-897E-44989216D4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75C9A2-1A15-406F-A25A-8E39FC4D61B2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A8791-162D-4504-897E-44989216D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75C9A2-1A15-406F-A25A-8E39FC4D61B2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A8791-162D-4504-897E-44989216D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75C9A2-1A15-406F-A25A-8E39FC4D61B2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A8791-162D-4504-897E-44989216D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475C9A2-1A15-406F-A25A-8E39FC4D61B2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81A8791-162D-4504-897E-44989216D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475C9A2-1A15-406F-A25A-8E39FC4D61B2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81A8791-162D-4504-897E-44989216D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571768"/>
          </a:xfrm>
        </p:spPr>
        <p:txBody>
          <a:bodyPr/>
          <a:lstStyle/>
          <a:p>
            <a:pPr algn="ctr"/>
            <a:r>
              <a:rPr lang="ru-RU" sz="1600" dirty="0" smtClean="0">
                <a:latin typeface="Georgia" pitchFamily="18" charset="0"/>
              </a:rPr>
              <a:t/>
            </a:r>
            <a:br>
              <a:rPr lang="ru-RU" sz="1600" dirty="0" smtClean="0"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Комитет по образованию Администрации  г. Улан-Удэ  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Республики Бурятия 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МБОУ  ДОД  Детский подростковый центр «Радуга»г.Улан-Удэ  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  <a:t>ПРОЕКТ  ЛЕТНЕГО ЭКОЛОГО-</a:t>
            </a:r>
            <a:b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  <a:t>КРАЕВЕДЧЕСКОГО ПАЛАТОЧНОГО ЛАГЕРЯ  </a:t>
            </a:r>
            <a:b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 </a:t>
            </a:r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  <a:t>    </a:t>
            </a:r>
            <a:b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  <a:t> «</a:t>
            </a:r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Живи</a:t>
            </a:r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  <a:t>,</a:t>
            </a:r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 Земл</a:t>
            </a:r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  <a:t>я!</a:t>
            </a:r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»</a:t>
            </a:r>
            <a:r>
              <a:rPr lang="ru-RU" sz="2800" b="1" dirty="0" smtClean="0">
                <a:latin typeface="Georgia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800" b="1" dirty="0" smtClean="0">
                <a:latin typeface="Georgia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000" dirty="0" smtClean="0">
                <a:latin typeface="Georgia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2000" dirty="0" smtClean="0">
                <a:latin typeface="Georgia" pitchFamily="18" charset="0"/>
              </a:rPr>
              <a:t/>
            </a:r>
            <a:br>
              <a:rPr lang="ru-RU" sz="2000" dirty="0" smtClean="0">
                <a:latin typeface="Georgia" pitchFamily="18" charset="0"/>
              </a:rPr>
            </a:br>
            <a:r>
              <a:rPr lang="ru-RU" sz="2000" dirty="0" smtClean="0">
                <a:latin typeface="Georgia" pitchFamily="18" charset="0"/>
              </a:rPr>
              <a:t> </a:t>
            </a:r>
            <a:br>
              <a:rPr lang="ru-RU" sz="2000" dirty="0" smtClean="0">
                <a:latin typeface="Georgia" pitchFamily="18" charset="0"/>
              </a:rPr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3643314"/>
            <a:ext cx="5107788" cy="2653150"/>
          </a:xfrm>
        </p:spPr>
        <p:txBody>
          <a:bodyPr>
            <a:normAutofit/>
          </a:bodyPr>
          <a:lstStyle/>
          <a:p>
            <a:pPr algn="r">
              <a:buNone/>
            </a:pPr>
            <a:endParaRPr lang="ru-RU" sz="1700" dirty="0" smtClean="0">
              <a:latin typeface="Georgia" pitchFamily="18" charset="0"/>
            </a:endParaRPr>
          </a:p>
          <a:p>
            <a:pPr algn="r">
              <a:buNone/>
            </a:pPr>
            <a:r>
              <a:rPr lang="ru-RU" sz="1700" b="1" u="sng" dirty="0" smtClean="0">
                <a:latin typeface="Georgia" pitchFamily="18" charset="0"/>
              </a:rPr>
              <a:t>Начальник лагеря</a:t>
            </a:r>
            <a:r>
              <a:rPr lang="ru-RU" sz="1700" dirty="0" smtClean="0">
                <a:latin typeface="Georgia" pitchFamily="18" charset="0"/>
              </a:rPr>
              <a:t>:   </a:t>
            </a:r>
            <a:endParaRPr lang="ru-RU" dirty="0" smtClean="0">
              <a:latin typeface="Georgia" pitchFamily="18" charset="0"/>
            </a:endParaRPr>
          </a:p>
          <a:p>
            <a:pPr algn="r">
              <a:buNone/>
            </a:pPr>
            <a:r>
              <a:rPr lang="ru-RU" sz="1700" dirty="0" smtClean="0">
                <a:latin typeface="Georgia" pitchFamily="18" charset="0"/>
              </a:rPr>
              <a:t>Дарима Владимировна </a:t>
            </a:r>
            <a:r>
              <a:rPr lang="ru-RU" sz="1700" dirty="0" err="1" smtClean="0">
                <a:latin typeface="Georgia" pitchFamily="18" charset="0"/>
              </a:rPr>
              <a:t>Черткова-Сыдеева</a:t>
            </a:r>
            <a:endParaRPr lang="ru-RU" sz="1700" dirty="0" smtClean="0">
              <a:latin typeface="Georgia" pitchFamily="18" charset="0"/>
            </a:endParaRPr>
          </a:p>
          <a:p>
            <a:pPr algn="r">
              <a:buNone/>
            </a:pPr>
            <a:r>
              <a:rPr lang="ru-RU" sz="1700" dirty="0" smtClean="0">
                <a:latin typeface="Georgia" pitchFamily="18" charset="0"/>
              </a:rPr>
              <a:t>социальный педагог</a:t>
            </a:r>
          </a:p>
          <a:p>
            <a:pPr algn="r">
              <a:buNone/>
            </a:pPr>
            <a:r>
              <a:rPr lang="ru-RU" sz="1700" dirty="0" smtClean="0">
                <a:latin typeface="Georgia" pitchFamily="18" charset="0"/>
              </a:rPr>
              <a:t>стаж работы в палаточных лагерях- 12 лет,</a:t>
            </a:r>
          </a:p>
          <a:p>
            <a:pPr algn="r">
              <a:buNone/>
            </a:pPr>
            <a:r>
              <a:rPr lang="ru-RU" sz="1700" dirty="0" smtClean="0">
                <a:latin typeface="Georgia" pitchFamily="18" charset="0"/>
              </a:rPr>
              <a:t>педагог-организатор- 1 квалификационная категория</a:t>
            </a:r>
          </a:p>
        </p:txBody>
      </p:sp>
      <p:pic>
        <p:nvPicPr>
          <p:cNvPr id="2051" name="Picture 3" descr="E:\для уголка\IMG_48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708920"/>
            <a:ext cx="2498619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2988374"/>
          </a:xfrm>
        </p:spPr>
        <p:txBody>
          <a:bodyPr/>
          <a:lstStyle/>
          <a:p>
            <a:pPr algn="ctr"/>
            <a:r>
              <a:rPr lang="ru-RU" sz="2400" u="sng" dirty="0" smtClean="0">
                <a:latin typeface="Georgia" pitchFamily="18" charset="0"/>
              </a:rPr>
              <a:t>Содержание и формы реализации проекта</a:t>
            </a:r>
            <a:r>
              <a:rPr lang="ru-RU" sz="2400" dirty="0" smtClean="0">
                <a:latin typeface="Georgia" pitchFamily="18" charset="0"/>
              </a:rPr>
              <a:t/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>палаточного лагеря :</a:t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>Ребята  проживают в настоящих походных условиях: спят в палатках, едят пищу, приготовленную на костре, дежурят на кухне (мытье посуды, порядок в лагере, заготовка дров и т.д.). </a:t>
            </a:r>
            <a:r>
              <a:rPr lang="en-US" sz="2400" dirty="0" smtClean="0">
                <a:latin typeface="Georgia" pitchFamily="18" charset="0"/>
              </a:rPr>
              <a:t>				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3074" name="Picture 2" descr="J:\Документы\ЛЕТНИЙ ОТДЫХ\палаточный лагерь Живи-земл 2014\Байкал 2014- МН\IMG_573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143248"/>
            <a:ext cx="4252914" cy="2906714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" name="Picture 2" descr="J:\Документы\ЛЕТНИЙ ОТДЫХ\палаточный лагерь Живи-земл 2014\по палатке- 2013 г\Байкал-13\IMGP00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143248"/>
            <a:ext cx="4038600" cy="2886074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J:\Документы\ЛЕТНИЙ ОТДЫХ\палаточный лагерь Живи-земл 2014\Байкал 2014 -ДВ\DSCF26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138" y="2895304"/>
            <a:ext cx="4038600" cy="2891150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245" name="Picture 5" descr="J:\Документы\ЛЕТНИЙ ОТДЫХ\палаточный лагерь Живи-земл 2014\Байкал 2014 -ДВ\DSCF26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428736"/>
            <a:ext cx="4038600" cy="2632670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Georgia" pitchFamily="18" charset="0"/>
              </a:rPr>
              <a:t>Весь внутренний распорядок соответствует настоящей палаточной жизни.  Несмотря на то, что  собираются ребята разного возраста, необычная и насыщенная жизнь палаточного лагеря сближает их, у многих появляются новые друзья</a:t>
            </a:r>
            <a:endParaRPr lang="ru-RU" sz="2000" dirty="0"/>
          </a:p>
        </p:txBody>
      </p:sp>
      <p:pic>
        <p:nvPicPr>
          <p:cNvPr id="6" name="Picture 2" descr="J:\Документы\ЛЕТНИЙ ОТДЫХ\палаточный лагерь Живи-земл 2014\Байкал 2014 -ДВ\DSCF24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143248"/>
            <a:ext cx="4038600" cy="2500330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1267" name="Picture 3" descr="J:\Документы\ЛЕТНИЙ ОТДЫХ\палаточный лагерь Живи-земл 2014\Байкал 2014 -ДВ\DSCF23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214686"/>
            <a:ext cx="4146580" cy="2464098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1916804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Georgia" pitchFamily="18" charset="0"/>
              </a:rPr>
              <a:t>В течение дня выполнение практических заданий по теме дня, конкурсные мероприятия, спортивные соревнования, психологические тренинги, экологические рейды и т.д.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5" name="Picture 3" descr="G:\Документы\ЛЕТНИЙ ОТДЫХ\палаточный лагерь Живи-земл 2014\Байкал 2014 -ДВ\DSCF225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214686"/>
            <a:ext cx="4218018" cy="2714644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124" name="Picture 4" descr="J:\Документы\ЛЕТНИЙ ОТДЫХ\палаточный лагерь Живи-земл 2014\Байкал 2014- МН\IMG_594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138" y="2687638"/>
            <a:ext cx="4038600" cy="2692400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u="sng" dirty="0" smtClean="0">
                <a:latin typeface="Georgia" pitchFamily="18" charset="0"/>
              </a:rPr>
              <a:t>Задачи реализации проекта</a:t>
            </a:r>
            <a:r>
              <a:rPr lang="ru-RU" sz="2400" dirty="0" smtClean="0">
                <a:latin typeface="Georgia" pitchFamily="18" charset="0"/>
              </a:rPr>
              <a:t>: </a:t>
            </a:r>
            <a:br>
              <a:rPr lang="ru-RU" sz="2400" dirty="0" smtClean="0">
                <a:latin typeface="Georgia" pitchFamily="18" charset="0"/>
              </a:rPr>
            </a:br>
            <a:endParaRPr lang="ru-RU" sz="24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071547"/>
            <a:ext cx="4217224" cy="5224918"/>
          </a:xfrm>
        </p:spPr>
        <p:txBody>
          <a:bodyPr>
            <a:normAutofit lnSpcReduction="10000"/>
          </a:bodyPr>
          <a:lstStyle/>
          <a:p>
            <a:pPr algn="just">
              <a:buFont typeface="Wingdings 2" pitchFamily="18" charset="2"/>
              <a:buBlip>
                <a:blip r:embed="rId2"/>
              </a:buBlip>
            </a:pPr>
            <a:r>
              <a:rPr lang="ru-RU" sz="2000" dirty="0" smtClean="0">
                <a:latin typeface="Georgia" pitchFamily="18" charset="0"/>
              </a:rPr>
              <a:t>углубление  знаний о Родной природе;</a:t>
            </a:r>
          </a:p>
          <a:p>
            <a:pPr algn="just">
              <a:buFont typeface="Wingdings 2" pitchFamily="18" charset="2"/>
              <a:buBlip>
                <a:blip r:embed="rId2"/>
              </a:buBlip>
            </a:pPr>
            <a:r>
              <a:rPr lang="ru-RU" sz="2000" dirty="0" smtClean="0">
                <a:latin typeface="Georgia" pitchFamily="18" charset="0"/>
              </a:rPr>
              <a:t>обучение правилам  культурного общения и времяпрепровождения;</a:t>
            </a:r>
          </a:p>
          <a:p>
            <a:pPr algn="just">
              <a:buFont typeface="Wingdings 2" pitchFamily="18" charset="2"/>
              <a:buBlip>
                <a:blip r:embed="rId2"/>
              </a:buBlip>
            </a:pPr>
            <a:r>
              <a:rPr lang="ru-RU" sz="2400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вовлечение в полезную </a:t>
            </a:r>
            <a:r>
              <a:rPr lang="ru-RU" sz="2000" dirty="0" err="1" smtClean="0">
                <a:latin typeface="Georgia" pitchFamily="18" charset="0"/>
              </a:rPr>
              <a:t>досуговую</a:t>
            </a:r>
            <a:r>
              <a:rPr lang="ru-RU" sz="2000" dirty="0" smtClean="0">
                <a:latin typeface="Georgia" pitchFamily="18" charset="0"/>
              </a:rPr>
              <a:t> деятельность подростков;</a:t>
            </a:r>
          </a:p>
          <a:p>
            <a:pPr algn="just">
              <a:buFont typeface="Wingdings 2" pitchFamily="18" charset="2"/>
              <a:buBlip>
                <a:blip r:embed="rId2"/>
              </a:buBlip>
            </a:pPr>
            <a:r>
              <a:rPr lang="ru-RU" sz="2000" dirty="0" smtClean="0">
                <a:latin typeface="Georgia" pitchFamily="18" charset="0"/>
              </a:rPr>
              <a:t>создание доброжелательной обстановки, ситуации успеха у подростка;</a:t>
            </a:r>
          </a:p>
          <a:p>
            <a:pPr algn="just">
              <a:buFont typeface="Wingdings 2" pitchFamily="18" charset="2"/>
              <a:buBlip>
                <a:blip r:embed="rId2"/>
              </a:buBlip>
            </a:pPr>
            <a:r>
              <a:rPr lang="ru-RU" sz="2000" dirty="0" smtClean="0">
                <a:latin typeface="Georgia" pitchFamily="18" charset="0"/>
              </a:rPr>
              <a:t>повышение культурного, образовательного  уровня воспитанников</a:t>
            </a:r>
          </a:p>
          <a:p>
            <a:pPr algn="just">
              <a:buFont typeface="Wingdings 2" pitchFamily="18" charset="2"/>
              <a:buBlip>
                <a:blip r:embed="rId2"/>
              </a:buBlip>
            </a:pPr>
            <a:r>
              <a:rPr lang="ru-RU" sz="2000" dirty="0" smtClean="0">
                <a:latin typeface="Georgia" pitchFamily="18" charset="0"/>
              </a:rPr>
              <a:t>развитие коммуникативных и лидерских качеств</a:t>
            </a:r>
          </a:p>
          <a:p>
            <a:pPr>
              <a:buNone/>
            </a:pPr>
            <a:endParaRPr lang="ru-RU" sz="2000" dirty="0">
              <a:latin typeface="Bookman Old Style" pitchFamily="18" charset="0"/>
            </a:endParaRPr>
          </a:p>
        </p:txBody>
      </p:sp>
      <p:pic>
        <p:nvPicPr>
          <p:cNvPr id="5" name="Picture 4" descr="G:\Документы\ЛЕТНИЙ ОТДЫХ\палаточный лагерь Живи-земл 2014\Байкал 2014 -ДВ\DSCF24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138" y="2571744"/>
            <a:ext cx="4273580" cy="2818302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449263" algn="ctr" fontAlgn="base">
              <a:spcAft>
                <a:spcPct val="0"/>
              </a:spcAft>
            </a:pPr>
            <a:r>
              <a:rPr lang="ru-RU" sz="2400" u="sng" dirty="0" smtClean="0">
                <a:solidFill>
                  <a:schemeClr val="tx1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  Основные направления работы в лагере: </a:t>
            </a:r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1. Экологическое воспитание подростков через следующие формы: </a:t>
            </a: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	- проживание в полевых условиях и формирования бережного отношения к окружающей среде </a:t>
            </a: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	- разбивка и жизнедеятельность полевого лагеря, не приносящего ущерба экологии</a:t>
            </a:r>
            <a:endParaRPr lang="ru-RU" sz="2000" dirty="0">
              <a:latin typeface="Bookman Old Style" pitchFamily="18" charset="0"/>
            </a:endParaRPr>
          </a:p>
        </p:txBody>
      </p:sp>
      <p:pic>
        <p:nvPicPr>
          <p:cNvPr id="2050" name="Picture 2" descr="J:\Документы\ЛЕТНИЙ ОТДЫХ\палаточный лагерь Живи-земл 2014\по палатке- 2013 г\Байкал-13\IMGP003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214686"/>
            <a:ext cx="4038600" cy="3028950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1" name="Picture 3" descr="J:\Документы\ЛЕТНИЙ ОТДЫХ\палаточный лагерь Живи-земл 2014\по палатке- 2013 г\Байкал-13\IMGP00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143248"/>
            <a:ext cx="4038600" cy="3028950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449263" algn="ctr" eaLnBrk="0" fontAlgn="base" hangingPunct="0"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- экологическая игры - знакомство с флорой и фауной  </a:t>
            </a: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	- </a:t>
            </a:r>
            <a:r>
              <a:rPr lang="ru-RU" sz="2000" dirty="0" err="1" smtClean="0">
                <a:solidFill>
                  <a:schemeClr val="tx1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фотокроссы</a:t>
            </a: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	- уборка места проживания и прилегающей территории 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8" name="Picture 2" descr="J:\Документы\ЛЕТНИЙ ОТДЫХ\палаточный лагерь Живи-земл 2014\по палатке- 2013 г\Байкал-13\IMGP00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138" y="2518569"/>
            <a:ext cx="4038600" cy="3028950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" name="Picture 4" descr="J:\Документы\ЛЕТНИЙ ОТДЫХ\палаточный лагерь Живи-земл 2014\Байкал 2014 -ДВ\DSCF24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8" y="2895304"/>
            <a:ext cx="4038600" cy="2275480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07170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2. Формирование творческих и коммуникативных способностей, создание условий для самореализации личности (посредством проведения групповых тренингов на сплоченность, формирование позитивных дружеских отношений, на формирование доверия друг к другу, а также проведения активных игр и мероприятий)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</a:br>
            <a:endParaRPr lang="ru-RU" sz="2000" dirty="0"/>
          </a:p>
        </p:txBody>
      </p:sp>
      <p:pic>
        <p:nvPicPr>
          <p:cNvPr id="8" name="Picture 2" descr="G:\Документы\ЛЕТНИЙ ОТДЫХ\палаточный лагерь Живи-земл 2014\Байкал 2014- МН\IMG_56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214686"/>
            <a:ext cx="4143404" cy="2760047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" name="Picture 3" descr="J:\Документы\ЛЕТНИЙ ОТДЫХ\палаточный лагерь Живи-земл 2014\Байкал 2014 -ДВ\DSCF247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286124"/>
            <a:ext cx="4181476" cy="2629942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3. Активные игры и состязания на свежем воздухе 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в форме командных соревнований: 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	- спортивные мероприятия 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	- игры, развивающие в участниках «командный дух», доверие, чувство «локтя», ответственность и уважение к каждому участнику</a:t>
            </a:r>
            <a:r>
              <a:rPr lang="ru-RU" sz="2000" dirty="0" smtClean="0">
                <a:solidFill>
                  <a:schemeClr val="tx1"/>
                </a:solidFill>
              </a:rPr>
              <a:t> 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Bookman Old Style" pitchFamily="18" charset="0"/>
            </a:endParaRPr>
          </a:p>
        </p:txBody>
      </p:sp>
      <p:pic>
        <p:nvPicPr>
          <p:cNvPr id="6146" name="Picture 2" descr="J:\Документы\ЛЕТНИЙ ОТДЫХ\палаточный лагерь Живи-земл 2014\Байкал 2014- МН\IMG_564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286124"/>
            <a:ext cx="4038600" cy="2692400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2" name="Picture 2" descr="J:\Документы\ЛЕТНИЙ ОТДЫХ\палаточный лагерь Живи-земл 2014\Байкал 2014 -ДВ\DSCF24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138" y="2500306"/>
            <a:ext cx="4273580" cy="2669114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4. Вечерние культурно-развлекательные программы</a:t>
            </a:r>
            <a:r>
              <a:rPr lang="ru-RU" sz="2800" dirty="0" smtClean="0">
                <a:latin typeface="Georgia" pitchFamily="18" charset="0"/>
              </a:rPr>
              <a:t/>
            </a:r>
            <a:br>
              <a:rPr lang="ru-RU" sz="2800" dirty="0" smtClean="0">
                <a:latin typeface="Georgia" pitchFamily="18" charset="0"/>
              </a:rPr>
            </a:br>
            <a:endParaRPr lang="ru-RU" sz="2800" dirty="0">
              <a:latin typeface="Georgia" pitchFamily="18" charset="0"/>
            </a:endParaRPr>
          </a:p>
        </p:txBody>
      </p:sp>
      <p:pic>
        <p:nvPicPr>
          <p:cNvPr id="7172" name="Picture 4" descr="J:\Документы\ЛЕТНИЙ ОТДЫХ\палаточный лагерь Живи-земл 2014\Байкал 2014- МН\IMG_58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8" y="2686844"/>
            <a:ext cx="4038600" cy="3028172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173" name="Picture 5" descr="J:\Документы\ЛЕТНИЙ ОТДЫХ\палаточный лагерь Живи-земл 2014\Байкал 2014- МН\IMG_585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9272" y="2143116"/>
            <a:ext cx="3817570" cy="3027372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Заслуги и достижения</a:t>
            </a:r>
            <a:endParaRPr lang="ru-RU" sz="3200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5" name="Содержимое 4" descr="1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0380">
            <a:off x="847818" y="1770063"/>
            <a:ext cx="3273240" cy="4525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Содержимое 4" descr="img005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8497">
            <a:off x="5069972" y="1770063"/>
            <a:ext cx="3210932" cy="4525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J:\Документы\ЛЕТНИЙ ОТДЫХ\палаточный лагерь Живи-земл 2014\по палатке- 2013 г\Байкал-13\IMGP00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357562"/>
            <a:ext cx="4038600" cy="3028950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" name="Picture 3" descr="J:\Документы\ЛЕТНИЙ ОТДЫХ\палаточный лагерь Живи-земл 2014\Байкал 2014- МН\IMG_58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642918"/>
            <a:ext cx="5286412" cy="3857652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5. Мероприятия, направленные на привитие навыков 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здорового образа жизни: 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	- проведение каждодневной утренней разминки 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	- проведение спортивных игр и мероприятий 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	- проведение мероприятий, направленных на закаливание участников программы (купание, загорание, отдых на свежем воздухе и т.д.) 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endParaRPr lang="ru-RU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9218" name="Picture 2" descr="J:\Документы\ЛЕТНИЙ ОТДЫХ\палаточный лагерь Живи-земл 2014\Байкал 2014 -ДВ\DSCF246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286124"/>
            <a:ext cx="4218018" cy="2642691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9219" name="Picture 3" descr="J:\Документы\ЛЕТНИЙ ОТДЫХ\палаточный лагерь Живи-земл 2014\Байкал 2014 -ДВ\DSCF24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138" y="3214686"/>
            <a:ext cx="4202142" cy="2714129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2774060"/>
          </a:xfrm>
        </p:spPr>
        <p:txBody>
          <a:bodyPr/>
          <a:lstStyle/>
          <a:p>
            <a:pPr algn="ctr"/>
            <a:r>
              <a:rPr lang="ru-RU" sz="2400" dirty="0" smtClean="0">
                <a:latin typeface="Georgia" pitchFamily="18" charset="0"/>
              </a:rPr>
              <a:t>6. Обучение участников программы основам безопасной жизнедеятельности и основам самообслуживания в полевых условиях: </a:t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>	- изучение и отслеживание в течение проведения лагеря правил техники безопасности в лесных условиях (на воде, в лесу, у костра и т. д.) </a:t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>	- оборудование стоянки </a:t>
            </a:r>
            <a:br>
              <a:rPr lang="ru-RU" sz="2400" dirty="0" smtClean="0">
                <a:latin typeface="Georgia" pitchFamily="18" charset="0"/>
              </a:rPr>
            </a:br>
            <a:endParaRPr lang="ru-RU" sz="2400" dirty="0">
              <a:latin typeface="Georgia" pitchFamily="18" charset="0"/>
            </a:endParaRPr>
          </a:p>
        </p:txBody>
      </p:sp>
      <p:pic>
        <p:nvPicPr>
          <p:cNvPr id="5" name="Picture 2" descr="C:\Users\OEM\Desktop\байкал\IMG_163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286124"/>
            <a:ext cx="4071966" cy="2933831"/>
          </a:xfrm>
          <a:prstGeom prst="round2DiagRect">
            <a:avLst/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glow rad="139700">
              <a:schemeClr val="accent2">
                <a:satMod val="175000"/>
                <a:alpha val="40000"/>
              </a:schemeClr>
            </a:glow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Содержимое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3214686"/>
            <a:ext cx="3929090" cy="2738786"/>
          </a:xfrm>
          <a:prstGeom prst="round2Diag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34" y="428605"/>
            <a:ext cx="8193910" cy="5867860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Georgia" pitchFamily="18" charset="0"/>
              </a:rPr>
              <a:t>7. Трудовая деятельность - работы по очистке местности - самообслуживание участников лагеря 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Georgia" pitchFamily="18" charset="0"/>
              </a:rPr>
              <a:t>8. Мероприятия по обеспечению безопасности программы: 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Georgia" pitchFamily="18" charset="0"/>
              </a:rPr>
              <a:t>	- постоянный контроль и отслеживание выполнения правил безопасного проживания в лесу (ТБ в лесу, у костра, на воде и т.д.) – участники лагеря прошли предварительный инструктаж по ТБ в выездных палаточных лагерях;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Georgia" pitchFamily="18" charset="0"/>
              </a:rPr>
              <a:t>	- в лес дети выходят только при сопровождении с взрослым или совершеннолетним инструктором; 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Georgia" pitchFamily="18" charset="0"/>
              </a:rPr>
              <a:t>	- каждодневная обработка одежды от клещей и насекомых. Проверка на наличие 2 раза в день – утром и вечером. 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000" u="sng" dirty="0" smtClean="0">
                <a:solidFill>
                  <a:schemeClr val="tx1"/>
                </a:solidFill>
                <a:latin typeface="Georgia" pitchFamily="18" charset="0"/>
              </a:rPr>
              <a:t>Ожидаемые результаты: </a:t>
            </a:r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-</a:t>
            </a:r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физическое оздоровление подростков;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- приобщение детей к здоровому образу жизни;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- социальная адаптация детей и подростков;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- закрепление имеющихся знаний, умений, навыков,  усвоение новых;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 - культурная активность воспитанников.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3315" name="Picture 3" descr="J:\Документы\ЛЕТНИЙ ОТДЫХ\палаточный лагерь Живи-земл 2014\Байкал 2014 -ДВ\DSCF259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929066"/>
            <a:ext cx="4251864" cy="2560640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3317" name="Picture 5" descr="J:\Документы\ЛЕТНИЙ ОТДЫХ\палаточный лагерь Живи-земл 2014\Байкал 2014 -ДВ\DSCF26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571876"/>
            <a:ext cx="4143404" cy="2643206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3143272"/>
          </a:xfrm>
        </p:spPr>
        <p:txBody>
          <a:bodyPr/>
          <a:lstStyle/>
          <a:p>
            <a:pPr algn="ctr"/>
            <a:r>
              <a:rPr lang="ru-RU" sz="2400" u="sng" dirty="0" smtClean="0">
                <a:solidFill>
                  <a:schemeClr val="tx1"/>
                </a:solidFill>
                <a:latin typeface="Georgia" pitchFamily="18" charset="0"/>
              </a:rPr>
              <a:t>Эффективность реализации проекта:</a:t>
            </a: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Главный эффект  проекта – физическое и духовное оздоровление детей и  подростков. </a:t>
            </a:r>
            <a:b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u="sng" dirty="0" smtClean="0">
                <a:solidFill>
                  <a:schemeClr val="tx1"/>
                </a:solidFill>
                <a:latin typeface="Georgia" pitchFamily="18" charset="0"/>
              </a:rPr>
              <a:t>Качественные индикаторы</a:t>
            </a: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: улучшение самочувствия детей, получение знаний о здоровом образе жизни, отказ от вредных привычек и профилактика появления вредных привычек. повышение уровня коллективных и индивидуальных творческих достижений воспитанников, участников программы палаточного лагеря «Живи, Земля!»</a:t>
            </a:r>
            <a:r>
              <a:rPr lang="ru-RU" sz="2000" dirty="0" smtClean="0">
                <a:latin typeface="Georgia" pitchFamily="18" charset="0"/>
              </a:rPr>
              <a:t/>
            </a:r>
            <a:br>
              <a:rPr lang="ru-RU" sz="2000" dirty="0" smtClean="0">
                <a:latin typeface="Georgia" pitchFamily="18" charset="0"/>
              </a:rPr>
            </a:br>
            <a:endParaRPr lang="ru-RU" sz="2000" dirty="0">
              <a:latin typeface="Georgia" pitchFamily="18" charset="0"/>
            </a:endParaRPr>
          </a:p>
        </p:txBody>
      </p:sp>
      <p:pic>
        <p:nvPicPr>
          <p:cNvPr id="15" name="Picture 4" descr="J:\Документы\ЛЕТНИЙ ОТДЫХ\палаточный лагерь Живи-земл 2014\Байкал 2014 -ДВ\DSCF259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138" y="3546178"/>
            <a:ext cx="4273580" cy="2668903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4339" name="Picture 3" descr="J:\Документы\ЛЕТНИЙ ОТДЫХ\палаточный лагерь Живи-земл 2014\Байкал 2014 -ДВ\DSCF23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46178"/>
            <a:ext cx="4218018" cy="2668903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u="sng" dirty="0" smtClean="0">
                <a:solidFill>
                  <a:schemeClr val="tx1"/>
                </a:solidFill>
                <a:latin typeface="Georgia" pitchFamily="18" charset="0"/>
              </a:rPr>
              <a:t>Количественные показатели</a:t>
            </a: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: в 2010 и 2012 году - 15 детей и подростков, в 2013 году - 30 детей и подростков, в 2014 году - 30 детей и подростков, оказавшихся в трудной жизненной ситуации. Участие в программе бесплатное.</a:t>
            </a:r>
            <a:r>
              <a:rPr lang="ru-RU" sz="2400" dirty="0" smtClean="0">
                <a:latin typeface="Georgia" pitchFamily="18" charset="0"/>
              </a:rPr>
              <a:t/>
            </a:r>
            <a:br>
              <a:rPr lang="ru-RU" sz="2400" dirty="0" smtClean="0">
                <a:latin typeface="Georgia" pitchFamily="18" charset="0"/>
              </a:rPr>
            </a:br>
            <a:endParaRPr lang="ru-RU" sz="2400" dirty="0">
              <a:latin typeface="Georgia" pitchFamily="18" charset="0"/>
            </a:endParaRPr>
          </a:p>
        </p:txBody>
      </p:sp>
      <p:pic>
        <p:nvPicPr>
          <p:cNvPr id="5" name="Picture 2" descr="J:\Документы\ЛЕТНИЙ ОТДЫХ\палаточный лагерь Живи-земл 2014\Байкал 2014 -ДВ\DSCF26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9021" y="2506244"/>
            <a:ext cx="6124813" cy="3640975"/>
          </a:xfrm>
          <a:prstGeom prst="round2DiagRect">
            <a:avLst/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latin typeface="Georgia" pitchFamily="18" charset="0"/>
              </a:rPr>
              <a:t/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/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>СПАСИБО ЗА ВНИМАНИЕ!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204864"/>
            <a:ext cx="7673635" cy="358614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006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45797">
            <a:off x="632105" y="1562253"/>
            <a:ext cx="3450113" cy="4742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5" descr="img003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7912">
            <a:off x="4860273" y="1496621"/>
            <a:ext cx="3431941" cy="47912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001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6396">
            <a:off x="5104717" y="1506548"/>
            <a:ext cx="3401707" cy="4714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Содержимое 7" descr="C:\Users\User\Desktop\еще копии\img013.jpg"/>
          <p:cNvPicPr>
            <a:picLocks noGrp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32566">
            <a:off x="697394" y="1559810"/>
            <a:ext cx="3378830" cy="47434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J:\грамоты\img001.jpg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0959">
            <a:off x="5081063" y="1573894"/>
            <a:ext cx="3425158" cy="4731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J:\Документы\грамоты ДВ\img0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05544">
            <a:off x="631858" y="1574880"/>
            <a:ext cx="3434909" cy="47323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5148">
            <a:off x="5070968" y="1312323"/>
            <a:ext cx="3533479" cy="4983702"/>
          </a:xfrm>
        </p:spPr>
      </p:pic>
      <p:pic>
        <p:nvPicPr>
          <p:cNvPr id="1026" name="Picture 2" descr="C:\Users\OEM\Desktop\грамоты ДВ\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67392">
            <a:off x="620072" y="1483127"/>
            <a:ext cx="3488027" cy="48238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89" y="1844824"/>
            <a:ext cx="4400750" cy="30243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u="sng" dirty="0" smtClean="0">
                <a:latin typeface="Georgia" pitchFamily="18" charset="0"/>
              </a:rPr>
              <a:t>География и сроки реализации проекта:</a:t>
            </a:r>
            <a:endParaRPr lang="ru-RU" sz="2400" u="sng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071547"/>
            <a:ext cx="5179226" cy="5224918"/>
          </a:xfrm>
        </p:spPr>
        <p:txBody>
          <a:bodyPr>
            <a:normAutofit lnSpcReduction="10000"/>
          </a:bodyPr>
          <a:lstStyle/>
          <a:p>
            <a:endParaRPr lang="ru-RU" sz="2000" dirty="0" smtClean="0">
              <a:latin typeface="Georgia" pitchFamily="18" charset="0"/>
            </a:endParaRPr>
          </a:p>
          <a:p>
            <a:endParaRPr lang="ru-RU" sz="2000" dirty="0" smtClean="0">
              <a:latin typeface="Georgia" pitchFamily="18" charset="0"/>
            </a:endParaRPr>
          </a:p>
          <a:p>
            <a:r>
              <a:rPr lang="ru-RU" sz="2000" dirty="0" err="1" smtClean="0">
                <a:latin typeface="Georgia" pitchFamily="18" charset="0"/>
              </a:rPr>
              <a:t>Кабанский</a:t>
            </a:r>
            <a:r>
              <a:rPr lang="ru-RU" sz="2000" dirty="0" smtClean="0">
                <a:latin typeface="Georgia" pitchFamily="18" charset="0"/>
              </a:rPr>
              <a:t> район, оз.Байкал, </a:t>
            </a:r>
          </a:p>
          <a:p>
            <a:pPr>
              <a:buNone/>
            </a:pPr>
            <a:r>
              <a:rPr lang="ru-RU" sz="2000" dirty="0" smtClean="0">
                <a:latin typeface="Georgia" pitchFamily="18" charset="0"/>
              </a:rPr>
              <a:t>    ст.Байкальский прибой; Прибайкальский район, местность </a:t>
            </a:r>
            <a:r>
              <a:rPr lang="ru-RU" sz="2000" dirty="0" err="1" smtClean="0">
                <a:latin typeface="Georgia" pitchFamily="18" charset="0"/>
              </a:rPr>
              <a:t>Налимовка</a:t>
            </a:r>
            <a:r>
              <a:rPr lang="ru-RU" sz="2000" dirty="0" smtClean="0">
                <a:latin typeface="Georgia" pitchFamily="18" charset="0"/>
              </a:rPr>
              <a:t>; </a:t>
            </a:r>
            <a:r>
              <a:rPr lang="ru-RU" sz="2000" dirty="0" err="1" smtClean="0">
                <a:latin typeface="Georgia" pitchFamily="18" charset="0"/>
              </a:rPr>
              <a:t>Тункинский</a:t>
            </a:r>
            <a:r>
              <a:rPr lang="ru-RU" sz="2000" dirty="0" smtClean="0">
                <a:latin typeface="Georgia" pitchFamily="18" charset="0"/>
              </a:rPr>
              <a:t> район, курорт Аршан.</a:t>
            </a:r>
          </a:p>
          <a:p>
            <a:r>
              <a:rPr lang="ru-RU" sz="2000" dirty="0" smtClean="0">
                <a:latin typeface="Georgia" pitchFamily="18" charset="0"/>
              </a:rPr>
              <a:t>выезды ежегодно (июль-август); </a:t>
            </a:r>
          </a:p>
          <a:p>
            <a:r>
              <a:rPr lang="ru-RU" sz="2000" dirty="0" err="1" smtClean="0">
                <a:latin typeface="Georgia" pitchFamily="18" charset="0"/>
              </a:rPr>
              <a:t>количество-от</a:t>
            </a:r>
            <a:r>
              <a:rPr lang="ru-RU" sz="2000" dirty="0" smtClean="0">
                <a:latin typeface="Georgia" pitchFamily="18" charset="0"/>
              </a:rPr>
              <a:t> 15 до 39 детей и подростков: из них от 15 до 21- дети и подростки с трудной жизненной ситуацией;</a:t>
            </a:r>
          </a:p>
          <a:p>
            <a:r>
              <a:rPr lang="ru-RU" sz="2000" dirty="0" smtClean="0">
                <a:latin typeface="Georgia" pitchFamily="18" charset="0"/>
              </a:rPr>
              <a:t>начальник лагеря-1; педагогов-6; инструктор по плаванию-1; шеф-повар- 1; медработник-1. </a:t>
            </a:r>
          </a:p>
          <a:p>
            <a:pPr>
              <a:buNone/>
            </a:pPr>
            <a:r>
              <a:rPr lang="ru-RU" sz="2000" dirty="0" smtClean="0">
                <a:latin typeface="Georgia" pitchFamily="18" charset="0"/>
              </a:rPr>
              <a:t> </a:t>
            </a:r>
          </a:p>
          <a:p>
            <a:endParaRPr lang="ru-RU" sz="20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284549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000" u="sng" dirty="0" smtClean="0">
                <a:latin typeface="Georgia" pitchFamily="18" charset="0"/>
              </a:rPr>
              <a:t>Основной контингент </a:t>
            </a:r>
            <a:r>
              <a:rPr lang="ru-RU" sz="2000" dirty="0" smtClean="0">
                <a:latin typeface="Georgia" pitchFamily="18" charset="0"/>
              </a:rPr>
              <a:t>палаточного лагеря (лето-2014) состоит из детей и подростков микрорайона Батарейка, находящихся в трудной жизненной ситуации, детей состоящих на учете в АУ</a:t>
            </a:r>
            <a:r>
              <a:rPr lang="ru-RU" sz="2000" b="1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РБ «РЦ «Семья», состоящих на внутриклубном, </a:t>
            </a:r>
            <a:r>
              <a:rPr lang="ru-RU" sz="2000" dirty="0" err="1" smtClean="0">
                <a:latin typeface="Georgia" pitchFamily="18" charset="0"/>
              </a:rPr>
              <a:t>внутришкольном</a:t>
            </a:r>
            <a:r>
              <a:rPr lang="ru-RU" sz="2000" dirty="0" smtClean="0">
                <a:latin typeface="Georgia" pitchFamily="18" charset="0"/>
              </a:rPr>
              <a:t>  учетах, подростков принимающих активное участие в течение учебного года в деятельности центра и активных родителей. 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1026" name="Picture 2" descr="G:\Документы\ЛЕТНИЙ ОТДЫХ\палаточный лагерь Живи-земл 2014\Байкал 2014 -ДВ\DSCF21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71876"/>
            <a:ext cx="4218018" cy="2643206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" name="Picture 2" descr="J:\Документы\ЛЕТНИЙ ОТДЫХ\палаточный лагерь Живи-земл 2014\Байкал 2014- МН\IMG_559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571876"/>
            <a:ext cx="4143404" cy="2587979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2774060"/>
          </a:xfrm>
        </p:spPr>
        <p:txBody>
          <a:bodyPr/>
          <a:lstStyle/>
          <a:p>
            <a:pPr algn="ctr"/>
            <a:r>
              <a:rPr lang="ru-RU" sz="2400" u="sng" dirty="0" smtClean="0">
                <a:latin typeface="Georgia" pitchFamily="18" charset="0"/>
              </a:rPr>
              <a:t>Цель проекта-</a:t>
            </a:r>
            <a:r>
              <a:rPr lang="ru-RU" sz="2400" dirty="0" smtClean="0">
                <a:latin typeface="Georgia" pitchFamily="18" charset="0"/>
              </a:rPr>
              <a:t> создание условий для организации  досуга для подростков группы риска, подростков с трудной жизненной ситуацией, их позитивной социализации, </a:t>
            </a:r>
            <a:r>
              <a:rPr lang="ru-RU" sz="2400" dirty="0" err="1" smtClean="0">
                <a:latin typeface="Georgia" pitchFamily="18" charset="0"/>
              </a:rPr>
              <a:t>эколого</a:t>
            </a:r>
            <a:r>
              <a:rPr lang="ru-RU" sz="2400" dirty="0" smtClean="0">
                <a:latin typeface="Georgia" pitchFamily="18" charset="0"/>
              </a:rPr>
              <a:t>- краеведческое воспитание, приобретение практических навыков самостоятельной успешной жизнедеятельности.</a:t>
            </a:r>
            <a:br>
              <a:rPr lang="ru-RU" sz="2400" dirty="0" smtClean="0">
                <a:latin typeface="Georgia" pitchFamily="18" charset="0"/>
              </a:rPr>
            </a:br>
            <a:endParaRPr lang="ru-RU" sz="2400" dirty="0">
              <a:latin typeface="Georgia" pitchFamily="18" charset="0"/>
            </a:endParaRPr>
          </a:p>
        </p:txBody>
      </p:sp>
      <p:pic>
        <p:nvPicPr>
          <p:cNvPr id="4098" name="Picture 2" descr="G:\Документы\ЛЕТНИЙ ОТДЫХ\палаточный лагерь Живи-земл 2014\Байкал 2014- МН\IMG_59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8" y="3516312"/>
            <a:ext cx="4038600" cy="2692400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099" name="Picture 3" descr="G:\Документы\ЛЕТНИЙ ОТДЫХ\палаточный лагерь Живи-земл 2014\Байкал 2014- МН\IMG_56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138" y="3516312"/>
            <a:ext cx="4038600" cy="2692400"/>
          </a:xfrm>
          <a:prstGeom prst="round2Diag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C0C0C0"/>
      </a:dk1>
      <a:lt1>
        <a:sysClr val="window" lastClr="343434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C0C0C0"/>
      </a:dk1>
      <a:lt1>
        <a:sysClr val="window" lastClr="34343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1009</TotalTime>
  <Words>410</Words>
  <Application>Microsoft Office PowerPoint</Application>
  <PresentationFormat>Экран (4:3)</PresentationFormat>
  <Paragraphs>45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Метро</vt:lpstr>
      <vt:lpstr> Комитет по образованию Администрации  г. Улан-Удэ   Республики Бурятия  МБОУ  ДОД  Детский подростковый центр «Радуга»г.Улан-Удэ    ПРОЕКТ  ЛЕТНЕГО ЭКОЛОГО- КРАЕВЕДЧЕСКОГО ПАЛАТОЧНОГО ЛАГЕРЯ          «Живи, Земля!»      </vt:lpstr>
      <vt:lpstr>Заслуги и достижения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География и сроки реализации проекта:</vt:lpstr>
      <vt:lpstr>Основной контингент палаточного лагеря (лето-2014) состоит из детей и подростков микрорайона Батарейка, находящихся в трудной жизненной ситуации, детей состоящих на учете в АУ РБ «РЦ «Семья», состоящих на внутриклубном, внутришкольном  учетах, подростков принимающих активное участие в течение учебного года в деятельности центра и активных родителей.  </vt:lpstr>
      <vt:lpstr>Цель проекта- создание условий для организации  досуга для подростков группы риска, подростков с трудной жизненной ситуацией, их позитивной социализации, эколого- краеведческое воспитание, приобретение практических навыков самостоятельной успешной жизнедеятельности. </vt:lpstr>
      <vt:lpstr>Содержание и формы реализации проекта палаточного лагеря : Ребята  проживают в настоящих походных условиях: спят в палатках, едят пищу, приготовленную на костре, дежурят на кухне (мытье посуды, порядок в лагере, заготовка дров и т.д.).     </vt:lpstr>
      <vt:lpstr>Презентация PowerPoint</vt:lpstr>
      <vt:lpstr>Весь внутренний распорядок соответствует настоящей палаточной жизни.  Несмотря на то, что  собираются ребята разного возраста, необычная и насыщенная жизнь палаточного лагеря сближает их, у многих появляются новые друзья</vt:lpstr>
      <vt:lpstr>В течение дня выполнение практических заданий по теме дня, конкурсные мероприятия, спортивные соревнования, психологические тренинги, экологические рейды и т.д.</vt:lpstr>
      <vt:lpstr>Задачи реализации проекта:  </vt:lpstr>
      <vt:lpstr>  Основные направления работы в лагере:   1. Экологическое воспитание подростков через следующие формы:   - проживание в полевых условиях и формирования бережного отношения к окружающей среде   - разбивка и жизнедеятельность полевого лагеря, не приносящего ущерба экологии</vt:lpstr>
      <vt:lpstr>- экологическая игры - знакомство с флорой и фауной    - фотокроссы   - уборка места проживания и прилегающей территории  </vt:lpstr>
      <vt:lpstr>2. Формирование творческих и коммуникативных способностей, создание условий для самореализации личности (посредством проведения групповых тренингов на сплоченность, формирование позитивных дружеских отношений, на формирование доверия друг к другу, а также проведения активных игр и мероприятий) </vt:lpstr>
      <vt:lpstr>3. Активные игры и состязания на свежем воздухе  в форме командных соревнований:   - спортивные мероприятия   - игры, развивающие в участниках «командный дух», доверие, чувство «локтя», ответственность и уважение к каждому участнику    </vt:lpstr>
      <vt:lpstr>4. Вечерние культурно-развлекательные программы </vt:lpstr>
      <vt:lpstr>Презентация PowerPoint</vt:lpstr>
      <vt:lpstr>5. Мероприятия, направленные на привитие навыков  здорового образа жизни:    - проведение каждодневной утренней разминки   - проведение спортивных игр и мероприятий   - проведение мероприятий, направленных на закаливание участников программы (купание, загорание, отдых на свежем воздухе и т.д.)  </vt:lpstr>
      <vt:lpstr>6. Обучение участников программы основам безопасной жизнедеятельности и основам самообслуживания в полевых условиях:   - изучение и отслеживание в течение проведения лагеря правил техники безопасности в лесных условиях (на воде, в лесу, у костра и т. д.)   - оборудование стоянки  </vt:lpstr>
      <vt:lpstr>Презентация PowerPoint</vt:lpstr>
      <vt:lpstr>Ожидаемые результаты:  - физическое оздоровление подростков; - приобщение детей к здоровому образу жизни; - социальная адаптация детей и подростков; - закрепление имеющихся знаний, умений, навыков,  усвоение новых;  - культурная активность воспитанников.</vt:lpstr>
      <vt:lpstr>Эффективность реализации проекта:  Главный эффект  проекта – физическое и духовное оздоровление детей и  подростков.  Качественные индикаторы: улучшение самочувствия детей, получение знаний о здоровом образе жизни, отказ от вредных привычек и профилактика появления вредных привычек. повышение уровня коллективных и индивидуальных творческих достижений воспитанников, участников программы палаточного лагеря «Живи, Земля!» </vt:lpstr>
      <vt:lpstr>Количественные показатели: в 2010 и 2012 году - 15 детей и подростков, в 2013 году - 30 детей и подростков, в 2014 году - 30 детей и подростков, оказавшихся в трудной жизненной ситуации. Участие в программе бесплатное. </vt:lpstr>
      <vt:lpstr>  СПАСИБО ЗА ВНИМАНИЕ!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OEM</dc:creator>
  <cp:lastModifiedBy>Narana</cp:lastModifiedBy>
  <cp:revision>115</cp:revision>
  <dcterms:created xsi:type="dcterms:W3CDTF">2014-04-20T07:55:56Z</dcterms:created>
  <dcterms:modified xsi:type="dcterms:W3CDTF">2014-12-11T13:59:13Z</dcterms:modified>
</cp:coreProperties>
</file>