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71" r:id="rId9"/>
    <p:sldId id="282" r:id="rId10"/>
    <p:sldId id="262" r:id="rId11"/>
    <p:sldId id="263" r:id="rId12"/>
    <p:sldId id="264" r:id="rId13"/>
    <p:sldId id="265" r:id="rId14"/>
    <p:sldId id="267" r:id="rId15"/>
    <p:sldId id="272" r:id="rId16"/>
    <p:sldId id="277" r:id="rId17"/>
    <p:sldId id="273" r:id="rId18"/>
    <p:sldId id="275" r:id="rId19"/>
    <p:sldId id="276" r:id="rId20"/>
    <p:sldId id="279" r:id="rId21"/>
    <p:sldId id="278" r:id="rId22"/>
    <p:sldId id="281" r:id="rId23"/>
    <p:sldId id="274" r:id="rId24"/>
    <p:sldId id="268" r:id="rId25"/>
    <p:sldId id="269" r:id="rId26"/>
  </p:sldIdLst>
  <p:sldSz cx="12192000" cy="6858000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B48A5ED2-69E2-4C78-9516-D889B1A3F46D}">
          <p14:sldIdLst>
            <p14:sldId id="256"/>
            <p14:sldId id="257"/>
            <p14:sldId id="258"/>
            <p14:sldId id="259"/>
            <p14:sldId id="260"/>
            <p14:sldId id="270"/>
            <p14:sldId id="261"/>
            <p14:sldId id="271"/>
            <p14:sldId id="282"/>
            <p14:sldId id="262"/>
            <p14:sldId id="263"/>
            <p14:sldId id="264"/>
            <p14:sldId id="265"/>
            <p14:sldId id="267"/>
            <p14:sldId id="272"/>
            <p14:sldId id="277"/>
            <p14:sldId id="273"/>
            <p14:sldId id="275"/>
            <p14:sldId id="276"/>
            <p14:sldId id="279"/>
            <p14:sldId id="278"/>
            <p14:sldId id="281"/>
            <p14:sldId id="274"/>
            <p14:sldId id="268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3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12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522708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1373958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0262361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0249031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8266836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3" name="Shape 2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718482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63691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1059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2855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243229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791188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4360710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58627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161100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Shape 22"/>
          <p:cNvGrpSpPr/>
          <p:nvPr/>
        </p:nvGrpSpPr>
        <p:grpSpPr>
          <a:xfrm>
            <a:off x="0" y="-8466"/>
            <a:ext cx="12192000" cy="6866467"/>
            <a:chOff x="0" y="-8466"/>
            <a:chExt cx="12192000" cy="6866467"/>
          </a:xfrm>
        </p:grpSpPr>
        <p:cxnSp>
          <p:nvCxnSpPr>
            <p:cNvPr id="23" name="Shape 23"/>
            <p:cNvCxnSpPr/>
            <p:nvPr/>
          </p:nvCxnSpPr>
          <p:spPr>
            <a:xfrm>
              <a:off x="9371011" y="0"/>
              <a:ext cx="1219199" cy="6858000"/>
            </a:xfrm>
            <a:prstGeom prst="straightConnector1">
              <a:avLst/>
            </a:prstGeom>
            <a:noFill/>
            <a:ln w="9525" cap="flat">
              <a:solidFill>
                <a:srgbClr val="BFBFB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flipH="1">
              <a:off x="7425266" y="3681412"/>
              <a:ext cx="4763558" cy="3176586"/>
            </a:xfrm>
            <a:prstGeom prst="straightConnector1">
              <a:avLst/>
            </a:prstGeom>
            <a:noFill/>
            <a:ln w="9525" cap="flat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5" name="Shape 25"/>
            <p:cNvSpPr/>
            <p:nvPr/>
          </p:nvSpPr>
          <p:spPr>
            <a:xfrm>
              <a:off x="9181475" y="-8466"/>
              <a:ext cx="3007348" cy="6866466"/>
            </a:xfrm>
            <a:custGeom>
              <a:avLst/>
              <a:gdLst/>
              <a:ahLst/>
              <a:cxnLst/>
              <a:rect l="0" t="0" r="0" b="0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26" name="Shape 26"/>
            <p:cNvSpPr/>
            <p:nvPr/>
          </p:nvSpPr>
          <p:spPr>
            <a:xfrm>
              <a:off x="9603442" y="-8466"/>
              <a:ext cx="2588558" cy="6866466"/>
            </a:xfrm>
            <a:custGeom>
              <a:avLst/>
              <a:gdLst/>
              <a:ahLst/>
              <a:cxnLst/>
              <a:rect l="0" t="0" r="0" b="0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27" name="Shape 27"/>
            <p:cNvSpPr/>
            <p:nvPr/>
          </p:nvSpPr>
          <p:spPr>
            <a:xfrm>
              <a:off x="8932332" y="3048000"/>
              <a:ext cx="3259667" cy="3809999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9334500" y="-8466"/>
              <a:ext cx="2854325" cy="6866466"/>
            </a:xfrm>
            <a:custGeom>
              <a:avLst/>
              <a:gdLst/>
              <a:ahLst/>
              <a:cxnLst/>
              <a:rect l="0" t="0" r="0" b="0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29" name="Shape 29"/>
            <p:cNvSpPr/>
            <p:nvPr/>
          </p:nvSpPr>
          <p:spPr>
            <a:xfrm>
              <a:off x="10898729" y="-8466"/>
              <a:ext cx="1290093" cy="6866467"/>
            </a:xfrm>
            <a:custGeom>
              <a:avLst/>
              <a:gdLst/>
              <a:ahLst/>
              <a:cxnLst/>
              <a:rect l="0" t="0" r="0" b="0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30" name="Shape 30"/>
            <p:cNvSpPr/>
            <p:nvPr/>
          </p:nvSpPr>
          <p:spPr>
            <a:xfrm>
              <a:off x="10938999" y="-8466"/>
              <a:ext cx="1249824" cy="6866467"/>
            </a:xfrm>
            <a:custGeom>
              <a:avLst/>
              <a:gdLst/>
              <a:ahLst/>
              <a:cxnLst/>
              <a:rect l="0" t="0" r="0" b="0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31" name="Shape 31"/>
            <p:cNvSpPr/>
            <p:nvPr/>
          </p:nvSpPr>
          <p:spPr>
            <a:xfrm>
              <a:off x="10371665" y="3589867"/>
              <a:ext cx="1817159" cy="3268132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1507066" y="2404533"/>
            <a:ext cx="7766936" cy="16463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1507066" y="4050832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  <a:defRPr/>
            </a:lvl1pPr>
            <a:lvl2pPr marL="457200" marR="0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  <a:defRPr/>
            </a:lvl2pPr>
            <a:lvl3pPr marL="914400" marR="0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  <a:defRPr/>
            </a:lvl3pPr>
            <a:lvl4pPr marL="1371600" marR="0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  <a:defRPr/>
            </a:lvl4pPr>
            <a:lvl5pPr marL="1828800" marR="0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  <a:defRPr/>
            </a:lvl5pPr>
            <a:lvl6pPr marL="2286000" marR="0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  <a:defRPr/>
            </a:lvl6pPr>
            <a:lvl7pPr marL="2743200" marR="0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  <a:defRPr/>
            </a:lvl7pPr>
            <a:lvl8pPr marL="3200400" marR="0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  <a:defRPr/>
            </a:lvl8pPr>
            <a:lvl9pPr marL="3657600" marR="0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677335" y="609600"/>
            <a:ext cx="8596668" cy="340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l" rtl="0">
              <a:spcBef>
                <a:spcPts val="0"/>
              </a:spcBef>
              <a:buClr>
                <a:srgbClr val="3F3F3F"/>
              </a:buClr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Цитата с подписью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931333" y="609600"/>
            <a:ext cx="8094134" cy="302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1366138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rtl="0">
              <a:spcBef>
                <a:spcPts val="0"/>
              </a:spcBef>
              <a:buClr>
                <a:srgbClr val="7F7F7F"/>
              </a:buClr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Font typeface="Trebuchet MS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body" idx="2"/>
          </p:nvPr>
        </p:nvSpPr>
        <p:spPr>
          <a:xfrm>
            <a:off x="677335" y="4470400"/>
            <a:ext cx="8596668" cy="1570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l" rtl="0">
              <a:spcBef>
                <a:spcPts val="0"/>
              </a:spcBef>
              <a:buClr>
                <a:srgbClr val="3F3F3F"/>
              </a:buClr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  <p:sp>
        <p:nvSpPr>
          <p:cNvPr id="102" name="Shape 102"/>
          <p:cNvSpPr txBox="1"/>
          <p:nvPr/>
        </p:nvSpPr>
        <p:spPr>
          <a:xfrm>
            <a:off x="541870" y="790377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8000" b="0" i="0" u="none" strike="noStrike" cap="none" baseline="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103" name="Shape 103"/>
          <p:cNvSpPr txBox="1"/>
          <p:nvPr/>
        </p:nvSpPr>
        <p:spPr>
          <a:xfrm>
            <a:off x="8893010" y="2886556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8000" b="0" i="0" u="none" strike="noStrike" cap="none" baseline="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Карточка имени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677335" y="1931988"/>
            <a:ext cx="8596668" cy="25954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spcBef>
                <a:spcPts val="0"/>
              </a:spcBef>
              <a:buClr>
                <a:srgbClr val="3F3F3F"/>
              </a:buClr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Цитата карточки имени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931333" y="609600"/>
            <a:ext cx="8094134" cy="302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77331" y="4013200"/>
            <a:ext cx="8596668" cy="5142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3F3F3F"/>
              </a:buClr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Font typeface="Trebuchet MS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spcBef>
                <a:spcPts val="0"/>
              </a:spcBef>
              <a:buClr>
                <a:srgbClr val="7F7F7F"/>
              </a:buClr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  <p:sp>
        <p:nvSpPr>
          <p:cNvPr id="117" name="Shape 117"/>
          <p:cNvSpPr txBox="1"/>
          <p:nvPr/>
        </p:nvSpPr>
        <p:spPr>
          <a:xfrm>
            <a:off x="541870" y="790377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8000" b="0" i="0" u="none" strike="noStrike" cap="none" baseline="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118" name="Shape 118"/>
          <p:cNvSpPr txBox="1"/>
          <p:nvPr/>
        </p:nvSpPr>
        <p:spPr>
          <a:xfrm>
            <a:off x="8893010" y="2886556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8000" b="0" i="0" u="none" strike="noStrike" cap="none" baseline="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Истина или ложь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685799" y="609600"/>
            <a:ext cx="8588202" cy="302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77331" y="4013200"/>
            <a:ext cx="8596668" cy="5142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Font typeface="Trebuchet MS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spcBef>
                <a:spcPts val="0"/>
              </a:spcBef>
              <a:buClr>
                <a:srgbClr val="7F7F7F"/>
              </a:buClr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1pPr>
            <a:lvl2pPr marL="742950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2pPr>
            <a:lvl3pPr marL="1143000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3pPr>
            <a:lvl4pPr marL="16002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4pPr>
            <a:lvl5pPr marL="20574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5pPr>
            <a:lvl6pPr marL="25146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6pPr>
            <a:lvl7pPr marL="29718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7pPr>
            <a:lvl8pPr marL="342900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8pPr>
            <a:lvl9pPr marL="388620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 rot="5400000">
            <a:off x="5994318" y="2582952"/>
            <a:ext cx="5251450" cy="13047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 rot="5400000">
            <a:off x="1581685" y="-294750"/>
            <a:ext cx="5251449" cy="70601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1pPr>
            <a:lvl2pPr marL="742950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2pPr>
            <a:lvl3pPr marL="1143000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3pPr>
            <a:lvl4pPr marL="16002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4pPr>
            <a:lvl5pPr marL="20574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5pPr>
            <a:lvl6pPr marL="25146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6pPr>
            <a:lvl7pPr marL="29718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7pPr>
            <a:lvl8pPr marL="342900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8pPr>
            <a:lvl9pPr marL="388620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0" y="1142100"/>
            <a:ext cx="9532500" cy="571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1pPr>
            <a:lvl2pPr marL="742950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2pPr>
            <a:lvl3pPr marL="1143000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3pPr>
            <a:lvl4pPr marL="16002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4pPr>
            <a:lvl5pPr marL="20574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5pPr>
            <a:lvl6pPr marL="25146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6pPr>
            <a:lvl7pPr marL="29718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7pPr>
            <a:lvl8pPr marL="342900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8pPr>
            <a:lvl9pPr marL="388620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677335" y="2700866"/>
            <a:ext cx="8596668" cy="18265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668" cy="8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spcBef>
                <a:spcPts val="0"/>
              </a:spcBef>
              <a:buClr>
                <a:srgbClr val="7F7F7F"/>
              </a:buClr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77333" y="2160589"/>
            <a:ext cx="4184035" cy="388077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1pPr>
            <a:lvl2pPr marL="742950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2pPr>
            <a:lvl3pPr marL="1143000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3pPr>
            <a:lvl4pPr marL="16002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4pPr>
            <a:lvl5pPr marL="20574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5pPr>
            <a:lvl6pPr marL="25146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6pPr>
            <a:lvl7pPr marL="29718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7pPr>
            <a:lvl8pPr marL="342900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8pPr>
            <a:lvl9pPr marL="388620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2"/>
          </p:nvPr>
        </p:nvSpPr>
        <p:spPr>
          <a:xfrm>
            <a:off x="5089969" y="2160589"/>
            <a:ext cx="4184033" cy="38807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1pPr>
            <a:lvl2pPr marL="742950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2pPr>
            <a:lvl3pPr marL="1143000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3pPr>
            <a:lvl4pPr marL="16002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4pPr>
            <a:lvl5pPr marL="20574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5pPr>
            <a:lvl6pPr marL="25146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6pPr>
            <a:lvl7pPr marL="29718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7pPr>
            <a:lvl8pPr marL="342900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8pPr>
            <a:lvl9pPr marL="388620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75745" y="2160983"/>
            <a:ext cx="4185622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Font typeface="Trebuchet MS"/>
              <a:buNone/>
              <a:defRPr/>
            </a:lvl5pPr>
            <a:lvl6pPr marL="2286000" indent="0" rtl="0">
              <a:spcBef>
                <a:spcPts val="0"/>
              </a:spcBef>
              <a:buFont typeface="Trebuchet MS"/>
              <a:buNone/>
              <a:defRPr/>
            </a:lvl6pPr>
            <a:lvl7pPr marL="2743200" indent="0" rtl="0">
              <a:spcBef>
                <a:spcPts val="0"/>
              </a:spcBef>
              <a:buFont typeface="Trebuchet MS"/>
              <a:buNone/>
              <a:defRPr/>
            </a:lvl7pPr>
            <a:lvl8pPr marL="3200400" indent="0" rtl="0">
              <a:spcBef>
                <a:spcPts val="0"/>
              </a:spcBef>
              <a:buFont typeface="Trebuchet MS"/>
              <a:buNone/>
              <a:defRPr/>
            </a:lvl8pPr>
            <a:lvl9pPr marL="3657600" indent="0" rtl="0">
              <a:spcBef>
                <a:spcPts val="0"/>
              </a:spcBef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>
            <a:off x="675745" y="2737244"/>
            <a:ext cx="4185622" cy="33041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1pPr>
            <a:lvl2pPr marL="742950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2pPr>
            <a:lvl3pPr marL="1143000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3pPr>
            <a:lvl4pPr marL="16002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4pPr>
            <a:lvl5pPr marL="20574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5pPr>
            <a:lvl6pPr marL="25146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6pPr>
            <a:lvl7pPr marL="29718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7pPr>
            <a:lvl8pPr marL="342900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8pPr>
            <a:lvl9pPr marL="388620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3"/>
          </p:nvPr>
        </p:nvSpPr>
        <p:spPr>
          <a:xfrm>
            <a:off x="5088382" y="2160983"/>
            <a:ext cx="4185617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Font typeface="Trebuchet MS"/>
              <a:buNone/>
              <a:defRPr/>
            </a:lvl5pPr>
            <a:lvl6pPr marL="2286000" indent="0" rtl="0">
              <a:spcBef>
                <a:spcPts val="0"/>
              </a:spcBef>
              <a:buFont typeface="Trebuchet MS"/>
              <a:buNone/>
              <a:defRPr/>
            </a:lvl6pPr>
            <a:lvl7pPr marL="2743200" indent="0" rtl="0">
              <a:spcBef>
                <a:spcPts val="0"/>
              </a:spcBef>
              <a:buFont typeface="Trebuchet MS"/>
              <a:buNone/>
              <a:defRPr/>
            </a:lvl7pPr>
            <a:lvl8pPr marL="3200400" indent="0" rtl="0">
              <a:spcBef>
                <a:spcPts val="0"/>
              </a:spcBef>
              <a:buFont typeface="Trebuchet MS"/>
              <a:buNone/>
              <a:defRPr/>
            </a:lvl8pPr>
            <a:lvl9pPr marL="3657600" indent="0" rtl="0">
              <a:spcBef>
                <a:spcPts val="0"/>
              </a:spcBef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4"/>
          </p:nvPr>
        </p:nvSpPr>
        <p:spPr>
          <a:xfrm>
            <a:off x="5088383" y="2737244"/>
            <a:ext cx="4185616" cy="33041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1pPr>
            <a:lvl2pPr marL="742950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2pPr>
            <a:lvl3pPr marL="1143000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3pPr>
            <a:lvl4pPr marL="16002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4pPr>
            <a:lvl5pPr marL="20574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5pPr>
            <a:lvl6pPr marL="25146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6pPr>
            <a:lvl7pPr marL="29718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7pPr>
            <a:lvl8pPr marL="342900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8pPr>
            <a:lvl9pPr marL="388620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677333" y="1498604"/>
            <a:ext cx="3854527" cy="1278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760460" y="514924"/>
            <a:ext cx="4513540" cy="55264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1pPr>
            <a:lvl2pPr marL="742950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2pPr>
            <a:lvl3pPr marL="1143000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3pPr>
            <a:lvl4pPr marL="16002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4pPr>
            <a:lvl5pPr marL="20574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5pPr>
            <a:lvl6pPr marL="25146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6pPr>
            <a:lvl7pPr marL="297180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7pPr>
            <a:lvl8pPr marL="342900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8pPr>
            <a:lvl9pPr marL="388620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2"/>
          </p:nvPr>
        </p:nvSpPr>
        <p:spPr>
          <a:xfrm>
            <a:off x="677333" y="2777068"/>
            <a:ext cx="3854527" cy="25844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Trebuchet MS"/>
              <a:buNone/>
              <a:defRPr/>
            </a:lvl1pPr>
            <a:lvl2pPr marL="457063" indent="-12562" rtl="0">
              <a:spcBef>
                <a:spcPts val="0"/>
              </a:spcBef>
              <a:buFont typeface="Trebuchet MS"/>
              <a:buNone/>
              <a:defRPr/>
            </a:lvl2pPr>
            <a:lvl3pPr marL="914126" indent="-12425" rtl="0">
              <a:spcBef>
                <a:spcPts val="0"/>
              </a:spcBef>
              <a:buFont typeface="Trebuchet MS"/>
              <a:buNone/>
              <a:defRPr/>
            </a:lvl3pPr>
            <a:lvl4pPr marL="1371189" indent="-12288" rtl="0">
              <a:spcBef>
                <a:spcPts val="0"/>
              </a:spcBef>
              <a:buFont typeface="Trebuchet MS"/>
              <a:buNone/>
              <a:defRPr/>
            </a:lvl4pPr>
            <a:lvl5pPr marL="1828251" indent="-12151" rtl="0">
              <a:spcBef>
                <a:spcPts val="0"/>
              </a:spcBef>
              <a:buFont typeface="Trebuchet MS"/>
              <a:buNone/>
              <a:defRPr/>
            </a:lvl5pPr>
            <a:lvl6pPr marL="2285314" indent="-12013" rtl="0">
              <a:spcBef>
                <a:spcPts val="0"/>
              </a:spcBef>
              <a:buFont typeface="Trebuchet MS"/>
              <a:buNone/>
              <a:defRPr/>
            </a:lvl6pPr>
            <a:lvl7pPr marL="2742377" indent="-11876" rtl="0">
              <a:spcBef>
                <a:spcPts val="0"/>
              </a:spcBef>
              <a:buFont typeface="Trebuchet MS"/>
              <a:buNone/>
              <a:defRPr/>
            </a:lvl7pPr>
            <a:lvl8pPr marL="3199440" indent="-11739" rtl="0">
              <a:spcBef>
                <a:spcPts val="0"/>
              </a:spcBef>
              <a:buFont typeface="Trebuchet MS"/>
              <a:buNone/>
              <a:defRPr/>
            </a:lvl8pPr>
            <a:lvl9pPr marL="3656503" indent="-11603" rtl="0">
              <a:spcBef>
                <a:spcPts val="0"/>
              </a:spcBef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677333" y="4800600"/>
            <a:ext cx="8596667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idx="2"/>
          </p:nvPr>
        </p:nvSpPr>
        <p:spPr>
          <a:xfrm>
            <a:off x="677333" y="609600"/>
            <a:ext cx="8596668" cy="3845718"/>
          </a:xfrm>
          <a:prstGeom prst="rect">
            <a:avLst/>
          </a:prstGeom>
          <a:noFill/>
          <a:ln>
            <a:noFill/>
          </a:ln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77333" y="5367337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Font typeface="Trebuchet MS"/>
              <a:buNone/>
              <a:defRPr/>
            </a:lvl5pPr>
            <a:lvl6pPr marL="2286000" indent="0" rtl="0">
              <a:spcBef>
                <a:spcPts val="0"/>
              </a:spcBef>
              <a:buFont typeface="Trebuchet MS"/>
              <a:buNone/>
              <a:defRPr/>
            </a:lvl6pPr>
            <a:lvl7pPr marL="2743200" indent="0" rtl="0">
              <a:spcBef>
                <a:spcPts val="0"/>
              </a:spcBef>
              <a:buFont typeface="Trebuchet MS"/>
              <a:buNone/>
              <a:defRPr/>
            </a:lvl7pPr>
            <a:lvl8pPr marL="3200400" indent="0" rtl="0">
              <a:spcBef>
                <a:spcPts val="0"/>
              </a:spcBef>
              <a:buFont typeface="Trebuchet MS"/>
              <a:buNone/>
              <a:defRPr/>
            </a:lvl8pPr>
            <a:lvl9pPr marL="3657600" indent="0" rtl="0">
              <a:spcBef>
                <a:spcPts val="0"/>
              </a:spcBef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0" y="-8466"/>
            <a:ext cx="12192000" cy="6866467"/>
            <a:chOff x="0" y="-8466"/>
            <a:chExt cx="12192000" cy="6866467"/>
          </a:xfrm>
        </p:grpSpPr>
        <p:cxnSp>
          <p:nvCxnSpPr>
            <p:cNvPr id="6" name="Shape 6"/>
            <p:cNvCxnSpPr/>
            <p:nvPr/>
          </p:nvCxnSpPr>
          <p:spPr>
            <a:xfrm>
              <a:off x="9371011" y="0"/>
              <a:ext cx="1219199" cy="6858000"/>
            </a:xfrm>
            <a:prstGeom prst="straightConnector1">
              <a:avLst/>
            </a:prstGeom>
            <a:noFill/>
            <a:ln w="9525" cap="flat">
              <a:solidFill>
                <a:srgbClr val="BFBFB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flipH="1">
              <a:off x="7425266" y="3681412"/>
              <a:ext cx="4763558" cy="3176586"/>
            </a:xfrm>
            <a:prstGeom prst="straightConnector1">
              <a:avLst/>
            </a:prstGeom>
            <a:noFill/>
            <a:ln w="9525" cap="flat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" name="Shape 8"/>
            <p:cNvSpPr/>
            <p:nvPr/>
          </p:nvSpPr>
          <p:spPr>
            <a:xfrm>
              <a:off x="9181475" y="-8466"/>
              <a:ext cx="3007348" cy="6866466"/>
            </a:xfrm>
            <a:custGeom>
              <a:avLst/>
              <a:gdLst/>
              <a:ahLst/>
              <a:cxnLst/>
              <a:rect l="0" t="0" r="0" b="0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9" name="Shape 9"/>
            <p:cNvSpPr/>
            <p:nvPr/>
          </p:nvSpPr>
          <p:spPr>
            <a:xfrm>
              <a:off x="9603442" y="-8466"/>
              <a:ext cx="2588558" cy="6866466"/>
            </a:xfrm>
            <a:custGeom>
              <a:avLst/>
              <a:gdLst/>
              <a:ahLst/>
              <a:cxnLst/>
              <a:rect l="0" t="0" r="0" b="0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0" name="Shape 10"/>
            <p:cNvSpPr/>
            <p:nvPr/>
          </p:nvSpPr>
          <p:spPr>
            <a:xfrm>
              <a:off x="8932332" y="3048000"/>
              <a:ext cx="3259667" cy="3809999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9334500" y="-8466"/>
              <a:ext cx="2854325" cy="6866466"/>
            </a:xfrm>
            <a:custGeom>
              <a:avLst/>
              <a:gdLst/>
              <a:ahLst/>
              <a:cxnLst/>
              <a:rect l="0" t="0" r="0" b="0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12" name="Shape 12"/>
            <p:cNvSpPr/>
            <p:nvPr/>
          </p:nvSpPr>
          <p:spPr>
            <a:xfrm>
              <a:off x="10898729" y="-8466"/>
              <a:ext cx="1290093" cy="6866467"/>
            </a:xfrm>
            <a:custGeom>
              <a:avLst/>
              <a:gdLst/>
              <a:ahLst/>
              <a:cxnLst/>
              <a:rect l="0" t="0" r="0" b="0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13" name="Shape 13"/>
            <p:cNvSpPr/>
            <p:nvPr/>
          </p:nvSpPr>
          <p:spPr>
            <a:xfrm>
              <a:off x="10938999" y="-8466"/>
              <a:ext cx="1249824" cy="6866467"/>
            </a:xfrm>
            <a:custGeom>
              <a:avLst/>
              <a:gdLst/>
              <a:ahLst/>
              <a:cxnLst/>
              <a:rect l="0" t="0" r="0" b="0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14" name="Shape 14"/>
            <p:cNvSpPr/>
            <p:nvPr/>
          </p:nvSpPr>
          <p:spPr>
            <a:xfrm>
              <a:off x="10371665" y="3589867"/>
              <a:ext cx="1817159" cy="3268132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0" y="4013200"/>
              <a:ext cx="448732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677333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1pPr>
            <a:lvl2pPr marL="742950" marR="0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2pPr>
            <a:lvl3pPr marL="1143000" marR="0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3pPr>
            <a:lvl4pPr marL="1600200" marR="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4pPr>
            <a:lvl5pPr marL="2057400" marR="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5pPr>
            <a:lvl6pPr marL="2514600" marR="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6pPr>
            <a:lvl7pPr marL="2971800" marR="0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7pPr>
            <a:lvl8pPr marL="3429000" marR="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8pPr>
            <a:lvl9pPr marL="3886200" marR="0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900" b="0" i="0" u="none" strike="noStrike" cap="none" baseline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spd="slow">
    <p:fade/>
  </p:transition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g"/><Relationship Id="rId7" Type="http://schemas.openxmlformats.org/officeDocument/2006/relationships/image" Target="../media/image2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3366" y="309033"/>
            <a:ext cx="7766936" cy="1646301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Тема проекта    </a:t>
            </a:r>
            <a:r>
              <a:rPr lang="ru-RU" sz="240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240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400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«Площади фигур»</a:t>
            </a:r>
            <a:endParaRPr lang="ru-RU" sz="4000" dirty="0"/>
          </a:p>
        </p:txBody>
      </p:sp>
      <p:sp>
        <p:nvSpPr>
          <p:cNvPr id="5" name="Shape 139"/>
          <p:cNvSpPr txBox="1">
            <a:spLocks/>
          </p:cNvSpPr>
          <p:nvPr/>
        </p:nvSpPr>
        <p:spPr>
          <a:xfrm>
            <a:off x="2893169" y="4571999"/>
            <a:ext cx="4207329" cy="35306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Trebuchet MS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pPr algn="ctr">
              <a:buClr>
                <a:srgbClr val="2A5010"/>
              </a:buClr>
              <a:buSzPct val="25000"/>
            </a:pPr>
            <a:r>
              <a:rPr lang="ru-RU" sz="16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6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32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Проект выполнил:</a:t>
            </a:r>
            <a:r>
              <a:rPr lang="ru-RU" sz="24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24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Пестов Александр                    Андреевич, 8б класс    </a:t>
            </a:r>
            <a:r>
              <a:rPr lang="ru-RU" sz="24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24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Руководитель проекта:</a:t>
            </a:r>
            <a:r>
              <a:rPr lang="ru-RU" sz="24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24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Учитель математики                                      Кремнева Н.Г.</a:t>
            </a:r>
            <a:r>
              <a:rPr lang="ru-RU" sz="24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24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28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28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28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lang="ru-RU" sz="2400" dirty="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3F7818"/>
              </a:buClr>
              <a:buSzPct val="25000"/>
              <a:buFont typeface="Trebuchet MS"/>
              <a:buNone/>
            </a:pPr>
            <a:r>
              <a:rPr lang="ru-RU" sz="3200" b="0" i="0" u="none" strike="noStrike" cap="none" baseline="0" dirty="0">
                <a:solidFill>
                  <a:srgbClr val="3F7818"/>
                </a:solidFill>
                <a:latin typeface="Trebuchet MS"/>
                <a:ea typeface="Trebuchet MS"/>
                <a:cs typeface="Trebuchet MS"/>
                <a:sym typeface="Trebuchet MS"/>
              </a:rPr>
              <a:t>Найдите площадь </a:t>
            </a:r>
            <a:r>
              <a:rPr lang="ru-RU" sz="3200" b="0" i="0" u="none" strike="noStrike" cap="none" baseline="0" dirty="0" smtClean="0">
                <a:solidFill>
                  <a:srgbClr val="3F7818"/>
                </a:solidFill>
                <a:latin typeface="Trebuchet MS"/>
                <a:ea typeface="Trebuchet MS"/>
                <a:cs typeface="Trebuchet MS"/>
                <a:sym typeface="Trebuchet MS"/>
              </a:rPr>
              <a:t>четырёхугольников </a:t>
            </a:r>
            <a:endParaRPr lang="ru-RU" sz="3200" b="0" i="0" u="none" strike="noStrike" cap="none" baseline="0" dirty="0">
              <a:solidFill>
                <a:srgbClr val="3F7818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08" name="Shape 20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083220" y="2162721"/>
            <a:ext cx="4695279" cy="4695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5467" y="1270000"/>
            <a:ext cx="5108891" cy="385300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>
            <a:spLocks noGrp="1"/>
          </p:cNvSpPr>
          <p:nvPr>
            <p:ph type="title"/>
          </p:nvPr>
        </p:nvSpPr>
        <p:spPr>
          <a:xfrm>
            <a:off x="677333" y="1651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3F7818"/>
              </a:buClr>
              <a:buSzPct val="25000"/>
              <a:buFont typeface="Trebuchet MS"/>
              <a:buNone/>
            </a:pPr>
            <a:r>
              <a:rPr lang="ru-RU" sz="3600" b="0" i="0" u="none" strike="noStrike" cap="none" baseline="0" dirty="0">
                <a:solidFill>
                  <a:srgbClr val="3F7818"/>
                </a:solidFill>
                <a:latin typeface="Trebuchet MS"/>
                <a:ea typeface="Trebuchet MS"/>
                <a:cs typeface="Trebuchet MS"/>
                <a:sym typeface="Trebuchet MS"/>
              </a:rPr>
              <a:t>Найдите площадь </a:t>
            </a:r>
            <a:r>
              <a:rPr lang="ru-RU" sz="3600" b="0" i="0" u="none" strike="noStrike" cap="none" baseline="0" dirty="0" smtClean="0">
                <a:solidFill>
                  <a:srgbClr val="3F7818"/>
                </a:solidFill>
                <a:latin typeface="Trebuchet MS"/>
                <a:ea typeface="Trebuchet MS"/>
                <a:cs typeface="Trebuchet MS"/>
                <a:sym typeface="Trebuchet MS"/>
              </a:rPr>
              <a:t>треугольников</a:t>
            </a:r>
            <a:endParaRPr lang="ru-RU" sz="3600" b="0" i="0" u="none" strike="noStrike" cap="none" baseline="0" dirty="0">
              <a:solidFill>
                <a:srgbClr val="3F7818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14" name="Shape 21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77333" y="1464999"/>
            <a:ext cx="3598033" cy="539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7592" y="1464999"/>
            <a:ext cx="5874184" cy="370945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3F7818"/>
              </a:buClr>
              <a:buSzPct val="25000"/>
              <a:buFont typeface="Trebuchet MS"/>
              <a:buNone/>
            </a:pPr>
            <a:r>
              <a:rPr lang="ru-RU" sz="3600" b="0" i="0" u="none" strike="noStrike" cap="none" baseline="0" dirty="0">
                <a:solidFill>
                  <a:srgbClr val="3F7818"/>
                </a:solidFill>
                <a:latin typeface="Trebuchet MS"/>
                <a:ea typeface="Trebuchet MS"/>
                <a:cs typeface="Trebuchet MS"/>
                <a:sym typeface="Trebuchet MS"/>
              </a:rPr>
              <a:t>Найдите площадь </a:t>
            </a:r>
            <a:r>
              <a:rPr lang="ru-RU" sz="3600" b="0" i="0" u="none" strike="noStrike" cap="none" baseline="0" dirty="0" smtClean="0">
                <a:solidFill>
                  <a:srgbClr val="3F7818"/>
                </a:solidFill>
                <a:latin typeface="Trebuchet MS"/>
                <a:ea typeface="Trebuchet MS"/>
                <a:cs typeface="Trebuchet MS"/>
                <a:sym typeface="Trebuchet MS"/>
              </a:rPr>
              <a:t>трапеций</a:t>
            </a:r>
            <a:endParaRPr lang="ru-RU" sz="3600" b="0" i="0" u="none" strike="noStrike" cap="none" baseline="0" dirty="0">
              <a:solidFill>
                <a:srgbClr val="3F7818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20" name="Shape 22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12017" y="1930400"/>
            <a:ext cx="4802980" cy="4802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1040" y="1622786"/>
            <a:ext cx="3606455" cy="3561091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0" y="10194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3F7818"/>
              </a:buClr>
              <a:buSzPct val="25000"/>
              <a:buFont typeface="Trebuchet MS"/>
              <a:buNone/>
            </a:pPr>
            <a:r>
              <a:rPr lang="ru-RU" sz="3600" b="0" i="0" u="none" strike="noStrike" cap="none" baseline="0" dirty="0">
                <a:solidFill>
                  <a:srgbClr val="3F7818"/>
                </a:solidFill>
                <a:latin typeface="Trebuchet MS"/>
                <a:ea typeface="Trebuchet MS"/>
                <a:cs typeface="Trebuchet MS"/>
                <a:sym typeface="Trebuchet MS"/>
              </a:rPr>
              <a:t>Найдите площадь </a:t>
            </a:r>
            <a:r>
              <a:rPr lang="ru-RU" sz="3600" b="0" i="0" u="none" strike="noStrike" cap="none" baseline="0" dirty="0" smtClean="0">
                <a:solidFill>
                  <a:srgbClr val="3F7818"/>
                </a:solidFill>
                <a:latin typeface="Trebuchet MS"/>
                <a:ea typeface="Trebuchet MS"/>
                <a:cs typeface="Trebuchet MS"/>
                <a:sym typeface="Trebuchet MS"/>
              </a:rPr>
              <a:t>параллелограммов</a:t>
            </a:r>
            <a:endParaRPr lang="ru-RU" sz="3600" b="0" i="0" u="none" strike="noStrike" cap="none" baseline="0" dirty="0">
              <a:solidFill>
                <a:srgbClr val="3F7818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26" name="Shape 2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0714" y="1240241"/>
            <a:ext cx="3290575" cy="5333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5747" y="1895061"/>
            <a:ext cx="4161972" cy="457510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3F7818"/>
              </a:buClr>
              <a:buSzPct val="25000"/>
              <a:buFont typeface="Trebuchet MS"/>
              <a:buNone/>
            </a:pPr>
            <a:r>
              <a:rPr lang="ru-RU" sz="3600" b="0" i="0" u="none" strike="noStrike" cap="none" baseline="0" dirty="0">
                <a:solidFill>
                  <a:srgbClr val="3F7818"/>
                </a:solidFill>
                <a:latin typeface="Trebuchet MS"/>
                <a:ea typeface="Trebuchet MS"/>
                <a:cs typeface="Trebuchet MS"/>
                <a:sym typeface="Trebuchet MS"/>
              </a:rPr>
              <a:t>Найдите площадь </a:t>
            </a:r>
            <a:r>
              <a:rPr lang="ru-RU" sz="3600" b="0" i="0" u="none" strike="noStrike" cap="none" baseline="0" dirty="0" smtClean="0">
                <a:solidFill>
                  <a:srgbClr val="3F7818"/>
                </a:solidFill>
                <a:latin typeface="Trebuchet MS"/>
                <a:ea typeface="Trebuchet MS"/>
                <a:cs typeface="Trebuchet MS"/>
                <a:sym typeface="Trebuchet MS"/>
              </a:rPr>
              <a:t>ромбов</a:t>
            </a:r>
            <a:endParaRPr lang="ru-RU" sz="3600" b="0" i="0" u="none" strike="noStrike" cap="none" baseline="0" dirty="0">
              <a:solidFill>
                <a:srgbClr val="3F7818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39" name="Shape 239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77333" y="2174500"/>
            <a:ext cx="5147056" cy="3978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4389" y="1742638"/>
            <a:ext cx="3566469" cy="3584759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3375" y="115572"/>
            <a:ext cx="8596668" cy="1320800"/>
          </a:xfrm>
        </p:spPr>
        <p:txBody>
          <a:bodyPr/>
          <a:lstStyle/>
          <a:p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Найдите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площадь треугольников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492" y="1568893"/>
            <a:ext cx="4277125" cy="42233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0822" y="1854210"/>
            <a:ext cx="3699221" cy="3652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3248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006" y="331304"/>
            <a:ext cx="8596668" cy="1320800"/>
          </a:xfrm>
        </p:spPr>
        <p:txBody>
          <a:bodyPr/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Най­ди­те пло­щадь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че­ты­рех­уголь­ни­ков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18" y="1625059"/>
            <a:ext cx="4584838" cy="45333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5340" y="1323294"/>
            <a:ext cx="4615072" cy="460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5222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110" y="0"/>
            <a:ext cx="8596668" cy="1320800"/>
          </a:xfrm>
        </p:spPr>
        <p:txBody>
          <a:bodyPr/>
          <a:lstStyle/>
          <a:p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Найдите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площади трапеций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2050" name="Picture 2" descr="http://le-savchen.ucoz.ru/test/test_1/GetPicture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3" y="1316290"/>
            <a:ext cx="5089551" cy="3945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3174" y="1029860"/>
            <a:ext cx="4840644" cy="532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1622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4568" y="198783"/>
            <a:ext cx="8596668" cy="1320800"/>
          </a:xfrm>
        </p:spPr>
        <p:txBody>
          <a:bodyPr/>
          <a:lstStyle/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Найдите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площадь параллелограммов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</a:b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</a:br>
            <a:endParaRPr lang="ru-RU" sz="280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624" y="1764898"/>
            <a:ext cx="3789612" cy="3694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754" y="1689313"/>
            <a:ext cx="3818489" cy="377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7223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489938" y="627474"/>
            <a:ext cx="9341310" cy="1320800"/>
          </a:xfrm>
        </p:spPr>
        <p:txBody>
          <a:bodyPr/>
          <a:lstStyle/>
          <a:p>
            <a:pPr algn="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Найдите площадь треугольников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4448" y="2391080"/>
            <a:ext cx="3579950" cy="35349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791" y="2110419"/>
            <a:ext cx="3481688" cy="343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4433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159026" y="-198782"/>
            <a:ext cx="11097491" cy="685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Times New Roman"/>
              <a:buChar char=""/>
            </a:pPr>
            <a:endParaRPr lang="ru-RU" sz="2200" b="0" i="1" u="none" strike="noStrike" cap="none" baseline="0" dirty="0" smtClean="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indent="0">
              <a:spcBef>
                <a:spcPts val="0"/>
              </a:spcBef>
              <a:buSzPct val="80000"/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изучения темы “Площади фигур” в 8 классе рассматриваются различные формулы для нахождения площадей фигур. А существуют ли более простые способы нахождения площадей фигур?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Times New Roman"/>
              <a:buChar char=""/>
            </a:pPr>
            <a:endParaRPr lang="ru-RU" sz="2200" i="1" dirty="0" smtClean="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Times New Roman"/>
              <a:buChar char=""/>
            </a:pPr>
            <a:endParaRPr lang="ru-RU" sz="2200" b="0" i="1" u="none" strike="noStrike" cap="none" baseline="0" dirty="0" smtClean="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ru-RU" sz="2200" b="0" i="1" u="none" strike="noStrike" cap="none" baseline="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Проблема:</a:t>
            </a:r>
            <a:r>
              <a:rPr lang="ru-RU" sz="2200" b="0" i="0" u="none" strike="noStrike" cap="none" baseline="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как лучше найти площадь фигуры?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ru-RU" sz="2200" b="0" i="1" u="none" strike="noStrike" cap="none" baseline="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проекта</a:t>
            </a:r>
            <a:r>
              <a:rPr lang="ru-RU" sz="2200" b="0" i="0" u="none" strike="noStrike" cap="none" baseline="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научиться находить площади фигур различными способами.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ru-RU" sz="2200" b="0" i="1" u="none" strike="noStrike" cap="none" baseline="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Методические </a:t>
            </a:r>
            <a:r>
              <a:rPr lang="ru-RU" sz="2200" b="0" i="1" u="none" strike="noStrike" cap="none" baseline="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задачи проекта</a:t>
            </a:r>
            <a:r>
              <a:rPr lang="ru-RU" sz="2200" b="0" i="0" u="none" strike="noStrike" cap="none" baseline="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ru-RU" sz="2200" b="0" i="0" u="none" strike="noStrike" cap="none" baseline="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Изучить формулы площадей фигур.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ru-RU" sz="2200" b="0" i="0" u="none" strike="noStrike" cap="none" baseline="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Нахождение площадей фигур на клетчатой бумаге.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ru-RU" sz="2200" b="0" i="0" u="none" strike="noStrike" cap="none" baseline="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Нахождение площадей фигур в системе координат.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ru-RU" sz="2200" b="0" i="0" u="none" strike="noStrike" cap="none" baseline="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Нахождение площадей фигур с помощью формулы Пика.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ru-RU" sz="2200" b="0" i="1" u="none" strike="noStrike" cap="none" baseline="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Вопросы, направляющие проект: 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ru-RU" sz="2200" b="0" i="0" u="sng" strike="noStrike" cap="none" baseline="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Основополагающий вопрос:</a:t>
            </a:r>
            <a:r>
              <a:rPr lang="ru-RU" sz="2200" b="0" i="0" u="none" strike="noStrike" cap="none" baseline="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Найти простой способ для вычисления площади фигуры?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ru-RU" sz="2200" b="0" i="0" u="sng" strike="noStrike" cap="none" baseline="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Проблемный </a:t>
            </a:r>
            <a:r>
              <a:rPr lang="ru-RU" sz="2200" b="0" i="0" u="sng" strike="noStrike" cap="none" baseline="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вопрос</a:t>
            </a:r>
            <a:r>
              <a:rPr lang="ru-RU" sz="2200" b="0" i="0" u="none" strike="noStrike" cap="none" baseline="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Где можно применить полученные знания? </a:t>
            </a:r>
          </a:p>
          <a:p>
            <a:pPr marL="342900" marR="0" lvl="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1800" b="0" i="0" u="none" strike="noStrike" cap="none" baseline="0" dirty="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816" y="384313"/>
            <a:ext cx="8596668" cy="1320800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Найдите площадь трапеции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878" y="2491409"/>
            <a:ext cx="3818272" cy="3770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127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316" y="556591"/>
            <a:ext cx="8596668" cy="1320800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Найдите площадь четырехугольников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352" y="2407477"/>
            <a:ext cx="3846909" cy="37493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0224" y="2407477"/>
            <a:ext cx="3651498" cy="358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9442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Найдите площадь прямоугольника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679" y="2436744"/>
            <a:ext cx="3578086" cy="348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1697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026" y="609599"/>
            <a:ext cx="3273287" cy="4465983"/>
          </a:xfrm>
        </p:spPr>
        <p:txBody>
          <a:bodyPr/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Вычислите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площади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ромбов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</a:br>
            <a:endParaRPr lang="ru-RU" sz="240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313" y="52495"/>
            <a:ext cx="6665844" cy="6805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18539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title"/>
          </p:nvPr>
        </p:nvSpPr>
        <p:spPr>
          <a:xfrm>
            <a:off x="182880" y="222068"/>
            <a:ext cx="4512882" cy="62832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3F7818"/>
              </a:buClr>
              <a:buSzPct val="25000"/>
              <a:buFont typeface="Trebuchet MS"/>
              <a:buNone/>
            </a:pPr>
            <a:r>
              <a:rPr lang="ru-RU" sz="3600" b="0" i="0" u="none" strike="noStrike" cap="none" baseline="0" dirty="0">
                <a:solidFill>
                  <a:srgbClr val="3F7818"/>
                </a:solidFill>
                <a:latin typeface="Trebuchet MS"/>
                <a:ea typeface="Trebuchet MS"/>
                <a:cs typeface="Trebuchet MS"/>
                <a:sym typeface="Trebuchet MS"/>
              </a:rPr>
              <a:t>Найдите площадь треугольников</a:t>
            </a:r>
            <a:br>
              <a:rPr lang="ru-RU" sz="3600" b="0" i="0" u="none" strike="noStrike" cap="none" baseline="0" dirty="0">
                <a:solidFill>
                  <a:srgbClr val="3F7818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lang="ru-RU" sz="3600" b="0" i="0" u="none" strike="noStrike" cap="none" baseline="0" dirty="0">
              <a:solidFill>
                <a:srgbClr val="3F7818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45" name="Shape 24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695762" y="13252"/>
            <a:ext cx="7496237" cy="68837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title"/>
          </p:nvPr>
        </p:nvSpPr>
        <p:spPr>
          <a:xfrm rot="-236001">
            <a:off x="386390" y="2147455"/>
            <a:ext cx="10129209" cy="132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6C911C"/>
              </a:buClr>
              <a:buSzPct val="25000"/>
              <a:buFont typeface="Arial"/>
              <a:buNone/>
            </a:pPr>
            <a:r>
              <a:rPr lang="ru-RU" sz="6000" b="0" i="0" u="none" strike="noStrike" cap="none" baseline="0" dirty="0">
                <a:solidFill>
                  <a:srgbClr val="6C911C"/>
                </a:solidFill>
                <a:latin typeface="Arial"/>
                <a:ea typeface="Arial"/>
                <a:cs typeface="Arial"/>
                <a:sym typeface="Arial"/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" tmFilter="0,0; .5, 1; 1, 1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8" y="0"/>
            <a:ext cx="8596800" cy="1320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3600" dirty="0">
                <a:solidFill>
                  <a:srgbClr val="48611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Нахождение площади на клетчатой бумаге.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45190" y="1320899"/>
            <a:ext cx="10702800" cy="571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Чтобы найти </a:t>
            </a:r>
            <a:r>
              <a:rPr lang="ru-RU" sz="240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площадь данного треугольника.</a:t>
            </a:r>
          </a:p>
          <a:p>
            <a:pPr lvl="0" rtl="0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Надо д</a:t>
            </a:r>
            <a:r>
              <a:rPr lang="ru-RU" sz="24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остроить его до прямоугольника</a:t>
            </a:r>
          </a:p>
          <a:p>
            <a:pPr lvl="0" rtl="0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найти площадь </a:t>
            </a:r>
            <a:endParaRPr lang="ru-RU" sz="2400" dirty="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S=a*b     </a:t>
            </a:r>
            <a:r>
              <a:rPr lang="ru-RU" sz="240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S=6*7=42см(</a:t>
            </a:r>
            <a:r>
              <a:rPr lang="ru-RU" sz="2400" dirty="0" err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кв</a:t>
            </a:r>
            <a:r>
              <a:rPr lang="ru-RU" sz="240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</a:p>
          <a:p>
            <a:pPr marL="91440" lvl="0" indent="0" rtl="0">
              <a:spcBef>
                <a:spcPts val="0"/>
              </a:spcBef>
              <a:buNone/>
            </a:pPr>
            <a:r>
              <a:rPr lang="ru-RU" sz="240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Затем надо найти площади треугольников, </a:t>
            </a:r>
          </a:p>
          <a:p>
            <a:pPr marL="91440" lvl="0" indent="0" rtl="0">
              <a:spcBef>
                <a:spcPts val="0"/>
              </a:spcBef>
              <a:buNone/>
            </a:pPr>
            <a:r>
              <a:rPr lang="ru-RU" sz="240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которые образовались на чертеже</a:t>
            </a:r>
          </a:p>
          <a:p>
            <a:pPr marL="91440" lvl="0" indent="0" rtl="0">
              <a:spcBef>
                <a:spcPts val="0"/>
              </a:spcBef>
              <a:buNone/>
            </a:pPr>
            <a:r>
              <a:rPr lang="ru-RU" sz="240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S=(a*b):2  S1=(5*4):2=10см(</a:t>
            </a:r>
            <a:r>
              <a:rPr lang="ru-RU" sz="2400" dirty="0" err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кв</a:t>
            </a:r>
            <a:r>
              <a:rPr lang="ru-RU" sz="240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 S2=(6*2):2=6см(</a:t>
            </a:r>
            <a:r>
              <a:rPr lang="ru-RU" sz="2400" dirty="0" err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кв</a:t>
            </a:r>
            <a:r>
              <a:rPr lang="ru-RU" sz="240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 S3=(6*1):2=3см(</a:t>
            </a:r>
            <a:r>
              <a:rPr lang="ru-RU" sz="2400" dirty="0" err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кв</a:t>
            </a:r>
            <a:r>
              <a:rPr lang="ru-RU" sz="240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</a:p>
          <a:p>
            <a:pPr marL="91440" indent="0" rtl="0">
              <a:spcBef>
                <a:spcPts val="0"/>
              </a:spcBef>
              <a:buNone/>
            </a:pPr>
            <a:r>
              <a:rPr lang="ru-RU" sz="240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из площади четырехугольника вычесть сумму площадей треугольников  S=42-(10+6+3)=23см(</a:t>
            </a:r>
            <a:r>
              <a:rPr lang="ru-RU" sz="2400" dirty="0" err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кв</a:t>
            </a:r>
            <a:r>
              <a:rPr lang="ru-RU" sz="240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    </a:t>
            </a:r>
            <a:r>
              <a:rPr lang="ru-RU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ru-RU" dirty="0">
                <a:solidFill>
                  <a:srgbClr val="48611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</a:t>
            </a:r>
          </a:p>
          <a:p>
            <a:pPr rtl="0">
              <a:spcBef>
                <a:spcPts val="0"/>
              </a:spcBef>
              <a:buNone/>
            </a:pPr>
            <a:endParaRPr dirty="0">
              <a:solidFill>
                <a:srgbClr val="48611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rtl="0">
              <a:spcBef>
                <a:spcPts val="0"/>
              </a:spcBef>
              <a:buNone/>
            </a:pPr>
            <a:endParaRPr dirty="0">
              <a:solidFill>
                <a:srgbClr val="48611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rtl="0">
              <a:spcBef>
                <a:spcPts val="0"/>
              </a:spcBef>
              <a:buNone/>
            </a:pPr>
            <a:r>
              <a:rPr lang="ru-RU" dirty="0">
                <a:solidFill>
                  <a:srgbClr val="48611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</a:t>
            </a:r>
            <a:r>
              <a:rPr lang="ru-RU" dirty="0"/>
              <a:t> </a:t>
            </a:r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151" name="Shape 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37968" y="1022500"/>
            <a:ext cx="2185274" cy="246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Shape 1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89452" y="1142100"/>
            <a:ext cx="1943324" cy="222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351608" y="0"/>
            <a:ext cx="8596800" cy="1320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360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Нахождение площади в системе координат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155615" y="1188567"/>
            <a:ext cx="9532500" cy="5989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-RU" sz="2400" dirty="0"/>
              <a:t>нам нужно найти площадь данной трапеции</a:t>
            </a:r>
          </a:p>
          <a:p>
            <a:pPr rtl="0">
              <a:spcBef>
                <a:spcPts val="0"/>
              </a:spcBef>
              <a:buNone/>
            </a:pPr>
            <a:r>
              <a:rPr lang="ru-RU" sz="2400" dirty="0"/>
              <a:t>это можно сделать двумя способами:</a:t>
            </a:r>
          </a:p>
          <a:p>
            <a:pPr marL="91440" indent="0" rtl="0">
              <a:spcBef>
                <a:spcPts val="0"/>
              </a:spcBef>
              <a:buNone/>
            </a:pPr>
            <a:r>
              <a:rPr lang="ru-RU" sz="2400" dirty="0"/>
              <a:t>1). Можно посчитать </a:t>
            </a:r>
            <a:r>
              <a:rPr lang="ru-RU" sz="2400" dirty="0" smtClean="0"/>
              <a:t>длины </a:t>
            </a:r>
            <a:r>
              <a:rPr lang="ru-RU" sz="2400" dirty="0" smtClean="0"/>
              <a:t>сторон</a:t>
            </a:r>
            <a:endParaRPr lang="ru-RU" sz="2400" dirty="0"/>
          </a:p>
          <a:p>
            <a:pPr marL="91440" indent="0" rtl="0">
              <a:spcBef>
                <a:spcPts val="0"/>
              </a:spcBef>
              <a:buNone/>
            </a:pPr>
            <a:r>
              <a:rPr lang="ru-RU" sz="2400" dirty="0"/>
              <a:t>у стороны  DA </a:t>
            </a:r>
            <a:r>
              <a:rPr lang="en-US" sz="2400" dirty="0" smtClean="0"/>
              <a:t>I</a:t>
            </a:r>
            <a:r>
              <a:rPr lang="ru-RU" sz="2400" dirty="0" smtClean="0"/>
              <a:t>3-1</a:t>
            </a:r>
            <a:r>
              <a:rPr lang="en-US" sz="2400" dirty="0" smtClean="0"/>
              <a:t>I</a:t>
            </a:r>
            <a:r>
              <a:rPr lang="ru-RU" sz="2400" dirty="0" smtClean="0"/>
              <a:t>=2см  </a:t>
            </a:r>
            <a:r>
              <a:rPr lang="ru-RU" sz="2400" dirty="0"/>
              <a:t>BH </a:t>
            </a:r>
            <a:r>
              <a:rPr lang="en-US" sz="2400" dirty="0" smtClean="0"/>
              <a:t>I</a:t>
            </a:r>
            <a:r>
              <a:rPr lang="ru-RU" sz="2400" dirty="0" smtClean="0"/>
              <a:t>4-1</a:t>
            </a:r>
            <a:r>
              <a:rPr lang="en-US" sz="2400" dirty="0" smtClean="0"/>
              <a:t>I</a:t>
            </a:r>
            <a:r>
              <a:rPr lang="ru-RU" sz="2400" dirty="0" smtClean="0"/>
              <a:t>=3см</a:t>
            </a:r>
            <a:endParaRPr lang="ru-RU" sz="2400" dirty="0"/>
          </a:p>
          <a:p>
            <a:pPr marL="91440" indent="0" rtl="0">
              <a:spcBef>
                <a:spcPts val="0"/>
              </a:spcBef>
              <a:buNone/>
            </a:pPr>
            <a:r>
              <a:rPr lang="ru-RU" sz="2400" dirty="0"/>
              <a:t>и найти площадь по формуле S=AD*BH= 2*3=6см(</a:t>
            </a:r>
            <a:r>
              <a:rPr lang="ru-RU" sz="2400" dirty="0" err="1"/>
              <a:t>кв</a:t>
            </a:r>
            <a:r>
              <a:rPr lang="ru-RU" sz="2400" dirty="0"/>
              <a:t>)</a:t>
            </a:r>
          </a:p>
          <a:p>
            <a:pPr marL="91440" indent="0" rtl="0">
              <a:spcBef>
                <a:spcPts val="0"/>
              </a:spcBef>
              <a:buNone/>
            </a:pPr>
            <a:r>
              <a:rPr lang="ru-RU" sz="2400" dirty="0"/>
              <a:t>2). Переместить часть параллелограмма, достроив его </a:t>
            </a:r>
          </a:p>
          <a:p>
            <a:pPr marL="91440" indent="0" rtl="0">
              <a:spcBef>
                <a:spcPts val="0"/>
              </a:spcBef>
              <a:buNone/>
            </a:pPr>
            <a:r>
              <a:rPr lang="ru-RU" sz="2400" dirty="0"/>
              <a:t>до </a:t>
            </a:r>
            <a:r>
              <a:rPr lang="ru-RU" sz="2400" dirty="0" smtClean="0"/>
              <a:t>прямоугольника.</a:t>
            </a:r>
          </a:p>
          <a:p>
            <a:pPr marL="91440" indent="0" rtl="0">
              <a:spcBef>
                <a:spcPts val="0"/>
              </a:spcBef>
              <a:buNone/>
            </a:pPr>
            <a:r>
              <a:rPr lang="ru-RU" sz="2400" dirty="0"/>
              <a:t>И</a:t>
            </a:r>
            <a:r>
              <a:rPr lang="ru-RU" sz="2400" dirty="0" smtClean="0"/>
              <a:t> </a:t>
            </a:r>
            <a:r>
              <a:rPr lang="ru-RU" sz="2400" dirty="0"/>
              <a:t>найти площадь по формуле </a:t>
            </a:r>
          </a:p>
          <a:p>
            <a:pPr marL="91440" indent="0">
              <a:spcBef>
                <a:spcPts val="0"/>
              </a:spcBef>
              <a:buNone/>
            </a:pPr>
            <a:r>
              <a:rPr lang="ru-RU" sz="2400" dirty="0"/>
              <a:t>площади прямоугольника </a:t>
            </a:r>
            <a:r>
              <a:rPr lang="ru-RU" sz="2400" dirty="0" smtClean="0"/>
              <a:t>S=</a:t>
            </a:r>
            <a:r>
              <a:rPr lang="en-US" sz="2400" dirty="0" smtClean="0"/>
              <a:t>AH*BH</a:t>
            </a:r>
            <a:endParaRPr lang="ru-RU" sz="2400" dirty="0" smtClean="0"/>
          </a:p>
          <a:p>
            <a:pPr marL="91440" indent="0" rtl="0">
              <a:spcBef>
                <a:spcPts val="0"/>
              </a:spcBef>
              <a:buNone/>
            </a:pPr>
            <a:r>
              <a:rPr lang="ru-RU" sz="2400" dirty="0" smtClean="0"/>
              <a:t>S</a:t>
            </a:r>
            <a:r>
              <a:rPr lang="ru-RU" sz="2400" dirty="0"/>
              <a:t>=(4-2)*(4-1)=2*3=6см(</a:t>
            </a:r>
            <a:r>
              <a:rPr lang="ru-RU" sz="2400" dirty="0" err="1"/>
              <a:t>кв</a:t>
            </a:r>
            <a:r>
              <a:rPr lang="ru-RU" sz="2400" dirty="0"/>
              <a:t>)                                                                  </a:t>
            </a:r>
          </a:p>
        </p:txBody>
      </p:sp>
      <p:pic>
        <p:nvPicPr>
          <p:cNvPr id="159" name="Shape 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81220" y="367822"/>
            <a:ext cx="2934375" cy="293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Shape 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1492" y="3923625"/>
            <a:ext cx="2934375" cy="293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5825" y="4584074"/>
            <a:ext cx="432854" cy="12457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/>
          <a:srcRect l="49485"/>
          <a:stretch/>
        </p:blipFill>
        <p:spPr>
          <a:xfrm>
            <a:off x="9435548" y="1982127"/>
            <a:ext cx="415752" cy="64013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/>
          <a:srcRect l="48353"/>
          <a:stretch/>
        </p:blipFill>
        <p:spPr>
          <a:xfrm>
            <a:off x="8860244" y="548432"/>
            <a:ext cx="415623" cy="64013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43424" y="614598"/>
            <a:ext cx="585267" cy="64013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8"/>
          <a:srcRect l="50000"/>
          <a:stretch/>
        </p:blipFill>
        <p:spPr>
          <a:xfrm>
            <a:off x="9024033" y="1674817"/>
            <a:ext cx="411515" cy="64013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34991" y="5390812"/>
            <a:ext cx="414564" cy="64013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41957" y="1821576"/>
            <a:ext cx="432854" cy="64013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21815" y="5349677"/>
            <a:ext cx="432854" cy="64013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07521" y="5269660"/>
            <a:ext cx="414564" cy="64013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51759" y="4008097"/>
            <a:ext cx="420660" cy="64013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31509" y="4087021"/>
            <a:ext cx="585267" cy="6401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7.40741E-7 L 0.01836 -0.04745 C 0.02226 -0.05833 0.02799 -0.06389 0.03411 -0.06389 C 0.04101 -0.06389 0.04648 -0.05833 0.05039 -0.04745 L 0.06888 7.40741E-7 " pathEditMode="relative" rAng="0" ptsTypes="AAAAA">
                                      <p:cBhvr>
                                        <p:cTn id="1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" y="-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Shape 1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12082" y="5323039"/>
            <a:ext cx="3136669" cy="1423602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2A5010"/>
              </a:buClr>
              <a:buSzPct val="25000"/>
              <a:buFont typeface="Trebuchet MS"/>
              <a:buNone/>
            </a:pPr>
            <a:r>
              <a:rPr lang="ru-RU" sz="4000" b="0" i="0" u="none" strike="noStrike" cap="none" baseline="0" dirty="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Формула Пика</a:t>
            </a:r>
          </a:p>
        </p:txBody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419511" y="1930400"/>
            <a:ext cx="11625941" cy="47968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ru-RU" sz="2000" b="0" i="0" u="none" strike="noStrike" cap="none" baseline="0" dirty="0">
                <a:solidFill>
                  <a:srgbClr val="3F3F3F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Площадь искомой фигуры можно найти по формуле: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ru-RU" sz="2000" b="0" i="0" u="none" strike="noStrike" cap="none" baseline="0" dirty="0">
                <a:solidFill>
                  <a:srgbClr val="3F3F3F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Это соотношение открыл и доказал австрийский математик Георг Александр Пик (в 1899 г.)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ru-RU" sz="2000" b="0" i="0" u="none" strike="noStrike" cap="none" baseline="0" dirty="0">
                <a:solidFill>
                  <a:srgbClr val="3F3F3F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Пусть дан некоторый решётчатый многоугольник, с ненулевой площадью.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ru-RU" sz="2000" b="0" i="0" u="none" strike="noStrike" cap="none" baseline="0" dirty="0">
                <a:solidFill>
                  <a:srgbClr val="3F3F3F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Обозначим его площадь через S; количество точек с целочисленными координатами, лежащих строго внутри многоугольника — через I; количество точек с целочисленными координатами, лежащих на сторонах многоугольника — через B.</a:t>
            </a:r>
            <a:r>
              <a:rPr lang="ru-RU" sz="1800" b="0" i="0" u="none" strike="noStrike" cap="none" baseline="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/>
            </a:r>
            <a:br>
              <a:rPr lang="ru-RU" sz="1800" b="0" i="0" u="none" strike="noStrike" cap="none" baseline="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ru-RU" sz="1800" b="0" i="0" u="none" strike="noStrike" cap="none" baseline="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                                   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ru-RU" sz="1800" b="0" i="0" u="none" strike="noStrike" cap="none" baseline="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                                                                                            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ru-RU" sz="1800" b="0" i="0" u="none" strike="noStrike" cap="none" baseline="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                                   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ru-RU" sz="1800" b="0" i="0" u="none" strike="noStrike" cap="none" baseline="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 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ru-RU" sz="1800" b="0" i="0" u="none" strike="noStrike" cap="none" baseline="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/>
            </a:r>
            <a:br>
              <a:rPr lang="ru-RU" sz="1800" b="0" i="0" u="none" strike="noStrike" cap="none" baseline="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lang="ru-RU" sz="1800" b="0" i="0" u="none" strike="noStrike" cap="none" baseline="0" dirty="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81" name="Shape 18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5218" y="4585271"/>
            <a:ext cx="2261053" cy="2010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Shape 18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51028" y="4551333"/>
            <a:ext cx="2374516" cy="2195307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Shape 183"/>
          <p:cNvSpPr/>
          <p:nvPr/>
        </p:nvSpPr>
        <p:spPr>
          <a:xfrm>
            <a:off x="285218" y="4182001"/>
            <a:ext cx="3663181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1800" b="0" i="0" u="none" strike="noStrike" cap="none" baseline="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Найдём площадь треугольника: </a:t>
            </a:r>
          </a:p>
        </p:txBody>
      </p:sp>
      <p:sp>
        <p:nvSpPr>
          <p:cNvPr id="184" name="Shape 184"/>
          <p:cNvSpPr/>
          <p:nvPr/>
        </p:nvSpPr>
        <p:spPr>
          <a:xfrm>
            <a:off x="4252303" y="4182001"/>
            <a:ext cx="1773241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1800" b="0" i="0" u="none" strike="noStrike" cap="none" baseline="0" dirty="0">
                <a:solidFill>
                  <a:srgbClr val="111111"/>
                </a:solidFill>
                <a:latin typeface="tahoma"/>
                <a:ea typeface="tahoma"/>
                <a:cs typeface="tahoma"/>
                <a:sym typeface="tahoma"/>
              </a:rPr>
              <a:t>Отметим узлы:</a:t>
            </a:r>
          </a:p>
        </p:txBody>
      </p:sp>
      <p:sp>
        <p:nvSpPr>
          <p:cNvPr id="185" name="Shape 185"/>
          <p:cNvSpPr/>
          <p:nvPr/>
        </p:nvSpPr>
        <p:spPr>
          <a:xfrm>
            <a:off x="6979452" y="4182001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buSzPct val="25000"/>
              <a:buNone/>
            </a:pPr>
            <a:r>
              <a:rPr lang="ru-RU" sz="1800" b="0" i="0" u="none" strike="noStrike" cap="none" baseline="0" dirty="0">
                <a:solidFill>
                  <a:srgbClr val="111111"/>
                </a:solidFill>
                <a:latin typeface="tahoma"/>
                <a:ea typeface="tahoma"/>
                <a:cs typeface="tahoma"/>
                <a:sym typeface="tahoma"/>
              </a:rPr>
              <a:t>1 клетка = 1 см</a:t>
            </a:r>
          </a:p>
        </p:txBody>
      </p:sp>
      <p:pic>
        <p:nvPicPr>
          <p:cNvPr id="186" name="Shape 18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38910" y="1739592"/>
            <a:ext cx="2038948" cy="643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Shape 18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968207" y="4585387"/>
            <a:ext cx="780355" cy="8961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/>
      <p:bldP spid="183" grpId="0"/>
      <p:bldP spid="184" grpId="0"/>
      <p:bldP spid="1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6689" y="2385391"/>
            <a:ext cx="8596668" cy="1320800"/>
          </a:xfrm>
        </p:spPr>
        <p:txBody>
          <a:bodyPr/>
          <a:lstStyle/>
          <a:p>
            <a:r>
              <a:rPr lang="ru-RU" sz="8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 задач</a:t>
            </a:r>
            <a:endParaRPr lang="ru-RU" sz="8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0185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Shape 192"/>
          <p:cNvPicPr preferRelativeResize="0"/>
          <p:nvPr/>
        </p:nvPicPr>
        <p:blipFill rotWithShape="1">
          <a:blip r:embed="rId3">
            <a:alphaModFix/>
          </a:blip>
          <a:srcRect l="2269" t="26755"/>
          <a:stretch/>
        </p:blipFill>
        <p:spPr>
          <a:xfrm>
            <a:off x="3583689" y="1395833"/>
            <a:ext cx="2923673" cy="240832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412639" y="4679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rgbClr val="486112"/>
              </a:buClr>
              <a:buSzPct val="25000"/>
              <a:buFont typeface="Arial"/>
              <a:buNone/>
            </a:pPr>
            <a:r>
              <a:rPr lang="ru-RU" sz="2400" b="0" i="0" u="none" strike="noStrike" cap="none" baseline="0" dirty="0">
                <a:solidFill>
                  <a:srgbClr val="486112"/>
                </a:solidFill>
                <a:latin typeface="Arial"/>
                <a:ea typeface="Arial"/>
                <a:cs typeface="Arial"/>
                <a:sym typeface="Arial"/>
              </a:rPr>
              <a:t>Найдите площадь фигур, изображенных на клетчатой бумаге с размером клетки 1см х 1см. Ответ дайте в квадратных сантиметрах.</a:t>
            </a:r>
            <a:r>
              <a:rPr lang="ru-RU" sz="2000" b="0" i="0" u="none" strike="noStrike" cap="none" baseline="0" dirty="0">
                <a:solidFill>
                  <a:srgbClr val="48611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2000" b="0" i="0" u="none" strike="noStrike" cap="none" baseline="0" dirty="0">
                <a:solidFill>
                  <a:srgbClr val="486112"/>
                </a:solidFill>
                <a:latin typeface="Arial"/>
                <a:ea typeface="Arial"/>
                <a:cs typeface="Arial"/>
                <a:sym typeface="Arial"/>
              </a:rPr>
            </a:br>
            <a:endParaRPr lang="ru-RU" sz="2000" b="0" i="0" u="none" strike="noStrike" cap="none" baseline="0" dirty="0">
              <a:solidFill>
                <a:srgbClr val="48611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4" name="Shape 19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52741" y="1414782"/>
            <a:ext cx="2359026" cy="2238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Shape 19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71817" y="3912407"/>
            <a:ext cx="2633443" cy="1735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Shape 196"/>
          <p:cNvPicPr preferRelativeResize="0"/>
          <p:nvPr/>
        </p:nvPicPr>
        <p:blipFill rotWithShape="1">
          <a:blip r:embed="rId6">
            <a:alphaModFix/>
          </a:blip>
          <a:srcRect l="12728" t="26604" r="11974" b="9243"/>
          <a:stretch/>
        </p:blipFill>
        <p:spPr>
          <a:xfrm>
            <a:off x="6603849" y="1395833"/>
            <a:ext cx="2899610" cy="1852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Shape 197"/>
          <p:cNvPicPr preferRelativeResize="0"/>
          <p:nvPr/>
        </p:nvPicPr>
        <p:blipFill rotWithShape="1">
          <a:blip r:embed="rId7">
            <a:alphaModFix/>
          </a:blip>
          <a:srcRect l="3384" t="2929" r="52418" b="2220"/>
          <a:stretch/>
        </p:blipFill>
        <p:spPr>
          <a:xfrm>
            <a:off x="6724309" y="3486626"/>
            <a:ext cx="2201779" cy="2502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Shape 198"/>
          <p:cNvPicPr preferRelativeResize="0"/>
          <p:nvPr/>
        </p:nvPicPr>
        <p:blipFill rotWithShape="1">
          <a:blip r:embed="rId7">
            <a:alphaModFix/>
          </a:blip>
          <a:srcRect l="59673" t="14209" r="1441" b="2796"/>
          <a:stretch/>
        </p:blipFill>
        <p:spPr>
          <a:xfrm>
            <a:off x="4058960" y="3874507"/>
            <a:ext cx="1937084" cy="2189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Shape 19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045526" y="1754664"/>
            <a:ext cx="2134634" cy="1767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Shape 20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703375" y="4126012"/>
            <a:ext cx="1752065" cy="2099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Shape 20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019255" y="3950928"/>
            <a:ext cx="2039755" cy="2328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Shape 202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047120" y="1260492"/>
            <a:ext cx="2633443" cy="29544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331" y="1484193"/>
            <a:ext cx="2476500" cy="25336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401" y="1555630"/>
            <a:ext cx="2381250" cy="2571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42" y="1446093"/>
            <a:ext cx="2381250" cy="27908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2331" y="4175677"/>
            <a:ext cx="2381250" cy="26384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1914" y="4175677"/>
            <a:ext cx="2476500" cy="26955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76924" y="4356652"/>
            <a:ext cx="2571750" cy="24574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20262" y="1140622"/>
            <a:ext cx="2857500" cy="3305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2992" y="4356651"/>
            <a:ext cx="2190750" cy="23336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85906" y="1702199"/>
            <a:ext cx="2381250" cy="24193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96979" y="1446093"/>
            <a:ext cx="2173053" cy="2759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2996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931" y="95733"/>
            <a:ext cx="8596668" cy="1320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5231" y="4261094"/>
            <a:ext cx="2476165" cy="24761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0097" y="1600731"/>
            <a:ext cx="2476165" cy="24761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3571" y="4244342"/>
            <a:ext cx="2416622" cy="241662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4530" y="4244342"/>
            <a:ext cx="2454003" cy="245400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887" y="4233042"/>
            <a:ext cx="2476605" cy="247660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30287" y="1678813"/>
            <a:ext cx="2398083" cy="239808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18178" y="1752663"/>
            <a:ext cx="2250382" cy="225038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8304" y="1671796"/>
            <a:ext cx="2385773" cy="238577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8857" y="1476034"/>
            <a:ext cx="9894666" cy="505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551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400</Words>
  <Application>Microsoft Office PowerPoint</Application>
  <PresentationFormat>Широкоэкранный</PresentationFormat>
  <Paragraphs>69</Paragraphs>
  <Slides>25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Noto Symbol</vt:lpstr>
      <vt:lpstr>tahoma</vt:lpstr>
      <vt:lpstr>Times New Roman</vt:lpstr>
      <vt:lpstr>Trebuchet MS</vt:lpstr>
      <vt:lpstr>Грань</vt:lpstr>
      <vt:lpstr>Тема проекта         «Площади фигур»</vt:lpstr>
      <vt:lpstr>Презентация PowerPoint</vt:lpstr>
      <vt:lpstr>Нахождение площади на клетчатой бумаге.</vt:lpstr>
      <vt:lpstr>Нахождение площади в системе координат</vt:lpstr>
      <vt:lpstr>Формула Пика</vt:lpstr>
      <vt:lpstr>Сборник задач</vt:lpstr>
      <vt:lpstr>Найдите площадь фигур, изображенных на клетчатой бумаге с размером клетки 1см х 1см. Ответ дайте в квадратных сантиметрах. </vt:lpstr>
      <vt:lpstr>Презентация PowerPoint</vt:lpstr>
      <vt:lpstr>Презентация PowerPoint</vt:lpstr>
      <vt:lpstr>Найдите площадь четырёхугольников </vt:lpstr>
      <vt:lpstr>Найдите площадь треугольников</vt:lpstr>
      <vt:lpstr>Найдите площадь трапеций</vt:lpstr>
      <vt:lpstr>Найдите площадь параллелограммов</vt:lpstr>
      <vt:lpstr>Найдите площадь ромбов</vt:lpstr>
      <vt:lpstr>Найдите площадь треугольников</vt:lpstr>
      <vt:lpstr>Най­ди­те пло­щадь че­ты­рех­уголь­ни­ков</vt:lpstr>
      <vt:lpstr>Найдите площади трапеций</vt:lpstr>
      <vt:lpstr>Найдите площадь параллелограммов  </vt:lpstr>
      <vt:lpstr>Найдите площадь треугольников</vt:lpstr>
      <vt:lpstr>Найдите площадь трапеции</vt:lpstr>
      <vt:lpstr>Найдите площадь четырехугольников</vt:lpstr>
      <vt:lpstr>Найдите площадь прямоугольника</vt:lpstr>
      <vt:lpstr>Вычислите площади ромбов  </vt:lpstr>
      <vt:lpstr>Найдите площадь треугольников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         «Площади фигур»</dc:title>
  <dc:creator>Саша</dc:creator>
  <cp:lastModifiedBy>Пестов Саша</cp:lastModifiedBy>
  <cp:revision>20</cp:revision>
  <dcterms:modified xsi:type="dcterms:W3CDTF">2014-12-19T18:12:43Z</dcterms:modified>
</cp:coreProperties>
</file>