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notesMasterIdLst>
    <p:notesMasterId r:id="rId15"/>
  </p:notesMasterIdLst>
  <p:sldIdLst>
    <p:sldId id="256" r:id="rId2"/>
    <p:sldId id="274" r:id="rId3"/>
    <p:sldId id="268" r:id="rId4"/>
    <p:sldId id="264" r:id="rId5"/>
    <p:sldId id="267" r:id="rId6"/>
    <p:sldId id="279" r:id="rId7"/>
    <p:sldId id="283" r:id="rId8"/>
    <p:sldId id="284" r:id="rId9"/>
    <p:sldId id="285" r:id="rId10"/>
    <p:sldId id="286" r:id="rId11"/>
    <p:sldId id="287" r:id="rId12"/>
    <p:sldId id="262" r:id="rId13"/>
    <p:sldId id="281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77326" autoAdjust="0"/>
  </p:normalViewPr>
  <p:slideViewPr>
    <p:cSldViewPr>
      <p:cViewPr varScale="1">
        <p:scale>
          <a:sx n="55" d="100"/>
          <a:sy n="55" d="100"/>
        </p:scale>
        <p:origin x="-180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05EB306A-DAB4-404B-9E42-77B0BF09850B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C480CC1-036C-4287-8683-0AA7A74A0DF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80CC1-036C-4287-8683-0AA7A74A0DFF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80CC1-036C-4287-8683-0AA7A74A0DFF}" type="slidenum">
              <a:rPr lang="ru-RU" smtClean="0"/>
              <a:pPr/>
              <a:t>10</a:t>
            </a:fld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C480CC1-036C-4287-8683-0AA7A74A0DFF}" type="slidenum">
              <a:rPr lang="ru-RU" smtClean="0"/>
              <a:pPr/>
              <a:t>11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6304"/>
            <a:ext cx="8814816" cy="2505456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64234" y="381001"/>
            <a:ext cx="8229600" cy="2209800"/>
          </a:xfrm>
        </p:spPr>
        <p:txBody>
          <a:bodyPr lIns="45720" rIns="228600" anchor="b">
            <a:normAutofit/>
          </a:bodyPr>
          <a:lstStyle>
            <a:lvl1pPr marL="0" algn="r">
              <a:defRPr sz="48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133600" y="2819400"/>
            <a:ext cx="6560234" cy="1752600"/>
          </a:xfrm>
        </p:spPr>
        <p:txBody>
          <a:bodyPr lIns="45720" rIns="246888"/>
          <a:lstStyle>
            <a:lvl1pPr marL="0" indent="0" algn="r">
              <a:spcBef>
                <a:spcPts val="0"/>
              </a:spcBef>
              <a:buNone/>
              <a:defRPr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Нижний колонтитул 11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1000128" y="3267456"/>
            <a:ext cx="74066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498230"/>
            <a:ext cx="7772400" cy="2731008"/>
          </a:xfrm>
        </p:spPr>
        <p:txBody>
          <a:bodyPr rIns="100584"/>
          <a:lstStyle>
            <a:lvl1pPr algn="r">
              <a:buNone/>
              <a:defRPr sz="4000" b="1" cap="none">
                <a:solidFill>
                  <a:schemeClr val="accent1">
                    <a:tint val="95000"/>
                    <a:satMod val="200000"/>
                  </a:schemeClr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3287713"/>
            <a:ext cx="7772400" cy="1509712"/>
          </a:xfrm>
        </p:spPr>
        <p:txBody>
          <a:bodyPr rIns="128016" anchor="t"/>
          <a:lstStyle>
            <a:lvl1pPr marL="0" indent="0" algn="r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45920"/>
            <a:ext cx="4038600" cy="452628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>
          <a:xfrm>
            <a:off x="616744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4800600" y="216521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b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1948"/>
            <a:ext cx="8229600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3"/>
            <a:ext cx="4041775" cy="639762"/>
          </a:xfrm>
        </p:spPr>
        <p:txBody>
          <a:bodyPr anchor="b">
            <a:noAutofit/>
          </a:bodyPr>
          <a:lstStyle>
            <a:lvl1pPr marL="91440" indent="0" algn="l">
              <a:spcBef>
                <a:spcPts val="0"/>
              </a:spcBef>
              <a:buNone/>
              <a:defRPr sz="2200" b="0" cap="all" baseline="0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941763"/>
          </a:xfrm>
        </p:spPr>
        <p:txBody>
          <a:bodyPr lIns="9144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941763"/>
          </a:xfrm>
        </p:spPr>
        <p:txBody>
          <a:bodyPr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8641080" y="6514568"/>
            <a:ext cx="464288" cy="27432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53218"/>
            <a:ext cx="822960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588392" y="1424588"/>
            <a:ext cx="800100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5057552" y="1057656"/>
            <a:ext cx="3749040" cy="9144"/>
          </a:xfrm>
          <a:prstGeom prst="rect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>
            <a:outerShdw blurRad="12700" dist="12900" dir="5400000" algn="tl" rotWithShape="0">
              <a:srgbClr val="000000">
                <a:alpha val="7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963136" y="304800"/>
            <a:ext cx="3931920" cy="762000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963136" y="1107560"/>
            <a:ext cx="3931920" cy="1066800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228600" y="2209800"/>
            <a:ext cx="8666456" cy="3977640"/>
          </a:xfrm>
        </p:spPr>
        <p:txBody>
          <a:bodyPr/>
          <a:lstStyle>
            <a:lvl1pPr marL="292608">
              <a:defRPr sz="3200"/>
            </a:lvl1pPr>
            <a:lvl2pPr marL="594360">
              <a:defRPr sz="2800"/>
            </a:lvl2pPr>
            <a:lvl3pPr marL="822960">
              <a:defRPr sz="2400"/>
            </a:lvl3pPr>
            <a:lvl4pPr marL="1051560">
              <a:defRPr sz="2000"/>
            </a:lvl4pPr>
            <a:lvl5pPr marL="1261872"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9" name="Дата 8"/>
          <p:cNvSpPr>
            <a:spLocks noGrp="1"/>
          </p:cNvSpPr>
          <p:nvPr>
            <p:ph type="dt" sz="half" idx="10"/>
          </p:nvPr>
        </p:nvSpPr>
        <p:spPr>
          <a:xfrm>
            <a:off x="5562600" y="6513670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1"/>
          </p:nvPr>
        </p:nvSpPr>
        <p:spPr>
          <a:xfrm>
            <a:off x="8638952" y="6513670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2"/>
          </p:nvPr>
        </p:nvSpPr>
        <p:spPr>
          <a:xfrm>
            <a:off x="1600200" y="6513670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40443" y="4724400"/>
            <a:ext cx="5486400" cy="664536"/>
          </a:xfrm>
        </p:spPr>
        <p:txBody>
          <a:bodyPr anchor="b"/>
          <a:lstStyle>
            <a:lvl1pPr marL="0" algn="r">
              <a:buNone/>
              <a:defRPr sz="20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040443" y="5388936"/>
            <a:ext cx="5486400" cy="912255"/>
          </a:xfrm>
        </p:spPr>
        <p:txBody>
          <a:bodyPr/>
          <a:lstStyle>
            <a:lvl1pPr marL="0" indent="0" algn="r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04800" y="249864"/>
            <a:ext cx="8534400" cy="4343400"/>
          </a:xfrm>
          <a:prstGeom prst="round2DiagRect">
            <a:avLst>
              <a:gd name="adj1" fmla="val 11403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  <a:extLst/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>
          <a:xfrm>
            <a:off x="5562600" y="6509004"/>
            <a:ext cx="3002280" cy="274320"/>
          </a:xfrm>
        </p:spPr>
        <p:txBody>
          <a:bodyPr vert="horz" rtlCol="0"/>
          <a:lstStyle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>
          <a:xfrm>
            <a:off x="8638952" y="6509004"/>
            <a:ext cx="464288" cy="274320"/>
          </a:xfrm>
        </p:spPr>
        <p:txBody>
          <a:bodyPr vert="horz" rtlCol="0"/>
          <a:lstStyle>
            <a:lvl1pPr>
              <a:defRPr>
                <a:solidFill>
                  <a:schemeClr val="tx2">
                    <a:shade val="9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>
          <a:xfrm>
            <a:off x="1600200" y="6509004"/>
            <a:ext cx="3907464" cy="274320"/>
          </a:xfrm>
        </p:spPr>
        <p:txBody>
          <a:bodyPr vert="horz" rtlCol="0"/>
          <a:lstStyle>
            <a:extLst/>
          </a:lstStyle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с двумя скругленными противолежащими углами 6"/>
          <p:cNvSpPr/>
          <p:nvPr/>
        </p:nvSpPr>
        <p:spPr>
          <a:xfrm>
            <a:off x="164592" y="147085"/>
            <a:ext cx="8810846" cy="6565392"/>
          </a:xfrm>
          <a:prstGeom prst="round2DiagRect">
            <a:avLst>
              <a:gd name="adj1" fmla="val 11807"/>
              <a:gd name="adj2" fmla="val 0"/>
            </a:avLst>
          </a:prstGeom>
          <a:solidFill>
            <a:schemeClr val="bg2">
              <a:tint val="85000"/>
              <a:shade val="90000"/>
              <a:satMod val="150000"/>
              <a:alpha val="65000"/>
            </a:schemeClr>
          </a:solidFill>
          <a:ln w="11000" cap="rnd" cmpd="sng" algn="ctr">
            <a:solidFill>
              <a:schemeClr val="bg2">
                <a:tint val="78000"/>
                <a:satMod val="180000"/>
                <a:alpha val="88000"/>
              </a:schemeClr>
            </a:solidFill>
            <a:prstDash val="solid"/>
          </a:ln>
          <a:effectLst>
            <a:innerShdw blurRad="114300">
              <a:srgbClr val="000000">
                <a:alpha val="10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1295400" y="6400800"/>
            <a:ext cx="4212264" cy="274320"/>
          </a:xfrm>
          <a:prstGeom prst="rect">
            <a:avLst/>
          </a:prstGeom>
        </p:spPr>
        <p:txBody>
          <a:bodyPr/>
          <a:lstStyle>
            <a:lvl1pPr algn="r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562600" y="6400800"/>
            <a:ext cx="3002280" cy="274320"/>
          </a:xfrm>
          <a:prstGeom prst="rect">
            <a:avLst/>
          </a:prstGeom>
        </p:spPr>
        <p:txBody>
          <a:bodyPr/>
          <a:lstStyle>
            <a:lvl1pPr algn="l" eaLnBrk="1" latinLnBrk="0" hangingPunct="1">
              <a:defRPr kumimoji="0" sz="1300">
                <a:solidFill>
                  <a:schemeClr val="bg2">
                    <a:tint val="60000"/>
                    <a:satMod val="15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28.01.2015</a:t>
            </a:fld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38952" y="6514568"/>
            <a:ext cx="464288" cy="274320"/>
          </a:xfrm>
          <a:prstGeom prst="rect">
            <a:avLst/>
          </a:prstGeom>
        </p:spPr>
        <p:txBody>
          <a:bodyPr anchor="ctr"/>
          <a:lstStyle>
            <a:lvl1pPr algn="r" eaLnBrk="1" latinLnBrk="0" hangingPunct="1">
              <a:defRPr kumimoji="0" sz="1600">
                <a:solidFill>
                  <a:schemeClr val="tx2">
                    <a:shade val="9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53536"/>
            <a:ext cx="8229600" cy="1143000"/>
          </a:xfrm>
          <a:prstGeom prst="rect">
            <a:avLst/>
          </a:prstGeom>
        </p:spPr>
        <p:txBody>
          <a:bodyPr rIns="91440" anchor="b">
            <a:normAutofit/>
            <a:scene3d>
              <a:camera prst="orthographicFront"/>
              <a:lightRig rig="soft" dir="t">
                <a:rot lat="0" lon="0" rev="2400000"/>
              </a:lightRig>
            </a:scene3d>
            <a:sp3d>
              <a:bevelT w="19050" h="127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46237"/>
            <a:ext cx="8229600" cy="452628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54864" algn="r" rtl="0" eaLnBrk="1" latinLnBrk="0" hangingPunct="1">
        <a:spcBef>
          <a:spcPct val="0"/>
        </a:spcBef>
        <a:buNone/>
        <a:defRPr kumimoji="0" sz="4600" kern="1200">
          <a:solidFill>
            <a:schemeClr val="tx2">
              <a:tint val="100000"/>
              <a:shade val="90000"/>
              <a:satMod val="250000"/>
              <a:alpha val="100000"/>
            </a:schemeClr>
          </a:solidFill>
          <a:effectLst>
            <a:outerShdw blurRad="38100" dist="25500" dir="5400000" algn="tl" rotWithShape="0">
              <a:srgbClr val="000000">
                <a:satMod val="180000"/>
                <a:alpha val="7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100" indent="-292100" algn="l" rtl="0" eaLnBrk="1" latinLnBrk="0" hangingPunct="1">
        <a:spcBef>
          <a:spcPts val="0"/>
        </a:spcBef>
        <a:buClr>
          <a:schemeClr val="accent1"/>
        </a:buClr>
        <a:buSzPct val="70000"/>
        <a:buFont typeface="Wingdings 2"/>
        <a:buChar char="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rtl="0" eaLnBrk="1" latinLnBrk="0" hangingPunct="1">
        <a:spcBef>
          <a:spcPts val="400"/>
        </a:spcBef>
        <a:buClr>
          <a:schemeClr val="accent2"/>
        </a:buClr>
        <a:buSzPct val="90000"/>
        <a:buFontTx/>
        <a:buChar char="•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192024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188720" indent="-182880" algn="l" rtl="0" eaLnBrk="1" latinLnBrk="0" hangingPunct="1">
        <a:spcBef>
          <a:spcPts val="400"/>
        </a:spcBef>
        <a:buClr>
          <a:schemeClr val="accent3"/>
        </a:buClr>
        <a:buSzPct val="100000"/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37160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55448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73736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1920240" indent="-173736" algn="l" rtl="0" eaLnBrk="1" latinLnBrk="0" hangingPunct="1">
        <a:spcBef>
          <a:spcPts val="400"/>
        </a:spcBef>
        <a:buClr>
          <a:schemeClr val="accent4"/>
        </a:buClr>
        <a:buFont typeface="Wingdings 2"/>
        <a:buChar char="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1.jpeg"/><Relationship Id="rId4" Type="http://schemas.openxmlformats.org/officeDocument/2006/relationships/image" Target="../media/image2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7200" dirty="0" smtClean="0">
                <a:solidFill>
                  <a:schemeClr val="accent2">
                    <a:lumMod val="75000"/>
                  </a:schemeClr>
                </a:solidFill>
              </a:rPr>
              <a:t>Берегите природу!!!</a:t>
            </a:r>
            <a:endParaRPr lang="ru-RU" sz="7200" dirty="0">
              <a:solidFill>
                <a:schemeClr val="accent2">
                  <a:lumMod val="75000"/>
                </a:schemeClr>
              </a:solidFill>
            </a:endParaRPr>
          </a:p>
        </p:txBody>
      </p:sp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1214414" y="1285860"/>
            <a:ext cx="6643734" cy="442915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571472" y="457377"/>
            <a:ext cx="8072494" cy="6186309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6">
              <a:shade val="50000"/>
            </a:schemeClr>
          </a:lnRef>
          <a:fillRef idx="1">
            <a:schemeClr val="accent6"/>
          </a:fillRef>
          <a:effectRef idx="0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6000" b="1" i="0" u="none" strike="noStrike" cap="none" normalizeH="0" baseline="0" dirty="0" smtClean="0">
                <a:ln>
                  <a:noFill/>
                </a:ln>
                <a:solidFill>
                  <a:schemeClr val="accent6">
                    <a:lumMod val="75000"/>
                  </a:schemeClr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Загадки</a:t>
            </a:r>
            <a:endParaRPr kumimoji="0" lang="ru-RU" sz="6000" b="0" i="0" u="none" strike="noStrike" cap="none" normalizeH="0" baseline="0" dirty="0" smtClean="0">
              <a:ln>
                <a:noFill/>
              </a:ln>
              <a:solidFill>
                <a:schemeClr val="accent6">
                  <a:lumMod val="7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1.    Вот в траве приметные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Шляпки разноцветные.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Вспомни ты их имя,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Но не ешь сырыми!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(Сыроежки).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2.     Очень дружные ребята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У пенька живут...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(Опята).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3.     Где хвоинок многовато,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Поджидают нас...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(Маслята).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4.     Под осиной гриб тот, дети,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ярком красненьком берете.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(Подосиновик).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5.     У берёзок, посмотри: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Здесь один, тут целых три!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(Подберёзовик).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6.     Царь грибов живёт в дубраве.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Для жаркого нужен маме. </a:t>
            </a:r>
            <a:r>
              <a:rPr kumimoji="0" lang="ru-RU" sz="2400" b="0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(Боровик, белый).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3795" name="Picture 3" descr="http://img-fotki.yandex.ru/get/6501/160879638.1df/0_a2a25_4d5d8427_XL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643570" y="714356"/>
            <a:ext cx="2716656" cy="385765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>
            <a:spLocks noChangeArrowheads="1"/>
          </p:cNvSpPr>
          <p:nvPr/>
        </p:nvSpPr>
        <p:spPr bwMode="auto">
          <a:xfrm>
            <a:off x="357158" y="764976"/>
            <a:ext cx="7929618" cy="646331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3-й конкурс. «Собери пословицу».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285719" y="1785926"/>
            <a:ext cx="8001057" cy="646331"/>
          </a:xfrm>
          <a:prstGeom prst="rect">
            <a:avLst/>
          </a:prstGeom>
        </p:spPr>
        <p:style>
          <a:lnRef idx="0">
            <a:schemeClr val="accent1"/>
          </a:lnRef>
          <a:fillRef idx="3">
            <a:schemeClr val="accent1"/>
          </a:fillRef>
          <a:effectRef idx="3">
            <a:schemeClr val="accent1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r>
              <a:rPr lang="ru-RU" sz="3600" b="1" dirty="0" smtClean="0"/>
              <a:t>4-й конкурс. «Лесные правила»</a:t>
            </a:r>
            <a:endParaRPr lang="ru-RU" sz="3600" dirty="0"/>
          </a:p>
        </p:txBody>
      </p:sp>
      <p:pic>
        <p:nvPicPr>
          <p:cNvPr id="34819" name="Picture 3" descr="Правила безопасного поведения в лесу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0034" y="2643182"/>
            <a:ext cx="8215370" cy="392909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Rectangle 5"/>
          <p:cNvSpPr>
            <a:spLocks noGrp="1" noChangeArrowheads="1"/>
          </p:cNvSpPr>
          <p:nvPr>
            <p:ph type="title"/>
          </p:nvPr>
        </p:nvSpPr>
        <p:spPr>
          <a:xfrm>
            <a:off x="1071538" y="714356"/>
            <a:ext cx="7429552" cy="2286016"/>
          </a:xfrm>
        </p:spPr>
        <p:txBody>
          <a:bodyPr>
            <a:noAutofit/>
          </a:bodyPr>
          <a:lstStyle/>
          <a:p>
            <a:pPr eaLnBrk="1" hangingPunct="1"/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Разминка :  Сценка «Репка»</a:t>
            </a:r>
          </a:p>
        </p:txBody>
      </p:sp>
      <p:sp>
        <p:nvSpPr>
          <p:cNvPr id="13315" name="Rectangle 6"/>
          <p:cNvSpPr>
            <a:spLocks noGrp="1" noChangeArrowheads="1"/>
          </p:cNvSpPr>
          <p:nvPr>
            <p:ph idx="1"/>
          </p:nvPr>
        </p:nvSpPr>
        <p:spPr>
          <a:xfrm>
            <a:off x="428596" y="571480"/>
            <a:ext cx="4286280" cy="5072098"/>
          </a:xfrm>
        </p:spPr>
        <p:txBody>
          <a:bodyPr>
            <a:normAutofit/>
          </a:bodyPr>
          <a:lstStyle/>
          <a:p>
            <a:pPr lvl="0"/>
            <a:endParaRPr lang="ru-RU" sz="1600" dirty="0" smtClean="0">
              <a:solidFill>
                <a:srgbClr val="000000"/>
              </a:solidFill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lvl="0">
              <a:buNone/>
            </a:pPr>
            <a:r>
              <a:rPr lang="ru-RU" sz="1600" dirty="0" smtClean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642910" y="4857760"/>
            <a:ext cx="821537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endParaRPr lang="ru-RU" dirty="0" smtClean="0">
              <a:solidFill>
                <a:srgbClr val="000000"/>
              </a:solidFill>
              <a:ea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  <p:pic>
        <p:nvPicPr>
          <p:cNvPr id="11266" name="Picture 2" descr="персонажи к сказке Репк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2910" y="3214686"/>
            <a:ext cx="7500989" cy="307183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l"/>
            <a:r>
              <a:rPr lang="ru-RU" sz="54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Награждение команд</a:t>
            </a:r>
            <a:endParaRPr lang="ru-RU" sz="5400" b="1" dirty="0">
              <a:solidFill>
                <a:srgbClr val="00206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6" name="Содержимое 5" descr="http://ped-kopilka.ru/upload/blogs/8371_8b1e024801526d6d1fd23cf96002ccfc.png.jpg"/>
          <p:cNvPicPr>
            <a:picLocks noGrp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500166" y="1714488"/>
            <a:ext cx="6143668" cy="4457712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152400" dist="12000" dir="900000" sy="98000" kx="110000" ky="200000" algn="tl" rotWithShape="0">
              <a:srgbClr val="000000">
                <a:alpha val="30000"/>
              </a:srgbClr>
            </a:outerShdw>
          </a:effectLst>
          <a:scene3d>
            <a:camera prst="perspectiveRelaxed">
              <a:rot lat="19800000" lon="1200000" rev="20820000"/>
            </a:camera>
            <a:lightRig rig="threePt" dir="t"/>
          </a:scene3d>
          <a:sp3d contourW="6350" prstMaterial="matte">
            <a:bevelT w="101600" h="101600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4" descr="времена года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142852"/>
            <a:ext cx="8352367" cy="61019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286000" y="142852"/>
            <a:ext cx="5715024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 Есть на земле огромный дом 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Под крышей голубой.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Живут в нём солнце,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дождь и гром,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Лес и морской прибой.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Живут в нём птицы и цветы,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Весенний звон ручья,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Живёшь в том светлом доме ТЫ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И все твои друзья.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Куда б дороги не вели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Всегда ты будешь в нём.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ПРИРОДОЮ родной земли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Зовётся этот дом. </a:t>
            </a:r>
            <a:br>
              <a:rPr lang="ru-RU" sz="2800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</a:b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(</a:t>
            </a:r>
            <a:r>
              <a:rPr lang="ru-RU" sz="2800" i="1" dirty="0" err="1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Л.Дайнеко</a:t>
            </a:r>
            <a:r>
              <a:rPr lang="ru-RU" sz="2800" i="1" dirty="0" smtClean="0">
                <a:ln w="18415" cmpd="sng">
                  <a:solidFill>
                    <a:srgbClr val="FFFFFF"/>
                  </a:solidFill>
                  <a:prstDash val="solid"/>
                </a:ln>
                <a:solidFill>
                  <a:schemeClr val="tx1">
                    <a:lumMod val="95000"/>
                  </a:schemeClr>
                </a:solidFill>
                <a:effectLst>
                  <a:outerShdw blurRad="63500" dir="3600000" algn="tl" rotWithShape="0">
                    <a:srgbClr val="000000">
                      <a:alpha val="70000"/>
                    </a:srgbClr>
                  </a:outerShdw>
                </a:effectLst>
              </a:rPr>
              <a:t>)</a:t>
            </a:r>
            <a:endParaRPr lang="ru-RU" sz="2800" dirty="0" smtClean="0">
              <a:ln w="18415" cmpd="sng">
                <a:solidFill>
                  <a:srgbClr val="FFFFFF"/>
                </a:solidFill>
                <a:prstDash val="solid"/>
              </a:ln>
              <a:solidFill>
                <a:schemeClr val="tx1">
                  <a:lumMod val="95000"/>
                </a:schemeClr>
              </a:solidFill>
              <a:effectLst>
                <a:outerShdw blurRad="63500" dir="3600000" algn="tl" rotWithShape="0">
                  <a:srgbClr val="000000">
                    <a:alpha val="7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оугольник 15"/>
          <p:cNvSpPr/>
          <p:nvPr/>
        </p:nvSpPr>
        <p:spPr>
          <a:xfrm>
            <a:off x="1214414" y="214290"/>
            <a:ext cx="542928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/>
            <a:r>
              <a:rPr lang="ru-RU" sz="3600" b="1" dirty="0" smtClean="0">
                <a:solidFill>
                  <a:srgbClr val="002060"/>
                </a:solidFill>
              </a:rPr>
              <a:t>Игра-разминка «Подбери  слова»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14337" name="Rectangle 1"/>
          <p:cNvSpPr>
            <a:spLocks noChangeArrowheads="1"/>
          </p:cNvSpPr>
          <p:nvPr/>
        </p:nvSpPr>
        <p:spPr bwMode="auto">
          <a:xfrm rot="10800000" flipV="1">
            <a:off x="925654" y="1613427"/>
            <a:ext cx="6146676" cy="41549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1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. Лес может быть густым, а может быть и (………….)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2. Волк - зверь большой, а 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Cambria Math" pitchFamily="18" charset="0"/>
                <a:ea typeface="Times New Roman" pitchFamily="18" charset="0"/>
                <a:cs typeface="Tahoma" pitchFamily="34" charset="0"/>
              </a:rPr>
              <a:t>ѐ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ж 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(……..)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3. Лось могучий, т.е. (………..)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4. Весна бывает ранняя, а бывает и (………..)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5. Ягоды малины сладкие, а ягоды рябины (…………)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bg1">
                    <a:lumMod val="85000"/>
                    <a:lumOff val="15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6. Январь год начинается, а декабрь (…………….)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bg1">
                  <a:lumMod val="95000"/>
                  <a:lumOff val="5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" name="Рисунок 19" descr="i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57158" y="5357826"/>
            <a:ext cx="1905000" cy="128588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642918"/>
            <a:ext cx="2214578" cy="292895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571480"/>
            <a:ext cx="8229600" cy="5524520"/>
          </a:xfr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Первая станция нашего путешествия «</a:t>
            </a:r>
            <a:r>
              <a:rPr lang="ru-RU" b="1" dirty="0" smtClean="0"/>
              <a:t>Царство РАСТЕНИЙ»</a:t>
            </a:r>
            <a:r>
              <a:rPr lang="ru-RU" dirty="0" smtClean="0"/>
              <a:t>.</a:t>
            </a:r>
          </a:p>
          <a:p>
            <a:r>
              <a:rPr lang="ru-RU" b="1" u="sng" dirty="0" smtClean="0"/>
              <a:t>1-й конкурс</a:t>
            </a:r>
            <a:r>
              <a:rPr lang="ru-RU" b="1" i="1" u="sng" dirty="0" smtClean="0"/>
              <a:t>. Викторина «Узнай растение».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14339" name="Rectangle 3"/>
          <p:cNvSpPr>
            <a:spLocks noChangeArrowheads="1"/>
          </p:cNvSpPr>
          <p:nvPr/>
        </p:nvSpPr>
        <p:spPr bwMode="auto">
          <a:xfrm>
            <a:off x="0" y="0"/>
            <a:ext cx="242374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9" name="Рисунок 8" descr="http://krai.myschool44.edu.ru/pics/krasnaya_kniga_kuzbassa/edelvejs.pn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57158" y="4929198"/>
            <a:ext cx="2643206" cy="16999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" name="Рисунок 9" descr="http://krai.myschool44.edu.ru/pics/krasnaya_kniga_kuzbassa/lipa_1.png"/>
          <p:cNvPicPr/>
          <p:nvPr/>
        </p:nvPicPr>
        <p:blipFill>
          <a:blip r:embed="rId3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285720" y="2786058"/>
            <a:ext cx="2714644" cy="2257746"/>
          </a:xfrm>
          <a:prstGeom prst="rect">
            <a:avLst/>
          </a:prstGeom>
          <a:noFill/>
          <a:ln>
            <a:noFill/>
          </a:ln>
        </p:spPr>
      </p:pic>
      <p:pic>
        <p:nvPicPr>
          <p:cNvPr id="11" name="Рисунок 10" descr="http://krai.myschool44.edu.ru/pics/krasnaya_kniga_kuzbassa/lipa_2.png"/>
          <p:cNvPicPr/>
          <p:nvPr/>
        </p:nvPicPr>
        <p:blipFill>
          <a:blip r:embed="rId4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43240" y="2643182"/>
            <a:ext cx="2928958" cy="221457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2" name="Рисунок 11" descr="http://krai.myschool44.edu.ru/pics/krasnaya_kniga_kuzbassa/kupalnica.png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143636" y="2643182"/>
            <a:ext cx="1285884" cy="2071702"/>
          </a:xfrm>
          <a:prstGeom prst="rect">
            <a:avLst/>
          </a:prstGeom>
          <a:noFill/>
          <a:ln>
            <a:noFill/>
          </a:ln>
        </p:spPr>
      </p:pic>
      <p:pic>
        <p:nvPicPr>
          <p:cNvPr id="13" name="Рисунок 12" descr="http://krai.myschool44.edu.ru/pics/krasnaya_kniga_kuzbassa/yatryshnik.png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7429520" y="2643182"/>
            <a:ext cx="1500198" cy="38576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 descr="http://krai.myschool44.edu.ru/pics/krasnaya_kniga_kuzbassa/liliya_saranka.png"/>
          <p:cNvPicPr/>
          <p:nvPr/>
        </p:nvPicPr>
        <p:blipFill>
          <a:blip r:embed="rId7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6000760" y="4786322"/>
            <a:ext cx="1500198" cy="171453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5" name="Рисунок 14" descr="http://krai.myschool44.edu.ru/pics/krasnaya_kniga_kuzbassa/venerin_bashmachok.png"/>
          <p:cNvPicPr/>
          <p:nvPr/>
        </p:nvPicPr>
        <p:blipFill>
          <a:blip r:embed="rId8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43240" y="4929198"/>
            <a:ext cx="2714644" cy="162211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43116"/>
            <a:ext cx="8229600" cy="571504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dirty="0" smtClean="0"/>
              <a:t>Кто больше составит слов из слова</a:t>
            </a:r>
            <a:r>
              <a:rPr lang="ru-RU" dirty="0" smtClean="0"/>
              <a:t>-</a:t>
            </a:r>
            <a:r>
              <a:rPr lang="ru-RU" sz="10700" dirty="0" smtClean="0"/>
              <a:t>«Природа»</a:t>
            </a:r>
            <a:endParaRPr lang="ru-RU" sz="10700" dirty="0"/>
          </a:p>
        </p:txBody>
      </p:sp>
      <p:pic>
        <p:nvPicPr>
          <p:cNvPr id="6" name="Содержимое 5" descr="http://ped-kopilka.ru/upload/blogs/8371_f8071b054041ce9b86e0a826defb1077.jpg.jpg"/>
          <p:cNvPicPr>
            <a:picLocks noGrp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 bwMode="auto">
          <a:xfrm>
            <a:off x="1071538" y="2786058"/>
            <a:ext cx="7143800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142976" y="571480"/>
            <a:ext cx="585788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i="1" u="sng" dirty="0" smtClean="0"/>
              <a:t>3-й конкурс. Игра «Собери шишки».</a:t>
            </a:r>
            <a:br>
              <a:rPr lang="ru-RU" sz="4000" b="1" i="1" u="sng" dirty="0" smtClean="0"/>
            </a:br>
            <a:endParaRPr lang="ru-RU" sz="4000" dirty="0"/>
          </a:p>
        </p:txBody>
      </p:sp>
      <p:pic>
        <p:nvPicPr>
          <p:cNvPr id="1026" name="Picture 2" descr="C:\Users\ASUS\Desktop\74447597_3.jpe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2357430"/>
            <a:ext cx="7215238" cy="411480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ASUS\Desktop\blog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643702" y="285728"/>
            <a:ext cx="2143140" cy="2071702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857224" y="642918"/>
            <a:ext cx="6000776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b="1" i="1" u="sng" dirty="0" smtClean="0"/>
              <a:t>4-й конкурс. «Лесные загадки».</a:t>
            </a:r>
            <a:r>
              <a:rPr lang="ru-RU" sz="3600" dirty="0" smtClean="0"/>
              <a:t/>
            </a:r>
            <a:br>
              <a:rPr lang="ru-RU" sz="3600" dirty="0" smtClean="0"/>
            </a:br>
            <a:endParaRPr lang="ru-RU" sz="36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2071679"/>
            <a:ext cx="4786346" cy="41306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715008" y="1785926"/>
            <a:ext cx="3143272" cy="47149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642918"/>
            <a:ext cx="8715404" cy="8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II. Вторая станция. «Царство Животных».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40000"/>
                    <a:lumOff val="60000"/>
                  </a:schemeClr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accent1">
                  <a:lumMod val="40000"/>
                  <a:lumOff val="60000"/>
                </a:schemeClr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6" name="Rectangle 2"/>
          <p:cNvSpPr>
            <a:spLocks noChangeArrowheads="1"/>
          </p:cNvSpPr>
          <p:nvPr/>
        </p:nvSpPr>
        <p:spPr bwMode="auto">
          <a:xfrm rot="10800000" flipV="1">
            <a:off x="428596" y="1775868"/>
            <a:ext cx="4357718" cy="707886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1-й конкурс. 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«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Забавные зверюшки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/>
                <a:ea typeface="Times New Roman" pitchFamily="18" charset="0"/>
                <a:cs typeface="Times New Roman" pitchFamily="18" charset="0"/>
              </a:rPr>
              <a:t>»</a:t>
            </a:r>
            <a:r>
              <a:rPr kumimoji="0" lang="ru-RU" sz="20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Verdana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571472" y="3071810"/>
            <a:ext cx="5715040" cy="83099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dk1"/>
          </a:lnRef>
          <a:fillRef idx="2">
            <a:schemeClr val="dk1"/>
          </a:fillRef>
          <a:effectRef idx="1">
            <a:schemeClr val="dk1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2 -</a:t>
            </a:r>
            <a:r>
              <a:rPr kumimoji="0" lang="ru-RU" sz="2400" b="1" i="1" u="sng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й</a:t>
            </a:r>
            <a:r>
              <a:rPr kumimoji="0" lang="ru-RU" sz="24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 конкурс «Четвертый  лишний»</a:t>
            </a:r>
            <a:endParaRPr kumimoji="0" lang="ru-RU" sz="24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6" name="Рисунок 5" descr="http://festival.1september.ru/articles/212213/img9.jpg"/>
          <p:cNvPicPr/>
          <p:nvPr/>
        </p:nvPicPr>
        <p:blipFill>
          <a:blip r:embed="rId2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1714480" y="5786454"/>
            <a:ext cx="1500198" cy="857256"/>
          </a:xfrm>
          <a:prstGeom prst="rect">
            <a:avLst/>
          </a:prstGeom>
          <a:noFill/>
          <a:ln>
            <a:noFill/>
          </a:ln>
        </p:spPr>
      </p:pic>
      <p:pic>
        <p:nvPicPr>
          <p:cNvPr id="7" name="Рисунок 6" descr="Косуля"/>
          <p:cNvPicPr/>
          <p:nvPr/>
        </p:nvPicPr>
        <p:blipFill>
          <a:blip r:embed="rId3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rot="21267456">
            <a:off x="284500" y="4239529"/>
            <a:ext cx="2066228" cy="1554058"/>
          </a:xfrm>
          <a:prstGeom prst="rect">
            <a:avLst/>
          </a:prstGeom>
          <a:noFill/>
          <a:ln>
            <a:noFill/>
          </a:ln>
        </p:spPr>
      </p:pic>
      <p:pic>
        <p:nvPicPr>
          <p:cNvPr id="8" name="Рисунок 7" descr="Крот"/>
          <p:cNvPicPr/>
          <p:nvPr/>
        </p:nvPicPr>
        <p:blipFill>
          <a:blip r:embed="rId4">
            <a:lum bright="10000"/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 rot="550507">
            <a:off x="6794814" y="3441381"/>
            <a:ext cx="2083764" cy="1699851"/>
          </a:xfrm>
          <a:prstGeom prst="rect">
            <a:avLst/>
          </a:prstGeom>
          <a:noFill/>
          <a:ln>
            <a:noFill/>
          </a:ln>
        </p:spPr>
      </p:pic>
      <p:pic>
        <p:nvPicPr>
          <p:cNvPr id="9" name="Рисунок 8" descr="http://festival.1september.ru/articles/212213/img8.jpg"/>
          <p:cNvPicPr/>
          <p:nvPr/>
        </p:nvPicPr>
        <p:blipFill>
          <a:blip r:embed="rId5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5357818" y="5143512"/>
            <a:ext cx="2143140" cy="1357322"/>
          </a:xfrm>
          <a:prstGeom prst="rect">
            <a:avLst/>
          </a:prstGeom>
          <a:noFill/>
          <a:ln>
            <a:noFill/>
          </a:ln>
        </p:spPr>
      </p:pic>
      <p:pic>
        <p:nvPicPr>
          <p:cNvPr id="10" name="Рисунок 9" descr="http://krai.myschool44.edu.ru/pics/krasnaya_kniga_kuzbassa/chyornyj_aist.png"/>
          <p:cNvPicPr/>
          <p:nvPr/>
        </p:nvPicPr>
        <p:blipFill>
          <a:blip r:embed="rId6">
            <a:extLst>
              <a:ext uri="{28A0092B-C50C-407E-A947-70E740481C1C}">
                <a14:useLocalDpi xmlns:lc="http://schemas.openxmlformats.org/drawingml/2006/lockedCanvas" xmlns:pic="http://schemas.openxmlformats.org/drawingml/2006/picture" xmlns="" xmlns:wpc="http://schemas.microsoft.com/office/word/2010/wordprocessingCanvas" xmlns:mc="http://schemas.openxmlformats.org/markup-compatibility/2006" xmlns:o="urn:schemas-microsoft-com:office:office" xmlns:v="urn:schemas-microsoft-com:vml" xmlns:wp14="http://schemas.microsoft.com/office/word/2010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ps="http://schemas.microsoft.com/office/word/2010/wordprocessingShape" xmlns:a14="http://schemas.microsoft.com/office/drawing/2010/main" xmlns:wne="http://schemas.microsoft.com/office/word/2006/wordml" xmlns:wp="http://schemas.openxmlformats.org/drawingml/2006/wordprocessingDrawing" xmlns:m="http://schemas.openxmlformats.org/officeDocument/2006/math" xmlns:ve="http://schemas.openxmlformats.org/markup-compatibility/2006" val="0"/>
              </a:ext>
            </a:extLst>
          </a:blip>
          <a:srcRect/>
          <a:stretch>
            <a:fillRect/>
          </a:stretch>
        </p:blipFill>
        <p:spPr bwMode="auto">
          <a:xfrm>
            <a:off x="3132070" y="4063077"/>
            <a:ext cx="1975498" cy="195804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500042"/>
            <a:ext cx="8572528" cy="646331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III. Третья станция. «Царство Грибов».</a:t>
            </a:r>
            <a:endParaRPr kumimoji="0" lang="ru-RU" sz="3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00034" y="1380529"/>
            <a:ext cx="8643966" cy="523220"/>
          </a:xfrm>
          <a:prstGeom prst="rect">
            <a:avLst/>
          </a:prstGeom>
          <a:ln>
            <a:headEnd/>
            <a:tailEnd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1-й конкурс. «На лесной полянке».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2771" name="Rectangle 3"/>
          <p:cNvSpPr>
            <a:spLocks noChangeArrowheads="1"/>
          </p:cNvSpPr>
          <p:nvPr/>
        </p:nvSpPr>
        <p:spPr bwMode="auto">
          <a:xfrm>
            <a:off x="571472" y="2143117"/>
            <a:ext cx="5929354" cy="95410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6"/>
          </a:lnRef>
          <a:fillRef idx="3">
            <a:schemeClr val="accent6"/>
          </a:fillRef>
          <a:effectRef idx="2">
            <a:schemeClr val="accent6"/>
          </a:effectRef>
          <a:fontRef idx="minor">
            <a:schemeClr val="lt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1" u="sng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2-й конкурс. Игра «Собери грибочки».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2772" name="Picture 4" descr="C:\Users\ASUS\Desktop\govorushka-bokalovidnaya1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15140" y="2357430"/>
            <a:ext cx="2193932" cy="1857388"/>
          </a:xfrm>
          <a:prstGeom prst="rect">
            <a:avLst/>
          </a:prstGeom>
          <a:noFill/>
        </p:spPr>
      </p:pic>
      <p:pic>
        <p:nvPicPr>
          <p:cNvPr id="32773" name="Picture 5" descr="C:\Users\ASUS\Desktop\govorushka-bokalovidnaya2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4282" y="3214686"/>
            <a:ext cx="3143272" cy="3214710"/>
          </a:xfrm>
          <a:prstGeom prst="rect">
            <a:avLst/>
          </a:prstGeom>
          <a:noFill/>
        </p:spPr>
      </p:pic>
      <p:pic>
        <p:nvPicPr>
          <p:cNvPr id="32774" name="Picture 6" descr="C:\Users\ASUS\Desktop\govorushka-bokalovidnaya3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500826" y="4429132"/>
            <a:ext cx="2412996" cy="2143140"/>
          </a:xfrm>
          <a:prstGeom prst="rect">
            <a:avLst/>
          </a:prstGeom>
          <a:noFill/>
        </p:spPr>
      </p:pic>
      <p:pic>
        <p:nvPicPr>
          <p:cNvPr id="32775" name="Picture 7" descr="C:\Users\ASUS\Desktop\govorushka-bokalovidnaya5.jpg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428992" y="3214686"/>
            <a:ext cx="3000396" cy="321471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Литейная">
  <a:themeElements>
    <a:clrScheme name="Литейная">
      <a:dk1>
        <a:sysClr val="windowText" lastClr="000000"/>
      </a:dk1>
      <a:lt1>
        <a:sysClr val="window" lastClr="FFFFFF"/>
      </a:lt1>
      <a:dk2>
        <a:srgbClr val="676A55"/>
      </a:dk2>
      <a:lt2>
        <a:srgbClr val="EAEBDE"/>
      </a:lt2>
      <a:accent1>
        <a:srgbClr val="72A376"/>
      </a:accent1>
      <a:accent2>
        <a:srgbClr val="B0CCB0"/>
      </a:accent2>
      <a:accent3>
        <a:srgbClr val="A8CDD7"/>
      </a:accent3>
      <a:accent4>
        <a:srgbClr val="C0BEAF"/>
      </a:accent4>
      <a:accent5>
        <a:srgbClr val="CEC597"/>
      </a:accent5>
      <a:accent6>
        <a:srgbClr val="E8B7B7"/>
      </a:accent6>
      <a:hlink>
        <a:srgbClr val="DB5353"/>
      </a:hlink>
      <a:folHlink>
        <a:srgbClr val="903638"/>
      </a:folHlink>
    </a:clrScheme>
    <a:fontScheme name="Литейная">
      <a:maj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微軟正黑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Rockwell"/>
        <a:ea typeface=""/>
        <a:cs typeface=""/>
        <a:font script="Grek" typeface="Cambria"/>
        <a:font script="Cyrl" typeface="Cambria"/>
        <a:font script="Jpan" typeface="HG明朝B"/>
        <a:font script="Hang" typeface="바탕"/>
        <a:font script="Hans" typeface="方正姚体"/>
        <a:font script="Hant" typeface="標楷體"/>
        <a:font script="Arab" typeface="Times New Roman"/>
        <a:font script="Hebr" typeface="David"/>
        <a:font script="Thai" typeface="Jasmine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Литейная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80000"/>
              </a:schemeClr>
            </a:gs>
            <a:gs pos="62000">
              <a:schemeClr val="phClr">
                <a:tint val="30000"/>
                <a:satMod val="180000"/>
              </a:schemeClr>
            </a:gs>
            <a:gs pos="100000">
              <a:schemeClr val="phClr">
                <a:tint val="22000"/>
                <a:satMod val="18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58000"/>
                <a:satMod val="150000"/>
              </a:schemeClr>
            </a:gs>
            <a:gs pos="72000">
              <a:schemeClr val="phClr">
                <a:tint val="90000"/>
                <a:satMod val="135000"/>
              </a:schemeClr>
            </a:gs>
            <a:gs pos="100000">
              <a:schemeClr val="phClr">
                <a:tint val="8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80000"/>
            </a:schemeClr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000000"/>
            </a:lightRig>
          </a:scene3d>
          <a:sp3d prstMaterial="matte">
            <a:bevelT w="63500" h="63500" prst="coolSlan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5000"/>
                <a:satMod val="400000"/>
              </a:schemeClr>
            </a:gs>
            <a:gs pos="20000">
              <a:schemeClr val="phClr">
                <a:tint val="80000"/>
                <a:satMod val="355000"/>
              </a:schemeClr>
            </a:gs>
            <a:gs pos="100000">
              <a:schemeClr val="phClr">
                <a:tint val="95000"/>
                <a:shade val="55000"/>
                <a:satMod val="355000"/>
              </a:schemeClr>
            </a:gs>
          </a:gsLst>
          <a:path path="circle">
            <a:fillToRect l="67500" t="35000" r="32500" b="65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0"/>
                <a:satMod val="120000"/>
              </a:schemeClr>
              <a:schemeClr val="phClr">
                <a:tint val="70000"/>
                <a:satMod val="250000"/>
              </a:schemeClr>
            </a:duotone>
          </a:blip>
          <a:tile tx="0" ty="0" sx="50000" sy="50000" flip="none" algn="t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Foundry</Template>
  <TotalTime>746</TotalTime>
  <Words>153</Words>
  <PresentationFormat>Экран (4:3)</PresentationFormat>
  <Paragraphs>37</Paragraphs>
  <Slides>13</Slides>
  <Notes>3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Литейная</vt:lpstr>
      <vt:lpstr>Берегите природу!!!</vt:lpstr>
      <vt:lpstr>Слайд 2</vt:lpstr>
      <vt:lpstr>Слайд 3</vt:lpstr>
      <vt:lpstr>Слайд 4</vt:lpstr>
      <vt:lpstr>Кто больше составит слов из слова-«Природа»</vt:lpstr>
      <vt:lpstr>Слайд 6</vt:lpstr>
      <vt:lpstr>Слайд 7</vt:lpstr>
      <vt:lpstr>Слайд 8</vt:lpstr>
      <vt:lpstr>Слайд 9</vt:lpstr>
      <vt:lpstr>Слайд 10</vt:lpstr>
      <vt:lpstr>Слайд 11</vt:lpstr>
      <vt:lpstr>Разминка :  Сценка «Репка»</vt:lpstr>
      <vt:lpstr>Награждение команд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ASUS</dc:creator>
  <cp:lastModifiedBy>ASUS</cp:lastModifiedBy>
  <cp:revision>62</cp:revision>
  <dcterms:modified xsi:type="dcterms:W3CDTF">2015-01-28T16:47:28Z</dcterms:modified>
</cp:coreProperties>
</file>