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sldIdLst>
    <p:sldId id="256" r:id="rId2"/>
    <p:sldId id="257" r:id="rId3"/>
    <p:sldId id="259" r:id="rId4"/>
    <p:sldId id="260" r:id="rId5"/>
    <p:sldId id="258" r:id="rId6"/>
    <p:sldId id="261" r:id="rId7"/>
    <p:sldId id="262" r:id="rId8"/>
    <p:sldId id="263" r:id="rId9"/>
    <p:sldId id="264"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SorterView">
  <p:normalViewPr>
    <p:restoredLeft sz="15620"/>
    <p:restoredTop sz="94660"/>
  </p:normalViewPr>
  <p:slideViewPr>
    <p:cSldViewPr>
      <p:cViewPr varScale="1">
        <p:scale>
          <a:sx n="68" d="100"/>
          <a:sy n="68" d="100"/>
        </p:scale>
        <p:origin x="-1446" y="-10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7" name="Right Triangle 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rot="19140000">
            <a:off x="817112" y="1730403"/>
            <a:ext cx="5648623" cy="1204306"/>
          </a:xfrm>
        </p:spPr>
        <p:txBody>
          <a:bodyPr bIns="9144" anchor="b"/>
          <a:lstStyle>
            <a:lvl1pPr>
              <a:defRPr sz="3200"/>
            </a:lvl1pPr>
          </a:lstStyle>
          <a:p>
            <a:r>
              <a:rPr lang="ru-RU" smtClean="0"/>
              <a:t>Образец заголовка</a:t>
            </a:r>
            <a:endParaRPr lang="en-US" dirty="0"/>
          </a:p>
        </p:txBody>
      </p:sp>
      <p:sp>
        <p:nvSpPr>
          <p:cNvPr id="3" name="Subtitle 2"/>
          <p:cNvSpPr>
            <a:spLocks noGrp="1"/>
          </p:cNvSpPr>
          <p:nvPr>
            <p:ph type="subTitle" idx="1"/>
          </p:nvPr>
        </p:nvSpPr>
        <p:spPr>
          <a:xfrm rot="19140000">
            <a:off x="1212277" y="2470925"/>
            <a:ext cx="6511131" cy="329259"/>
          </a:xfrm>
        </p:spPr>
        <p:txBody>
          <a:bodyPr tIns="9144">
            <a:normAutofit/>
          </a:bodyPr>
          <a:lstStyle>
            <a:lvl1pPr marL="0" indent="0" algn="l">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AE5A89EE-E414-463B-BF27-6886E0DC6ACD}" type="datetimeFigureOut">
              <a:rPr lang="ru-RU" smtClean="0"/>
              <a:t>12.11.2014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5148A9F-CDAA-4A8E-A468-78DDC3708781}"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AE5A89EE-E414-463B-BF27-6886E0DC6ACD}" type="datetimeFigureOut">
              <a:rPr lang="ru-RU" smtClean="0"/>
              <a:t>12.11.2014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5148A9F-CDAA-4A8E-A468-78DDC3708781}"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2057400" cy="4678362"/>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274639"/>
            <a:ext cx="6019800" cy="4678362"/>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AE5A89EE-E414-463B-BF27-6886E0DC6ACD}" type="datetimeFigureOut">
              <a:rPr lang="ru-RU" smtClean="0"/>
              <a:t>12.11.2014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5148A9F-CDAA-4A8E-A468-78DDC3708781}" type="slidenum">
              <a:rPr lang="ru-RU" smtClean="0"/>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AE5A89EE-E414-463B-BF27-6886E0DC6ACD}" type="datetimeFigureOut">
              <a:rPr lang="ru-RU" smtClean="0"/>
              <a:t>12.11.2014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5148A9F-CDAA-4A8E-A468-78DDC3708781}" type="slidenum">
              <a:rPr lang="ru-RU" smtClean="0"/>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8" name="Freeform 7"/>
          <p:cNvSpPr/>
          <p:nvPr/>
        </p:nvSpPr>
        <p:spPr>
          <a:xfrm>
            <a:off x="-2380" y="-925"/>
            <a:ext cx="9146380" cy="6858925"/>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2002901">
                <a:moveTo>
                  <a:pt x="0" y="2002901"/>
                </a:moveTo>
                <a:lnTo>
                  <a:pt x="2836585" y="0"/>
                </a:lnTo>
                <a:lnTo>
                  <a:pt x="3352800" y="270"/>
                </a:lnTo>
                <a:lnTo>
                  <a:pt x="3352800" y="2002901"/>
                </a:lnTo>
                <a:lnTo>
                  <a:pt x="0" y="2002901"/>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ight Triangle 6"/>
          <p:cNvSpPr/>
          <p:nvPr/>
        </p:nvSpPr>
        <p:spPr>
          <a:xfrm>
            <a:off x="0" y="2647950"/>
            <a:ext cx="3571875" cy="4210050"/>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819399" y="1726737"/>
            <a:ext cx="5650992" cy="1207509"/>
          </a:xfrm>
        </p:spPr>
        <p:txBody>
          <a:bodyPr bIns="9144" anchor="b"/>
          <a:lstStyle>
            <a:lvl1pPr algn="l">
              <a:defRPr kumimoji="0" lang="en-US" sz="3200" b="0" i="0" u="none" strike="noStrike" kern="1200" cap="all" spc="0" normalizeH="0" baseline="0" noProof="0" dirty="0" smtClean="0">
                <a:ln>
                  <a:noFill/>
                </a:ln>
                <a:solidFill>
                  <a:schemeClr val="tx1"/>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ru-RU" smtClean="0"/>
              <a:t>Образец заголовка</a:t>
            </a:r>
            <a:endParaRPr lang="en-US" dirty="0"/>
          </a:p>
        </p:txBody>
      </p:sp>
      <p:sp>
        <p:nvSpPr>
          <p:cNvPr id="3" name="Text Placeholder 2"/>
          <p:cNvSpPr>
            <a:spLocks noGrp="1"/>
          </p:cNvSpPr>
          <p:nvPr>
            <p:ph type="body" idx="1"/>
          </p:nvPr>
        </p:nvSpPr>
        <p:spPr>
          <a:xfrm rot="19140000">
            <a:off x="1216152" y="2468304"/>
            <a:ext cx="6510528" cy="329184"/>
          </a:xfrm>
        </p:spPr>
        <p:txBody>
          <a:bodyPr anchor="t">
            <a:normAutofit/>
          </a:bodyPr>
          <a:lstStyle>
            <a:lvl1pPr marL="0" indent="0">
              <a:buNone/>
              <a:defRPr kumimoji="0" lang="en-US" sz="1400" b="0" i="0" u="none" strike="noStrike" kern="1200" cap="all" spc="400" normalizeH="0" baseline="0" noProof="0" dirty="0" smtClean="0">
                <a:ln>
                  <a:noFill/>
                </a:ln>
                <a:solidFill>
                  <a:schemeClr val="tx1"/>
                </a:solidFill>
                <a:effectLst/>
                <a:uLnTx/>
                <a:uFillTx/>
                <a:latin typeface="+mn-lt"/>
                <a:ea typeface="+mj-ea"/>
                <a:cs typeface="Tunga" pitchFamily="2"/>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marR="0" lvl="0" indent="0" algn="l" defTabSz="914400" rtl="0" eaLnBrk="1" fontAlgn="auto" latinLnBrk="0" hangingPunct="1">
              <a:lnSpc>
                <a:spcPct val="100000"/>
              </a:lnSpc>
              <a:spcBef>
                <a:spcPts val="0"/>
              </a:spcBef>
              <a:spcAft>
                <a:spcPts val="0"/>
              </a:spcAft>
              <a:buClr>
                <a:schemeClr val="accent1"/>
              </a:buClr>
              <a:buSzPct val="100000"/>
              <a:buFont typeface="Arial" pitchFamily="34" charset="0"/>
              <a:buNone/>
              <a:tabLst/>
              <a:defRPr/>
            </a:pPr>
            <a:r>
              <a:rPr lang="ru-RU" smtClean="0"/>
              <a:t>Образец текста</a:t>
            </a:r>
          </a:p>
        </p:txBody>
      </p:sp>
      <p:sp>
        <p:nvSpPr>
          <p:cNvPr id="4" name="Date Placeholder 3"/>
          <p:cNvSpPr>
            <a:spLocks noGrp="1"/>
          </p:cNvSpPr>
          <p:nvPr>
            <p:ph type="dt" sz="half" idx="10"/>
          </p:nvPr>
        </p:nvSpPr>
        <p:spPr/>
        <p:txBody>
          <a:bodyPr/>
          <a:lstStyle/>
          <a:p>
            <a:fld id="{AE5A89EE-E414-463B-BF27-6886E0DC6ACD}" type="datetimeFigureOut">
              <a:rPr lang="ru-RU" smtClean="0"/>
              <a:t>12.11.2014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F5148A9F-CDAA-4A8E-A468-78DDC3708781}"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822960"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4700016" y="1097280"/>
            <a:ext cx="3200400" cy="371246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AE5A89EE-E414-463B-BF27-6886E0DC6ACD}" type="datetimeFigureOut">
              <a:rPr lang="ru-RU" smtClean="0"/>
              <a:t>12.11.2014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F5148A9F-CDAA-4A8E-A468-78DDC3708781}" type="slidenum">
              <a:rPr lang="ru-RU" smtClean="0"/>
              <a:t>‹#›</a:t>
            </a:fld>
            <a:endParaRPr lang="ru-RU"/>
          </a:p>
        </p:txBody>
      </p:sp>
      <p:sp>
        <p:nvSpPr>
          <p:cNvPr id="8" name="Title 7"/>
          <p:cNvSpPr>
            <a:spLocks noGrp="1"/>
          </p:cNvSpPr>
          <p:nvPr>
            <p:ph type="title"/>
          </p:nvPr>
        </p:nvSpPr>
        <p:spPr/>
        <p:txBody>
          <a:bodyPr/>
          <a:lstStyle/>
          <a:p>
            <a:r>
              <a:rPr lang="ru-RU" smtClean="0"/>
              <a:t>Образец заголовка</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822960"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ru-RU" smtClean="0"/>
              <a:t>Образец текста</a:t>
            </a:r>
          </a:p>
        </p:txBody>
      </p:sp>
      <p:sp>
        <p:nvSpPr>
          <p:cNvPr id="4" name="Content Placeholder 3"/>
          <p:cNvSpPr>
            <a:spLocks noGrp="1"/>
          </p:cNvSpPr>
          <p:nvPr>
            <p:ph sz="half" idx="2"/>
          </p:nvPr>
        </p:nvSpPr>
        <p:spPr>
          <a:xfrm>
            <a:off x="819150"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700016" y="1097280"/>
            <a:ext cx="3200400" cy="548640"/>
          </a:xfrm>
        </p:spPr>
        <p:txBody>
          <a:bodyPr anchor="b">
            <a:normAutofit/>
          </a:bodyPr>
          <a:lstStyle>
            <a:lvl1pPr marL="0" indent="0">
              <a:buNone/>
              <a:defRPr lang="en-US" sz="1400" b="0" kern="1200" cap="all" spc="400" baseline="0" dirty="0" smtClean="0">
                <a:solidFill>
                  <a:schemeClr val="tx1"/>
                </a:solidFill>
                <a:latin typeface="+mn-lt"/>
                <a:ea typeface="+mj-ea"/>
                <a:cs typeface="Tunga" pitchFamily="2"/>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lvl="0" indent="0" algn="l" defTabSz="914400" rtl="0" eaLnBrk="1" latinLnBrk="0" hangingPunct="1">
              <a:lnSpc>
                <a:spcPct val="100000"/>
              </a:lnSpc>
              <a:spcBef>
                <a:spcPts val="0"/>
              </a:spcBef>
              <a:spcAft>
                <a:spcPts val="0"/>
              </a:spcAft>
              <a:buClr>
                <a:schemeClr val="accent1"/>
              </a:buClr>
              <a:buFont typeface="Arial" pitchFamily="34" charset="0"/>
              <a:buNone/>
            </a:pPr>
            <a:r>
              <a:rPr lang="ru-RU" smtClean="0"/>
              <a:t>Образец текста</a:t>
            </a:r>
          </a:p>
        </p:txBody>
      </p:sp>
      <p:sp>
        <p:nvSpPr>
          <p:cNvPr id="6" name="Content Placeholder 5"/>
          <p:cNvSpPr>
            <a:spLocks noGrp="1"/>
          </p:cNvSpPr>
          <p:nvPr>
            <p:ph sz="quarter" idx="4"/>
          </p:nvPr>
        </p:nvSpPr>
        <p:spPr>
          <a:xfrm>
            <a:off x="4700016" y="1701848"/>
            <a:ext cx="3200400" cy="3108960"/>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AE5A89EE-E414-463B-BF27-6886E0DC6ACD}" type="datetimeFigureOut">
              <a:rPr lang="ru-RU" smtClean="0"/>
              <a:t>12.11.2014</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F5148A9F-CDAA-4A8E-A468-78DDC3708781}"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AE5A89EE-E414-463B-BF27-6886E0DC6ACD}" type="datetimeFigureOut">
              <a:rPr lang="ru-RU" smtClean="0"/>
              <a:t>12.11.2014</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F5148A9F-CDAA-4A8E-A468-78DDC3708781}"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E5A89EE-E414-463B-BF27-6886E0DC6ACD}" type="datetimeFigureOut">
              <a:rPr lang="ru-RU" smtClean="0"/>
              <a:t>12.11.2014</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F5148A9F-CDAA-4A8E-A468-78DDC3708781}"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7" name="Right Triangle 16"/>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ight Triangle 17"/>
          <p:cNvSpPr/>
          <p:nvPr/>
        </p:nvSpPr>
        <p:spPr>
          <a:xfrm rot="5400000">
            <a:off x="433389" y="-433387"/>
            <a:ext cx="6858000" cy="7724778"/>
          </a:xfrm>
          <a:prstGeom prst="rtTriangle">
            <a:avLst/>
          </a:pr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algn="ctr" defTabSz="914400" rtl="0" eaLnBrk="1" latinLnBrk="0" hangingPunct="1"/>
            <a:endParaRPr lang="en-US" sz="1800" kern="1200">
              <a:solidFill>
                <a:schemeClr val="lt1"/>
              </a:solidFill>
              <a:latin typeface="+mn-lt"/>
              <a:ea typeface="+mn-ea"/>
              <a:cs typeface="+mn-cs"/>
            </a:endParaRPr>
          </a:p>
        </p:txBody>
      </p:sp>
      <p:sp>
        <p:nvSpPr>
          <p:cNvPr id="2" name="Title 1"/>
          <p:cNvSpPr>
            <a:spLocks noGrp="1"/>
          </p:cNvSpPr>
          <p:nvPr>
            <p:ph type="title"/>
          </p:nvPr>
        </p:nvSpPr>
        <p:spPr>
          <a:xfrm rot="19140000">
            <a:off x="784930" y="1576103"/>
            <a:ext cx="5212080" cy="1089427"/>
          </a:xfrm>
        </p:spPr>
        <p:txBody>
          <a:bodyPr bIns="0" anchor="b"/>
          <a:lstStyle>
            <a:lvl1pPr algn="l">
              <a:defRPr kumimoji="0" lang="en-US" sz="2800" b="0" i="0" u="none" strike="noStrike" kern="1200" cap="all" spc="0" normalizeH="0" baseline="0" noProof="0" dirty="0" smtClean="0">
                <a:ln>
                  <a:noFill/>
                </a:ln>
                <a:solidFill>
                  <a:srgbClr val="FFFFFF"/>
                </a:solidFill>
                <a:effectLst/>
                <a:uLnTx/>
                <a:uFillTx/>
                <a:latin typeface="+mj-lt"/>
                <a:ea typeface="+mj-ea"/>
                <a:cs typeface="+mj-cs"/>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lang="ru-RU" smtClean="0"/>
              <a:t>Образец заголовка</a:t>
            </a:r>
            <a:endParaRPr lang="en-US" dirty="0"/>
          </a:p>
        </p:txBody>
      </p:sp>
      <p:sp>
        <p:nvSpPr>
          <p:cNvPr id="3" name="Content Placeholder 2"/>
          <p:cNvSpPr>
            <a:spLocks noGrp="1"/>
          </p:cNvSpPr>
          <p:nvPr>
            <p:ph idx="1"/>
          </p:nvPr>
        </p:nvSpPr>
        <p:spPr>
          <a:xfrm>
            <a:off x="4749552" y="2618912"/>
            <a:ext cx="3807779" cy="3324687"/>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rot="19140000">
            <a:off x="1297954" y="2253385"/>
            <a:ext cx="5794760" cy="623314"/>
          </a:xfrm>
        </p:spPr>
        <p:txBody>
          <a:bodyPr>
            <a:normAutofit/>
          </a:bodyPr>
          <a:lstStyle>
            <a:lvl1pPr marL="0" indent="0">
              <a:buNone/>
              <a:defRPr lang="en-US" sz="1400" b="1" kern="1200" dirty="0" smtClean="0">
                <a:solidFill>
                  <a:srgbClr val="FFFFFF"/>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marR="0" lvl="0" indent="0" algn="l" defTabSz="914400" rtl="0" eaLnBrk="1" fontAlgn="auto" latinLnBrk="0" hangingPunct="1">
              <a:lnSpc>
                <a:spcPct val="100000"/>
              </a:lnSpc>
              <a:spcBef>
                <a:spcPts val="300"/>
              </a:spcBef>
              <a:spcAft>
                <a:spcPts val="0"/>
              </a:spcAft>
              <a:buClr>
                <a:schemeClr val="accent1"/>
              </a:buClr>
              <a:buSzPct val="100000"/>
              <a:buFont typeface="Arial" pitchFamily="34" charset="0"/>
              <a:buNone/>
              <a:tabLst/>
              <a:defRPr/>
            </a:pPr>
            <a:r>
              <a:rPr lang="ru-RU" smtClean="0"/>
              <a:t>Образец текста</a:t>
            </a:r>
          </a:p>
        </p:txBody>
      </p:sp>
      <p:sp>
        <p:nvSpPr>
          <p:cNvPr id="5" name="Date Placeholder 4"/>
          <p:cNvSpPr>
            <a:spLocks noGrp="1"/>
          </p:cNvSpPr>
          <p:nvPr>
            <p:ph type="dt" sz="half" idx="10"/>
          </p:nvPr>
        </p:nvSpPr>
        <p:spPr/>
        <p:txBody>
          <a:bodyPr/>
          <a:lstStyle/>
          <a:p>
            <a:fld id="{AE5A89EE-E414-463B-BF27-6886E0DC6ACD}" type="datetimeFigureOut">
              <a:rPr lang="ru-RU" smtClean="0"/>
              <a:t>12.11.2014</a:t>
            </a:fld>
            <a:endParaRPr lang="ru-RU"/>
          </a:p>
        </p:txBody>
      </p:sp>
      <p:sp>
        <p:nvSpPr>
          <p:cNvPr id="6" name="Footer Placeholder 5"/>
          <p:cNvSpPr>
            <a:spLocks noGrp="1"/>
          </p:cNvSpPr>
          <p:nvPr>
            <p:ph type="ftr" sz="quarter" idx="11"/>
          </p:nvPr>
        </p:nvSpPr>
        <p:spPr/>
        <p:txBody>
          <a:bodyPr/>
          <a:lstStyle>
            <a:lvl1pPr>
              <a:defRPr>
                <a:solidFill>
                  <a:schemeClr val="tx2"/>
                </a:solidFill>
              </a:defRPr>
            </a:lvl1pPr>
          </a:lstStyle>
          <a:p>
            <a:endParaRPr lang="ru-RU"/>
          </a:p>
        </p:txBody>
      </p:sp>
      <p:sp>
        <p:nvSpPr>
          <p:cNvPr id="7" name="Slide Number Placeholder 6"/>
          <p:cNvSpPr>
            <a:spLocks noGrp="1"/>
          </p:cNvSpPr>
          <p:nvPr>
            <p:ph type="sldNum" sz="quarter" idx="12"/>
          </p:nvPr>
        </p:nvSpPr>
        <p:spPr>
          <a:ln>
            <a:solidFill>
              <a:schemeClr val="tx2"/>
            </a:solidFill>
          </a:ln>
        </p:spPr>
        <p:txBody>
          <a:bodyPr/>
          <a:lstStyle>
            <a:lvl1pPr>
              <a:defRPr>
                <a:solidFill>
                  <a:schemeClr val="tx2"/>
                </a:solidFill>
              </a:defRPr>
            </a:lvl1pPr>
          </a:lstStyle>
          <a:p>
            <a:fld id="{F5148A9F-CDAA-4A8E-A468-78DDC3708781}" type="slidenum">
              <a:rPr lang="ru-RU" smtClean="0"/>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1" name="Picture Placeholder 10"/>
          <p:cNvSpPr>
            <a:spLocks noGrp="1"/>
          </p:cNvSpPr>
          <p:nvPr>
            <p:ph type="pic" sz="quarter" idx="14"/>
          </p:nvPr>
        </p:nvSpPr>
        <p:spPr>
          <a:xfrm>
            <a:off x="2028825" y="0"/>
            <a:ext cx="7115175" cy="6858000"/>
          </a:xfrm>
          <a:custGeom>
            <a:avLst/>
            <a:gdLst>
              <a:gd name="connsiteX0" fmla="*/ 0 w 7104888"/>
              <a:gd name="connsiteY0" fmla="*/ 0 h 6858000"/>
              <a:gd name="connsiteX1" fmla="*/ 7104888 w 7104888"/>
              <a:gd name="connsiteY1" fmla="*/ 0 h 6858000"/>
              <a:gd name="connsiteX2" fmla="*/ 7104888 w 7104888"/>
              <a:gd name="connsiteY2" fmla="*/ 6858000 h 6858000"/>
              <a:gd name="connsiteX3" fmla="*/ 0 w 7104888"/>
              <a:gd name="connsiteY3" fmla="*/ 6858000 h 6858000"/>
              <a:gd name="connsiteX4" fmla="*/ 0 w 7104888"/>
              <a:gd name="connsiteY4" fmla="*/ 0 h 6858000"/>
              <a:gd name="connsiteX0" fmla="*/ 0 w 7104888"/>
              <a:gd name="connsiteY0" fmla="*/ 0 h 6858000"/>
              <a:gd name="connsiteX1" fmla="*/ 5695188 w 7104888"/>
              <a:gd name="connsiteY1" fmla="*/ 0 h 6858000"/>
              <a:gd name="connsiteX2" fmla="*/ 7104888 w 7104888"/>
              <a:gd name="connsiteY2" fmla="*/ 0 h 6858000"/>
              <a:gd name="connsiteX3" fmla="*/ 7104888 w 7104888"/>
              <a:gd name="connsiteY3" fmla="*/ 6858000 h 6858000"/>
              <a:gd name="connsiteX4" fmla="*/ 0 w 7104888"/>
              <a:gd name="connsiteY4" fmla="*/ 6858000 h 6858000"/>
              <a:gd name="connsiteX5" fmla="*/ 0 w 7104888"/>
              <a:gd name="connsiteY5"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0287 w 7115175"/>
              <a:gd name="connsiteY4" fmla="*/ 6858000 h 6858000"/>
              <a:gd name="connsiteX5" fmla="*/ 0 w 7115175"/>
              <a:gd name="connsiteY5" fmla="*/ 5048250 h 6858000"/>
              <a:gd name="connsiteX6" fmla="*/ 10287 w 7115175"/>
              <a:gd name="connsiteY6"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10287 w 7115175"/>
              <a:gd name="connsiteY5" fmla="*/ 6858000 h 6858000"/>
              <a:gd name="connsiteX6" fmla="*/ 0 w 7115175"/>
              <a:gd name="connsiteY6" fmla="*/ 5048250 h 6858000"/>
              <a:gd name="connsiteX7" fmla="*/ 10287 w 7115175"/>
              <a:gd name="connsiteY7" fmla="*/ 0 h 6858000"/>
              <a:gd name="connsiteX0" fmla="*/ 10287 w 7115175"/>
              <a:gd name="connsiteY0" fmla="*/ 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 name="connsiteX6" fmla="*/ 10287 w 7115175"/>
              <a:gd name="connsiteY6" fmla="*/ 0 h 6858000"/>
              <a:gd name="connsiteX0" fmla="*/ 0 w 7115175"/>
              <a:gd name="connsiteY0" fmla="*/ 5048250 h 6858000"/>
              <a:gd name="connsiteX1" fmla="*/ 5705475 w 7115175"/>
              <a:gd name="connsiteY1" fmla="*/ 0 h 6858000"/>
              <a:gd name="connsiteX2" fmla="*/ 7115175 w 7115175"/>
              <a:gd name="connsiteY2" fmla="*/ 0 h 6858000"/>
              <a:gd name="connsiteX3" fmla="*/ 7115175 w 7115175"/>
              <a:gd name="connsiteY3" fmla="*/ 6858000 h 6858000"/>
              <a:gd name="connsiteX4" fmla="*/ 1533526 w 7115175"/>
              <a:gd name="connsiteY4" fmla="*/ 6848475 h 6858000"/>
              <a:gd name="connsiteX5" fmla="*/ 0 w 7115175"/>
              <a:gd name="connsiteY5" fmla="*/ 504825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115175" h="6858000">
                <a:moveTo>
                  <a:pt x="0" y="5048250"/>
                </a:moveTo>
                <a:lnTo>
                  <a:pt x="5705475" y="0"/>
                </a:lnTo>
                <a:lnTo>
                  <a:pt x="7115175" y="0"/>
                </a:lnTo>
                <a:lnTo>
                  <a:pt x="7115175" y="6858000"/>
                </a:lnTo>
                <a:lnTo>
                  <a:pt x="1533526" y="6848475"/>
                </a:lnTo>
                <a:lnTo>
                  <a:pt x="0" y="5048250"/>
                </a:lnTo>
                <a:close/>
              </a:path>
            </a:pathLst>
          </a:custGeom>
          <a:solidFill>
            <a:schemeClr val="accent3">
              <a:alpha val="80000"/>
            </a:schemeClr>
          </a:solidFill>
        </p:spPr>
        <p:txBody>
          <a:bodyPr rIns="182880" anchor="ctr"/>
          <a:lstStyle>
            <a:lvl1pPr algn="r">
              <a:defRPr/>
            </a:lvl1pPr>
          </a:lstStyle>
          <a:p>
            <a:r>
              <a:rPr lang="ru-RU" smtClean="0"/>
              <a:t>Вставка рисунка</a:t>
            </a:r>
            <a:endParaRPr lang="en-US" dirty="0"/>
          </a:p>
        </p:txBody>
      </p:sp>
      <p:sp>
        <p:nvSpPr>
          <p:cNvPr id="9" name="Right Triangle 8"/>
          <p:cNvSpPr/>
          <p:nvPr/>
        </p:nvSpPr>
        <p:spPr>
          <a:xfrm>
            <a:off x="0" y="2647950"/>
            <a:ext cx="3571875" cy="4210050"/>
          </a:xfrm>
          <a:prstGeom prst="rtTriangle">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Freeform 9"/>
          <p:cNvSpPr/>
          <p:nvPr/>
        </p:nvSpPr>
        <p:spPr>
          <a:xfrm>
            <a:off x="0" y="5048250"/>
            <a:ext cx="3571875" cy="1809750"/>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1809750 h 1809750"/>
              <a:gd name="connsiteX1" fmla="*/ 1895475 w 3571875"/>
              <a:gd name="connsiteY1" fmla="*/ 0 h 1809750"/>
              <a:gd name="connsiteX2" fmla="*/ 3571875 w 3571875"/>
              <a:gd name="connsiteY2" fmla="*/ 1809750 h 1809750"/>
              <a:gd name="connsiteX3" fmla="*/ 0 w 3571875"/>
              <a:gd name="connsiteY3" fmla="*/ 1809750 h 1809750"/>
              <a:gd name="connsiteX0" fmla="*/ 0 w 3571875"/>
              <a:gd name="connsiteY0" fmla="*/ 1809750 h 1809750"/>
              <a:gd name="connsiteX1" fmla="*/ 2038350 w 3571875"/>
              <a:gd name="connsiteY1" fmla="*/ 0 h 1809750"/>
              <a:gd name="connsiteX2" fmla="*/ 3571875 w 3571875"/>
              <a:gd name="connsiteY2" fmla="*/ 1809750 h 1809750"/>
              <a:gd name="connsiteX3" fmla="*/ 0 w 3571875"/>
              <a:gd name="connsiteY3" fmla="*/ 1809750 h 1809750"/>
            </a:gdLst>
            <a:ahLst/>
            <a:cxnLst>
              <a:cxn ang="0">
                <a:pos x="connsiteX0" y="connsiteY0"/>
              </a:cxn>
              <a:cxn ang="0">
                <a:pos x="connsiteX1" y="connsiteY1"/>
              </a:cxn>
              <a:cxn ang="0">
                <a:pos x="connsiteX2" y="connsiteY2"/>
              </a:cxn>
              <a:cxn ang="0">
                <a:pos x="connsiteX3" y="connsiteY3"/>
              </a:cxn>
            </a:cxnLst>
            <a:rect l="l" t="t" r="r" b="b"/>
            <a:pathLst>
              <a:path w="3571875" h="1809750">
                <a:moveTo>
                  <a:pt x="0" y="1809750"/>
                </a:moveTo>
                <a:lnTo>
                  <a:pt x="2038350" y="0"/>
                </a:lnTo>
                <a:lnTo>
                  <a:pt x="3571875" y="1809750"/>
                </a:lnTo>
                <a:lnTo>
                  <a:pt x="0" y="1809750"/>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rot="19140000">
            <a:off x="671197" y="1717501"/>
            <a:ext cx="5486400" cy="867444"/>
          </a:xfrm>
        </p:spPr>
        <p:txBody>
          <a:bodyPr anchor="b"/>
          <a:lstStyle>
            <a:lvl1pPr algn="l">
              <a:defRPr sz="2800" b="0">
                <a:latin typeface="+mj-lt"/>
              </a:defRPr>
            </a:lvl1pPr>
          </a:lstStyle>
          <a:p>
            <a:r>
              <a:rPr lang="ru-RU" smtClean="0"/>
              <a:t>Образец заголовка</a:t>
            </a:r>
            <a:endParaRPr lang="en-US" dirty="0"/>
          </a:p>
        </p:txBody>
      </p:sp>
      <p:sp>
        <p:nvSpPr>
          <p:cNvPr id="4" name="Text Placeholder 3"/>
          <p:cNvSpPr>
            <a:spLocks noGrp="1"/>
          </p:cNvSpPr>
          <p:nvPr>
            <p:ph type="body" sz="half" idx="2"/>
          </p:nvPr>
        </p:nvSpPr>
        <p:spPr>
          <a:xfrm rot="19140000">
            <a:off x="1143479" y="2180529"/>
            <a:ext cx="6096545" cy="740664"/>
          </a:xfrm>
        </p:spPr>
        <p:txBody>
          <a:bodyPr/>
          <a:lstStyle>
            <a:lvl1pPr marL="0" indent="0">
              <a:buNone/>
              <a:defRPr sz="14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AE5A89EE-E414-463B-BF27-6886E0DC6ACD}" type="datetimeFigureOut">
              <a:rPr lang="ru-RU" smtClean="0"/>
              <a:t>12.11.2014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F5148A9F-CDAA-4A8E-A468-78DDC3708781}" type="slidenum">
              <a:rPr lang="ru-RU" smtClean="0"/>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Freeform 6"/>
          <p:cNvSpPr/>
          <p:nvPr/>
        </p:nvSpPr>
        <p:spPr>
          <a:xfrm>
            <a:off x="-2382" y="5050633"/>
            <a:ext cx="3574257" cy="1807368"/>
          </a:xfrm>
          <a:custGeom>
            <a:avLst/>
            <a:gdLst>
              <a:gd name="connsiteX0" fmla="*/ 0 w 3571875"/>
              <a:gd name="connsiteY0" fmla="*/ 4210050 h 4210050"/>
              <a:gd name="connsiteX1" fmla="*/ 0 w 3571875"/>
              <a:gd name="connsiteY1" fmla="*/ 0 h 4210050"/>
              <a:gd name="connsiteX2" fmla="*/ 3571875 w 3571875"/>
              <a:gd name="connsiteY2" fmla="*/ 4210050 h 4210050"/>
              <a:gd name="connsiteX3" fmla="*/ 0 w 3571875"/>
              <a:gd name="connsiteY3" fmla="*/ 4210050 h 4210050"/>
              <a:gd name="connsiteX0" fmla="*/ 0 w 3571875"/>
              <a:gd name="connsiteY0" fmla="*/ 4210050 h 4210050"/>
              <a:gd name="connsiteX1" fmla="*/ 0 w 3571875"/>
              <a:gd name="connsiteY1" fmla="*/ 0 h 4210050"/>
              <a:gd name="connsiteX2" fmla="*/ 2028825 w 3571875"/>
              <a:gd name="connsiteY2" fmla="*/ 23883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050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281238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28825 w 3571875"/>
              <a:gd name="connsiteY2" fmla="*/ 2393157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76450 w 3571875"/>
              <a:gd name="connsiteY2" fmla="*/ 2274094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245519 w 3571875"/>
              <a:gd name="connsiteY2" fmla="*/ 2405063 h 4210050"/>
              <a:gd name="connsiteX3" fmla="*/ 3571875 w 3571875"/>
              <a:gd name="connsiteY3" fmla="*/ 4210050 h 4210050"/>
              <a:gd name="connsiteX4" fmla="*/ 0 w 3571875"/>
              <a:gd name="connsiteY4" fmla="*/ 4210050 h 4210050"/>
              <a:gd name="connsiteX0" fmla="*/ 0 w 3571875"/>
              <a:gd name="connsiteY0" fmla="*/ 4210050 h 4210050"/>
              <a:gd name="connsiteX1" fmla="*/ 0 w 3571875"/>
              <a:gd name="connsiteY1" fmla="*/ 0 h 4210050"/>
              <a:gd name="connsiteX2" fmla="*/ 2038350 w 3571875"/>
              <a:gd name="connsiteY2" fmla="*/ 2405063 h 4210050"/>
              <a:gd name="connsiteX3" fmla="*/ 3571875 w 3571875"/>
              <a:gd name="connsiteY3" fmla="*/ 4210050 h 4210050"/>
              <a:gd name="connsiteX4" fmla="*/ 0 w 3571875"/>
              <a:gd name="connsiteY4" fmla="*/ 4210050 h 4210050"/>
              <a:gd name="connsiteX0" fmla="*/ 0 w 3571875"/>
              <a:gd name="connsiteY0" fmla="*/ 2433637 h 2433637"/>
              <a:gd name="connsiteX1" fmla="*/ 257175 w 3571875"/>
              <a:gd name="connsiteY1" fmla="*/ 0 h 2433637"/>
              <a:gd name="connsiteX2" fmla="*/ 2038350 w 3571875"/>
              <a:gd name="connsiteY2" fmla="*/ 628650 h 2433637"/>
              <a:gd name="connsiteX3" fmla="*/ 3571875 w 3571875"/>
              <a:gd name="connsiteY3" fmla="*/ 2433637 h 2433637"/>
              <a:gd name="connsiteX4" fmla="*/ 0 w 3571875"/>
              <a:gd name="connsiteY4" fmla="*/ 2433637 h 2433637"/>
              <a:gd name="connsiteX0" fmla="*/ 2382 w 3574257"/>
              <a:gd name="connsiteY0" fmla="*/ 1807368 h 1807368"/>
              <a:gd name="connsiteX1" fmla="*/ 0 w 3574257"/>
              <a:gd name="connsiteY1" fmla="*/ 0 h 1807368"/>
              <a:gd name="connsiteX2" fmla="*/ 2040732 w 3574257"/>
              <a:gd name="connsiteY2" fmla="*/ 2381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24051 w 3574257"/>
              <a:gd name="connsiteY2" fmla="*/ 307181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40682 w 3574257"/>
              <a:gd name="connsiteY2" fmla="*/ 450057 h 1807368"/>
              <a:gd name="connsiteX3" fmla="*/ 3574257 w 3574257"/>
              <a:gd name="connsiteY3" fmla="*/ 1807368 h 1807368"/>
              <a:gd name="connsiteX4" fmla="*/ 2382 w 3574257"/>
              <a:gd name="connsiteY4" fmla="*/ 1807368 h 1807368"/>
              <a:gd name="connsiteX0" fmla="*/ 2382 w 3574257"/>
              <a:gd name="connsiteY0" fmla="*/ 1809749 h 1809749"/>
              <a:gd name="connsiteX1" fmla="*/ 0 w 3574257"/>
              <a:gd name="connsiteY1" fmla="*/ 2381 h 1809749"/>
              <a:gd name="connsiteX2" fmla="*/ 2038351 w 3574257"/>
              <a:gd name="connsiteY2" fmla="*/ 0 h 1809749"/>
              <a:gd name="connsiteX3" fmla="*/ 3574257 w 3574257"/>
              <a:gd name="connsiteY3" fmla="*/ 1809749 h 1809749"/>
              <a:gd name="connsiteX4" fmla="*/ 2382 w 3574257"/>
              <a:gd name="connsiteY4" fmla="*/ 1809749 h 1809749"/>
              <a:gd name="connsiteX0" fmla="*/ 2382 w 3574257"/>
              <a:gd name="connsiteY0" fmla="*/ 1807368 h 1807368"/>
              <a:gd name="connsiteX1" fmla="*/ 0 w 3574257"/>
              <a:gd name="connsiteY1" fmla="*/ 0 h 1807368"/>
              <a:gd name="connsiteX2" fmla="*/ 1657351 w 3574257"/>
              <a:gd name="connsiteY2" fmla="*/ 2309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0732 w 3574257"/>
              <a:gd name="connsiteY2" fmla="*/ 238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774032 w 3574257"/>
              <a:gd name="connsiteY2" fmla="*/ 161925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969294 w 3574257"/>
              <a:gd name="connsiteY2" fmla="*/ 21432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1819275 w 3574257"/>
              <a:gd name="connsiteY2" fmla="*/ 200026 h 1807368"/>
              <a:gd name="connsiteX3" fmla="*/ 3574257 w 3574257"/>
              <a:gd name="connsiteY3" fmla="*/ 1807368 h 1807368"/>
              <a:gd name="connsiteX4" fmla="*/ 2382 w 3574257"/>
              <a:gd name="connsiteY4" fmla="*/ 1807368 h 1807368"/>
              <a:gd name="connsiteX0" fmla="*/ 2382 w 3574257"/>
              <a:gd name="connsiteY0" fmla="*/ 1807368 h 1807368"/>
              <a:gd name="connsiteX1" fmla="*/ 0 w 3574257"/>
              <a:gd name="connsiteY1" fmla="*/ 0 h 1807368"/>
              <a:gd name="connsiteX2" fmla="*/ 2045494 w 3574257"/>
              <a:gd name="connsiteY2" fmla="*/ 1 h 1807368"/>
              <a:gd name="connsiteX3" fmla="*/ 3574257 w 3574257"/>
              <a:gd name="connsiteY3" fmla="*/ 1807368 h 1807368"/>
              <a:gd name="connsiteX4" fmla="*/ 2382 w 3574257"/>
              <a:gd name="connsiteY4" fmla="*/ 1807368 h 180736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574257" h="1807368">
                <a:moveTo>
                  <a:pt x="2382" y="1807368"/>
                </a:moveTo>
                <a:lnTo>
                  <a:pt x="0" y="0"/>
                </a:lnTo>
                <a:lnTo>
                  <a:pt x="2045494" y="1"/>
                </a:lnTo>
                <a:lnTo>
                  <a:pt x="3574257" y="1807368"/>
                </a:lnTo>
                <a:lnTo>
                  <a:pt x="2382" y="1807368"/>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reeform 7"/>
          <p:cNvSpPr/>
          <p:nvPr/>
        </p:nvSpPr>
        <p:spPr>
          <a:xfrm>
            <a:off x="-2380" y="5051292"/>
            <a:ext cx="9146380" cy="1806709"/>
          </a:xfrm>
          <a:custGeom>
            <a:avLst/>
            <a:gdLst>
              <a:gd name="connsiteX0" fmla="*/ 0 w 3350419"/>
              <a:gd name="connsiteY0" fmla="*/ 2081213 h 2083594"/>
              <a:gd name="connsiteX1" fmla="*/ 3031331 w 3350419"/>
              <a:gd name="connsiteY1" fmla="*/ 0 h 2083594"/>
              <a:gd name="connsiteX2" fmla="*/ 3350419 w 3350419"/>
              <a:gd name="connsiteY2" fmla="*/ 80963 h 2083594"/>
              <a:gd name="connsiteX3" fmla="*/ 3350419 w 3350419"/>
              <a:gd name="connsiteY3" fmla="*/ 2083594 h 2083594"/>
              <a:gd name="connsiteX4" fmla="*/ 0 w 3350419"/>
              <a:gd name="connsiteY4" fmla="*/ 2081213 h 2083594"/>
              <a:gd name="connsiteX0" fmla="*/ 0 w 3112294"/>
              <a:gd name="connsiteY0" fmla="*/ 2019301 h 2083594"/>
              <a:gd name="connsiteX1" fmla="*/ 2793206 w 3112294"/>
              <a:gd name="connsiteY1" fmla="*/ 0 h 2083594"/>
              <a:gd name="connsiteX2" fmla="*/ 3112294 w 3112294"/>
              <a:gd name="connsiteY2" fmla="*/ 80963 h 2083594"/>
              <a:gd name="connsiteX3" fmla="*/ 3112294 w 3112294"/>
              <a:gd name="connsiteY3" fmla="*/ 2083594 h 2083594"/>
              <a:gd name="connsiteX4" fmla="*/ 0 w 3112294"/>
              <a:gd name="connsiteY4" fmla="*/ 2019301 h 2083594"/>
              <a:gd name="connsiteX0" fmla="*/ 0 w 3345656"/>
              <a:gd name="connsiteY0" fmla="*/ 2097882 h 2097882"/>
              <a:gd name="connsiteX1" fmla="*/ 3026568 w 3345656"/>
              <a:gd name="connsiteY1" fmla="*/ 0 h 2097882"/>
              <a:gd name="connsiteX2" fmla="*/ 3345656 w 3345656"/>
              <a:gd name="connsiteY2" fmla="*/ 80963 h 2097882"/>
              <a:gd name="connsiteX3" fmla="*/ 3345656 w 3345656"/>
              <a:gd name="connsiteY3" fmla="*/ 2083594 h 2097882"/>
              <a:gd name="connsiteX4" fmla="*/ 0 w 3345656"/>
              <a:gd name="connsiteY4" fmla="*/ 2097882 h 2097882"/>
              <a:gd name="connsiteX0" fmla="*/ 0 w 2800350"/>
              <a:gd name="connsiteY0" fmla="*/ 1935957 h 2083594"/>
              <a:gd name="connsiteX1" fmla="*/ 2481262 w 2800350"/>
              <a:gd name="connsiteY1" fmla="*/ 0 h 2083594"/>
              <a:gd name="connsiteX2" fmla="*/ 2800350 w 2800350"/>
              <a:gd name="connsiteY2" fmla="*/ 80963 h 2083594"/>
              <a:gd name="connsiteX3" fmla="*/ 2800350 w 2800350"/>
              <a:gd name="connsiteY3" fmla="*/ 2083594 h 2083594"/>
              <a:gd name="connsiteX4" fmla="*/ 0 w 2800350"/>
              <a:gd name="connsiteY4" fmla="*/ 1935957 h 2083594"/>
              <a:gd name="connsiteX0" fmla="*/ 0 w 3352800"/>
              <a:gd name="connsiteY0" fmla="*/ 2083594 h 2083594"/>
              <a:gd name="connsiteX1" fmla="*/ 3033712 w 3352800"/>
              <a:gd name="connsiteY1" fmla="*/ 0 h 2083594"/>
              <a:gd name="connsiteX2" fmla="*/ 3352800 w 3352800"/>
              <a:gd name="connsiteY2" fmla="*/ 80963 h 2083594"/>
              <a:gd name="connsiteX3" fmla="*/ 3352800 w 3352800"/>
              <a:gd name="connsiteY3" fmla="*/ 2083594 h 2083594"/>
              <a:gd name="connsiteX4" fmla="*/ 0 w 3352800"/>
              <a:gd name="connsiteY4" fmla="*/ 2083594 h 2083594"/>
              <a:gd name="connsiteX0" fmla="*/ 0 w 3352800"/>
              <a:gd name="connsiteY0" fmla="*/ 2002631 h 2002631"/>
              <a:gd name="connsiteX1" fmla="*/ 3033712 w 3352800"/>
              <a:gd name="connsiteY1" fmla="*/ 15716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988469 w 3352800"/>
              <a:gd name="connsiteY1" fmla="*/ 59530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3966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45314 w 3352800"/>
              <a:gd name="connsiteY1" fmla="*/ 1224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34839 w 3352800"/>
              <a:gd name="connsiteY1" fmla="*/ 425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631 h 2002631"/>
              <a:gd name="connsiteX1" fmla="*/ 2875865 w 3352800"/>
              <a:gd name="connsiteY1" fmla="*/ 81782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2002901 h 2002901"/>
              <a:gd name="connsiteX1" fmla="*/ 2836585 w 3352800"/>
              <a:gd name="connsiteY1" fmla="*/ 0 h 2002901"/>
              <a:gd name="connsiteX2" fmla="*/ 3352800 w 3352800"/>
              <a:gd name="connsiteY2" fmla="*/ 270 h 2002901"/>
              <a:gd name="connsiteX3" fmla="*/ 3352800 w 3352800"/>
              <a:gd name="connsiteY3" fmla="*/ 2002901 h 2002901"/>
              <a:gd name="connsiteX4" fmla="*/ 0 w 3352800"/>
              <a:gd name="connsiteY4" fmla="*/ 2002901 h 2002901"/>
              <a:gd name="connsiteX0" fmla="*/ 0 w 3352800"/>
              <a:gd name="connsiteY0" fmla="*/ 2002631 h 2002631"/>
              <a:gd name="connsiteX1" fmla="*/ 754045 w 3352800"/>
              <a:gd name="connsiteY1" fmla="*/ 1468326 h 2002631"/>
              <a:gd name="connsiteX2" fmla="*/ 3352800 w 3352800"/>
              <a:gd name="connsiteY2" fmla="*/ 0 h 2002631"/>
              <a:gd name="connsiteX3" fmla="*/ 3352800 w 3352800"/>
              <a:gd name="connsiteY3" fmla="*/ 2002631 h 2002631"/>
              <a:gd name="connsiteX4" fmla="*/ 0 w 3352800"/>
              <a:gd name="connsiteY4" fmla="*/ 2002631 h 2002631"/>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34305 h 534305"/>
              <a:gd name="connsiteX1" fmla="*/ 754045 w 3352800"/>
              <a:gd name="connsiteY1" fmla="*/ 0 h 534305"/>
              <a:gd name="connsiteX2" fmla="*/ 3352800 w 3352800"/>
              <a:gd name="connsiteY2" fmla="*/ 7687 h 534305"/>
              <a:gd name="connsiteX3" fmla="*/ 3352800 w 3352800"/>
              <a:gd name="connsiteY3" fmla="*/ 534305 h 534305"/>
              <a:gd name="connsiteX4" fmla="*/ 0 w 3352800"/>
              <a:gd name="connsiteY4" fmla="*/ 534305 h 534305"/>
              <a:gd name="connsiteX0" fmla="*/ 0 w 3352800"/>
              <a:gd name="connsiteY0" fmla="*/ 526618 h 526618"/>
              <a:gd name="connsiteX1" fmla="*/ 980611 w 3352800"/>
              <a:gd name="connsiteY1" fmla="*/ 9368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6888 h 526888"/>
              <a:gd name="connsiteX1" fmla="*/ 744735 w 3352800"/>
              <a:gd name="connsiteY1" fmla="*/ 0 h 526888"/>
              <a:gd name="connsiteX2" fmla="*/ 3352800 w 3352800"/>
              <a:gd name="connsiteY2" fmla="*/ 270 h 526888"/>
              <a:gd name="connsiteX3" fmla="*/ 3352800 w 3352800"/>
              <a:gd name="connsiteY3" fmla="*/ 526888 h 526888"/>
              <a:gd name="connsiteX4" fmla="*/ 0 w 3352800"/>
              <a:gd name="connsiteY4" fmla="*/ 526888 h 526888"/>
              <a:gd name="connsiteX0" fmla="*/ 0 w 3352800"/>
              <a:gd name="connsiteY0" fmla="*/ 526618 h 526618"/>
              <a:gd name="connsiteX1" fmla="*/ 811948 w 3352800"/>
              <a:gd name="connsiteY1" fmla="*/ 60921 h 526618"/>
              <a:gd name="connsiteX2" fmla="*/ 3352800 w 3352800"/>
              <a:gd name="connsiteY2" fmla="*/ 0 h 526618"/>
              <a:gd name="connsiteX3" fmla="*/ 3352800 w 3352800"/>
              <a:gd name="connsiteY3" fmla="*/ 526618 h 526618"/>
              <a:gd name="connsiteX4" fmla="*/ 0 w 3352800"/>
              <a:gd name="connsiteY4" fmla="*/ 526618 h 526618"/>
              <a:gd name="connsiteX0" fmla="*/ 0 w 3352800"/>
              <a:gd name="connsiteY0" fmla="*/ 527584 h 527584"/>
              <a:gd name="connsiteX1" fmla="*/ 751718 w 3352800"/>
              <a:gd name="connsiteY1" fmla="*/ 0 h 527584"/>
              <a:gd name="connsiteX2" fmla="*/ 3352800 w 3352800"/>
              <a:gd name="connsiteY2" fmla="*/ 966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241069 w 3352800"/>
              <a:gd name="connsiteY2" fmla="*/ 94144 h 527584"/>
              <a:gd name="connsiteX3" fmla="*/ 3352800 w 3352800"/>
              <a:gd name="connsiteY3" fmla="*/ 527584 h 527584"/>
              <a:gd name="connsiteX4" fmla="*/ 0 w 3352800"/>
              <a:gd name="connsiteY4" fmla="*/ 527584 h 527584"/>
              <a:gd name="connsiteX0" fmla="*/ 0 w 3352800"/>
              <a:gd name="connsiteY0" fmla="*/ 527584 h 527584"/>
              <a:gd name="connsiteX1" fmla="*/ 751718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 name="connsiteX0" fmla="*/ 0 w 3352800"/>
              <a:gd name="connsiteY0" fmla="*/ 527313 h 527313"/>
              <a:gd name="connsiteX1" fmla="*/ 900984 w 3352800"/>
              <a:gd name="connsiteY1" fmla="*/ 97774 h 527313"/>
              <a:gd name="connsiteX2" fmla="*/ 3352800 w 3352800"/>
              <a:gd name="connsiteY2" fmla="*/ 0 h 527313"/>
              <a:gd name="connsiteX3" fmla="*/ 3352800 w 3352800"/>
              <a:gd name="connsiteY3" fmla="*/ 527313 h 527313"/>
              <a:gd name="connsiteX4" fmla="*/ 0 w 3352800"/>
              <a:gd name="connsiteY4" fmla="*/ 527313 h 527313"/>
              <a:gd name="connsiteX0" fmla="*/ 0 w 3352800"/>
              <a:gd name="connsiteY0" fmla="*/ 527584 h 527584"/>
              <a:gd name="connsiteX1" fmla="*/ 748227 w 3352800"/>
              <a:gd name="connsiteY1" fmla="*/ 0 h 527584"/>
              <a:gd name="connsiteX2" fmla="*/ 3352800 w 3352800"/>
              <a:gd name="connsiteY2" fmla="*/ 271 h 527584"/>
              <a:gd name="connsiteX3" fmla="*/ 3352800 w 3352800"/>
              <a:gd name="connsiteY3" fmla="*/ 527584 h 527584"/>
              <a:gd name="connsiteX4" fmla="*/ 0 w 3352800"/>
              <a:gd name="connsiteY4" fmla="*/ 527584 h 52758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52800" h="527584">
                <a:moveTo>
                  <a:pt x="0" y="527584"/>
                </a:moveTo>
                <a:lnTo>
                  <a:pt x="748227" y="0"/>
                </a:lnTo>
                <a:lnTo>
                  <a:pt x="3352800" y="271"/>
                </a:lnTo>
                <a:lnTo>
                  <a:pt x="3352800" y="527584"/>
                </a:lnTo>
                <a:lnTo>
                  <a:pt x="0" y="527584"/>
                </a:lnTo>
                <a:close/>
              </a:path>
            </a:pathLst>
          </a:custGeom>
          <a:solidFill>
            <a:schemeClr val="accent3">
              <a:alpha val="8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822960" y="365760"/>
            <a:ext cx="7520940" cy="548640"/>
          </a:xfrm>
          <a:prstGeom prst="rect">
            <a:avLst/>
          </a:prstGeom>
        </p:spPr>
        <p:txBody>
          <a:bodyPr vert="horz" lIns="91440" tIns="45720" rIns="91440" bIns="45720" rtlCol="0" anchor="ctr">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822960" y="1100628"/>
            <a:ext cx="7520940" cy="3579849"/>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rot="19140000">
            <a:off x="201168" y="5870448"/>
            <a:ext cx="2176272" cy="201168"/>
          </a:xfrm>
          <a:prstGeom prst="rect">
            <a:avLst/>
          </a:prstGeom>
        </p:spPr>
        <p:txBody>
          <a:bodyPr vert="horz" lIns="91440" tIns="45720" rIns="91440" bIns="45720" rtlCol="0" anchor="ctr"/>
          <a:lstStyle>
            <a:lvl1pPr algn="l">
              <a:defRPr sz="1200">
                <a:solidFill>
                  <a:srgbClr val="FFFFFF"/>
                </a:solidFill>
              </a:defRPr>
            </a:lvl1pPr>
          </a:lstStyle>
          <a:p>
            <a:fld id="{AE5A89EE-E414-463B-BF27-6886E0DC6ACD}" type="datetimeFigureOut">
              <a:rPr lang="ru-RU" smtClean="0"/>
              <a:t>12.11.2014</a:t>
            </a:fld>
            <a:endParaRPr lang="ru-RU"/>
          </a:p>
        </p:txBody>
      </p:sp>
      <p:sp>
        <p:nvSpPr>
          <p:cNvPr id="5" name="Footer Placeholder 4"/>
          <p:cNvSpPr>
            <a:spLocks noGrp="1"/>
          </p:cNvSpPr>
          <p:nvPr>
            <p:ph type="ftr" sz="quarter" idx="3"/>
          </p:nvPr>
        </p:nvSpPr>
        <p:spPr>
          <a:xfrm>
            <a:off x="3517514" y="6285122"/>
            <a:ext cx="4724400" cy="274320"/>
          </a:xfrm>
          <a:prstGeom prst="rect">
            <a:avLst/>
          </a:prstGeom>
        </p:spPr>
        <p:txBody>
          <a:bodyPr vert="horz" lIns="91440" tIns="45720" rIns="91440" bIns="45720" rtlCol="0" anchor="ctr"/>
          <a:lstStyle>
            <a:lvl1pPr algn="r">
              <a:defRPr sz="1000" cap="all" spc="200" baseline="0">
                <a:solidFill>
                  <a:srgbClr val="FFFFFF"/>
                </a:solidFill>
              </a:defRPr>
            </a:lvl1pPr>
          </a:lstStyle>
          <a:p>
            <a:endParaRPr lang="ru-RU"/>
          </a:p>
        </p:txBody>
      </p:sp>
      <p:sp>
        <p:nvSpPr>
          <p:cNvPr id="6" name="Slide Number Placeholder 5"/>
          <p:cNvSpPr>
            <a:spLocks noGrp="1"/>
          </p:cNvSpPr>
          <p:nvPr>
            <p:ph type="sldNum" sz="quarter" idx="4"/>
          </p:nvPr>
        </p:nvSpPr>
        <p:spPr>
          <a:xfrm>
            <a:off x="8401038" y="6170822"/>
            <a:ext cx="502920" cy="502920"/>
          </a:xfrm>
          <a:prstGeom prst="ellipse">
            <a:avLst/>
          </a:prstGeom>
          <a:ln w="19050">
            <a:solidFill>
              <a:srgbClr val="FFFFFF"/>
            </a:solidFill>
          </a:ln>
        </p:spPr>
        <p:txBody>
          <a:bodyPr vert="horz" lIns="9144" tIns="9144" rIns="9144" bIns="9144" rtlCol="0" anchor="ctr">
            <a:normAutofit/>
          </a:bodyPr>
          <a:lstStyle>
            <a:lvl1pPr algn="ctr">
              <a:defRPr sz="1650">
                <a:solidFill>
                  <a:srgbClr val="FFFFFF"/>
                </a:solidFill>
              </a:defRPr>
            </a:lvl1pPr>
          </a:lstStyle>
          <a:p>
            <a:fld id="{F5148A9F-CDAA-4A8E-A468-78DDC3708781}" type="slidenum">
              <a:rPr lang="ru-RU" smtClean="0"/>
              <a:t>‹#›</a:t>
            </a:fld>
            <a:endParaRPr lang="ru-RU"/>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defTabSz="914400" rtl="0" eaLnBrk="1" latinLnBrk="0" hangingPunct="1">
        <a:spcBef>
          <a:spcPct val="0"/>
        </a:spcBef>
        <a:buNone/>
        <a:defRPr sz="2800" kern="1200" cap="all" baseline="0">
          <a:solidFill>
            <a:schemeClr val="tx1"/>
          </a:solidFill>
          <a:latin typeface="+mj-lt"/>
          <a:ea typeface="+mj-ea"/>
          <a:cs typeface="+mj-cs"/>
        </a:defRPr>
      </a:lvl1pPr>
    </p:titleStyle>
    <p:bodyStyle>
      <a:lvl1pPr marL="342900" indent="-342900" algn="l" defTabSz="914400" rtl="0" eaLnBrk="1" latinLnBrk="0" hangingPunct="1">
        <a:spcBef>
          <a:spcPts val="800"/>
        </a:spcBef>
        <a:buFont typeface="Arial" pitchFamily="34" charset="0"/>
        <a:buNone/>
        <a:defRPr sz="1600" b="1" kern="1200">
          <a:solidFill>
            <a:schemeClr val="tx1"/>
          </a:solidFill>
          <a:latin typeface="+mn-lt"/>
          <a:ea typeface="+mn-ea"/>
          <a:cs typeface="+mn-cs"/>
        </a:defRPr>
      </a:lvl1pPr>
      <a:lvl2pPr marL="1737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2pPr>
      <a:lvl3pPr marL="4023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3pPr>
      <a:lvl4pPr marL="630936" indent="-164592"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4pPr>
      <a:lvl5pPr marL="859536" indent="-173736" algn="l" defTabSz="914400" rtl="0" eaLnBrk="1" latinLnBrk="0" hangingPunct="1">
        <a:spcBef>
          <a:spcPts val="300"/>
        </a:spcBef>
        <a:buClr>
          <a:schemeClr val="accent2"/>
        </a:buClr>
        <a:buFont typeface="Wingdings" pitchFamily="2" charset="2"/>
        <a:buChar char="§"/>
        <a:defRPr sz="1600" kern="1200">
          <a:solidFill>
            <a:schemeClr val="tx1"/>
          </a:solidFill>
          <a:latin typeface="+mn-lt"/>
          <a:ea typeface="+mn-ea"/>
          <a:cs typeface="+mn-cs"/>
        </a:defRPr>
      </a:lvl5pPr>
      <a:lvl6pPr marL="1097280" indent="-173736"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6pPr>
      <a:lvl7pPr marL="13533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7pPr>
      <a:lvl8pPr marL="1581912"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8pPr>
      <a:lvl9pPr marL="1792224" indent="-164592" algn="l" defTabSz="914400" rtl="0" eaLnBrk="1" latinLnBrk="0" hangingPunct="1">
        <a:spcBef>
          <a:spcPts val="300"/>
        </a:spcBef>
        <a:buClr>
          <a:schemeClr val="accent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10.gif"/><Relationship Id="rId2" Type="http://schemas.openxmlformats.org/officeDocument/2006/relationships/image" Target="../media/image9.gi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11.gif"/><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8.gif"/><Relationship Id="rId2" Type="http://schemas.openxmlformats.org/officeDocument/2006/relationships/image" Target="../media/image12.gif"/><Relationship Id="rId1" Type="http://schemas.openxmlformats.org/officeDocument/2006/relationships/slideLayout" Target="../slideLayouts/slideLayout7.xml"/><Relationship Id="rId4" Type="http://schemas.openxmlformats.org/officeDocument/2006/relationships/image" Target="../media/image13.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Рисунок 3" descr="http://teddydom-omsk.ru/_pu/0/06038030.jpg"/>
          <p:cNvPicPr/>
          <p:nvPr/>
        </p:nvPicPr>
        <p:blipFill>
          <a:blip r:embed="rId2">
            <a:extLst>
              <a:ext uri="{28A0092B-C50C-407E-A947-70E740481C1C}">
                <a14:useLocalDpi xmlns:a14="http://schemas.microsoft.com/office/drawing/2010/main" val="0"/>
              </a:ext>
            </a:extLst>
          </a:blip>
          <a:srcRect/>
          <a:stretch>
            <a:fillRect/>
          </a:stretch>
        </p:blipFill>
        <p:spPr bwMode="auto">
          <a:xfrm>
            <a:off x="5522232" y="1484784"/>
            <a:ext cx="3305076" cy="2657003"/>
          </a:xfrm>
          <a:prstGeom prst="rect">
            <a:avLst/>
          </a:prstGeom>
          <a:solidFill>
            <a:srgbClr val="FFFFFF">
              <a:shade val="85000"/>
            </a:srgbClr>
          </a:solidFill>
          <a:ln w="88900" cap="sq">
            <a:solidFill>
              <a:schemeClr val="accent1">
                <a:lumMod val="60000"/>
                <a:lumOff val="40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6" name="Прямоугольник 5"/>
          <p:cNvSpPr/>
          <p:nvPr/>
        </p:nvSpPr>
        <p:spPr>
          <a:xfrm>
            <a:off x="539552" y="604991"/>
            <a:ext cx="4572000" cy="4708981"/>
          </a:xfrm>
          <a:prstGeom prst="rect">
            <a:avLst/>
          </a:prstGeom>
          <a:ln w="38100">
            <a:solidFill>
              <a:schemeClr val="bg2">
                <a:lumMod val="75000"/>
              </a:schemeClr>
            </a:solidFill>
          </a:ln>
        </p:spPr>
        <p:txBody>
          <a:bodyPr>
            <a:spAutoFit/>
          </a:bodyPr>
          <a:lstStyle/>
          <a:p>
            <a:pPr algn="ctr"/>
            <a:r>
              <a:rPr lang="ru-RU" sz="6000" b="1" dirty="0">
                <a:ln>
                  <a:solidFill>
                    <a:schemeClr val="bg2">
                      <a:lumMod val="50000"/>
                    </a:schemeClr>
                  </a:solidFill>
                </a:ln>
                <a:solidFill>
                  <a:schemeClr val="bg2">
                    <a:lumMod val="50000"/>
                  </a:schemeClr>
                </a:solidFill>
                <a:latin typeface="Mistral" panose="03090702030407020403" pitchFamily="66" charset="0"/>
              </a:rPr>
              <a:t>Работа над правильным речевым </a:t>
            </a:r>
            <a:r>
              <a:rPr lang="ru-RU" sz="6000" b="1" dirty="0" smtClean="0">
                <a:ln>
                  <a:solidFill>
                    <a:schemeClr val="bg2">
                      <a:lumMod val="50000"/>
                    </a:schemeClr>
                  </a:solidFill>
                </a:ln>
                <a:solidFill>
                  <a:schemeClr val="bg2">
                    <a:lumMod val="50000"/>
                  </a:schemeClr>
                </a:solidFill>
                <a:latin typeface="Mistral" panose="03090702030407020403" pitchFamily="66" charset="0"/>
              </a:rPr>
              <a:t>дыханием</a:t>
            </a:r>
          </a:p>
          <a:p>
            <a:pPr algn="ctr"/>
            <a:r>
              <a:rPr lang="ru-RU" sz="6000" b="1" dirty="0" smtClean="0">
                <a:ln>
                  <a:solidFill>
                    <a:schemeClr val="bg2">
                      <a:lumMod val="50000"/>
                    </a:schemeClr>
                  </a:solidFill>
                </a:ln>
                <a:solidFill>
                  <a:schemeClr val="bg2">
                    <a:lumMod val="50000"/>
                  </a:schemeClr>
                </a:solidFill>
                <a:latin typeface="Mistral" panose="03090702030407020403" pitchFamily="66" charset="0"/>
              </a:rPr>
              <a:t> </a:t>
            </a:r>
            <a:r>
              <a:rPr lang="ru-RU" sz="6000" b="1" dirty="0">
                <a:ln>
                  <a:solidFill>
                    <a:schemeClr val="bg2">
                      <a:lumMod val="50000"/>
                    </a:schemeClr>
                  </a:solidFill>
                </a:ln>
                <a:solidFill>
                  <a:schemeClr val="bg2">
                    <a:lumMod val="50000"/>
                  </a:schemeClr>
                </a:solidFill>
                <a:latin typeface="Mistral" panose="03090702030407020403" pitchFamily="66" charset="0"/>
              </a:rPr>
              <a:t>у </a:t>
            </a:r>
            <a:r>
              <a:rPr lang="ru-RU" sz="6000" b="1" dirty="0" smtClean="0">
                <a:ln>
                  <a:solidFill>
                    <a:schemeClr val="bg2">
                      <a:lumMod val="50000"/>
                    </a:schemeClr>
                  </a:solidFill>
                </a:ln>
                <a:solidFill>
                  <a:schemeClr val="bg2">
                    <a:lumMod val="50000"/>
                  </a:schemeClr>
                </a:solidFill>
                <a:latin typeface="Mistral" panose="03090702030407020403" pitchFamily="66" charset="0"/>
              </a:rPr>
              <a:t>детей.</a:t>
            </a:r>
            <a:endParaRPr lang="ru-RU" sz="6000" dirty="0">
              <a:ln>
                <a:solidFill>
                  <a:schemeClr val="bg2">
                    <a:lumMod val="50000"/>
                  </a:schemeClr>
                </a:solidFill>
              </a:ln>
              <a:solidFill>
                <a:schemeClr val="bg2">
                  <a:lumMod val="50000"/>
                </a:schemeClr>
              </a:solidFill>
              <a:latin typeface="Mistral" panose="03090702030407020403" pitchFamily="66" charset="0"/>
            </a:endParaRPr>
          </a:p>
        </p:txBody>
      </p:sp>
    </p:spTree>
    <p:extLst>
      <p:ext uri="{BB962C8B-B14F-4D97-AF65-F5344CB8AC3E}">
        <p14:creationId xmlns:p14="http://schemas.microsoft.com/office/powerpoint/2010/main" val="2342306340"/>
      </p:ext>
    </p:extLst>
  </p:cSld>
  <p:clrMapOvr>
    <a:masterClrMapping/>
  </p:clrMapOvr>
  <mc:AlternateContent xmlns:mc="http://schemas.openxmlformats.org/markup-compatibility/2006">
    <mc:Choice xmlns:p14="http://schemas.microsoft.com/office/powerpoint/2010/main" Requires="p14">
      <p:transition spd="slow" p14:dur="2000" advTm="5949"/>
    </mc:Choice>
    <mc:Fallback>
      <p:transition spd="slow" advTm="5949"/>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188640"/>
            <a:ext cx="8640960" cy="2062103"/>
          </a:xfrm>
          <a:prstGeom prst="rect">
            <a:avLst/>
          </a:prstGeom>
          <a:ln w="28575">
            <a:solidFill>
              <a:schemeClr val="tx1"/>
            </a:solidFill>
          </a:ln>
        </p:spPr>
        <p:txBody>
          <a:bodyPr wrap="square">
            <a:spAutoFit/>
          </a:bodyPr>
          <a:lstStyle/>
          <a:p>
            <a:pPr algn="ctr"/>
            <a:r>
              <a:rPr lang="ru-RU" sz="3200" b="1" dirty="0" smtClean="0">
                <a:ln>
                  <a:solidFill>
                    <a:schemeClr val="bg2">
                      <a:lumMod val="50000"/>
                    </a:schemeClr>
                  </a:solidFill>
                </a:ln>
                <a:latin typeface="Century Schoolbook" panose="02040604050505020304" pitchFamily="18" charset="0"/>
              </a:rPr>
              <a:t>Для развития речи необходима работа над формированием речевого дыхания. Особенно важно научится правильно делать выдох.</a:t>
            </a:r>
            <a:endParaRPr lang="ru-RU" sz="3200" b="1" dirty="0">
              <a:ln>
                <a:solidFill>
                  <a:schemeClr val="bg2">
                    <a:lumMod val="50000"/>
                  </a:schemeClr>
                </a:solidFill>
              </a:ln>
              <a:latin typeface="Century Schoolbook" panose="02040604050505020304" pitchFamily="18" charset="0"/>
            </a:endParaRPr>
          </a:p>
        </p:txBody>
      </p:sp>
      <p:sp>
        <p:nvSpPr>
          <p:cNvPr id="3" name="Прямоугольник 2"/>
          <p:cNvSpPr/>
          <p:nvPr/>
        </p:nvSpPr>
        <p:spPr>
          <a:xfrm>
            <a:off x="308749" y="2492896"/>
            <a:ext cx="5833853" cy="3785652"/>
          </a:xfrm>
          <a:prstGeom prst="rect">
            <a:avLst/>
          </a:prstGeom>
        </p:spPr>
        <p:txBody>
          <a:bodyPr wrap="square">
            <a:spAutoFit/>
          </a:bodyPr>
          <a:lstStyle/>
          <a:p>
            <a:pPr algn="ctr"/>
            <a:r>
              <a:rPr lang="ru-RU" sz="2400" b="1" i="1" dirty="0" smtClean="0">
                <a:latin typeface="Century Schoolbook" panose="02040604050505020304" pitchFamily="18" charset="0"/>
              </a:rPr>
              <a:t>Правильное речевое дыхание является основой звучащей речи. Оно обеспечивает нормальное </a:t>
            </a:r>
            <a:r>
              <a:rPr lang="ru-RU" sz="2400" b="1" i="1" dirty="0" err="1" smtClean="0">
                <a:latin typeface="Century Schoolbook" panose="02040604050505020304" pitchFamily="18" charset="0"/>
              </a:rPr>
              <a:t>голосо</a:t>
            </a:r>
            <a:r>
              <a:rPr lang="ru-RU" sz="2400" b="1" i="1" dirty="0" smtClean="0">
                <a:latin typeface="Century Schoolbook" panose="02040604050505020304" pitchFamily="18" charset="0"/>
              </a:rPr>
              <a:t>- и </a:t>
            </a:r>
            <a:r>
              <a:rPr lang="ru-RU" sz="2400" b="1" i="1" dirty="0" err="1" smtClean="0">
                <a:latin typeface="Century Schoolbook" panose="02040604050505020304" pitchFamily="18" charset="0"/>
              </a:rPr>
              <a:t>звукообразование,сохраняет</a:t>
            </a:r>
            <a:r>
              <a:rPr lang="ru-RU" sz="2400" b="1" i="1" dirty="0" smtClean="0">
                <a:latin typeface="Century Schoolbook" panose="02040604050505020304" pitchFamily="18" charset="0"/>
              </a:rPr>
              <a:t> плавность и музыкальность речи. Научиться «речевому» дыханию – т. е. правильно направлять струю воздуха не так просто, как кажется. </a:t>
            </a:r>
            <a:endParaRPr lang="ru-RU" sz="2400" b="1" i="1" dirty="0">
              <a:latin typeface="Century Schoolbook" panose="02040604050505020304" pitchFamily="18" charset="0"/>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66469" y="3284984"/>
            <a:ext cx="2652067" cy="1991775"/>
          </a:xfrm>
          <a:prstGeom prst="rect">
            <a:avLst/>
          </a:prstGeom>
          <a:solidFill>
            <a:srgbClr val="FFFFFF">
              <a:shade val="85000"/>
            </a:srgbClr>
          </a:solidFill>
          <a:ln w="9525">
            <a:solidFill>
              <a:schemeClr val="tx1"/>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002554817"/>
      </p:ext>
    </p:extLst>
  </p:cSld>
  <p:clrMapOvr>
    <a:masterClrMapping/>
  </p:clrMapOvr>
  <mc:AlternateContent xmlns:mc="http://schemas.openxmlformats.org/markup-compatibility/2006">
    <mc:Choice xmlns:p14="http://schemas.microsoft.com/office/powerpoint/2010/main" Requires="p14">
      <p:transition spd="slow" p14:dur="2000" advTm="10792"/>
    </mc:Choice>
    <mc:Fallback>
      <p:transition spd="slow" advTm="10792"/>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188640"/>
            <a:ext cx="8640960" cy="3539430"/>
          </a:xfrm>
          <a:prstGeom prst="rect">
            <a:avLst/>
          </a:prstGeom>
          <a:ln w="38100">
            <a:solidFill>
              <a:schemeClr val="bg2">
                <a:lumMod val="75000"/>
              </a:schemeClr>
            </a:solidFill>
          </a:ln>
        </p:spPr>
        <p:txBody>
          <a:bodyPr wrap="square">
            <a:spAutoFit/>
          </a:bodyPr>
          <a:lstStyle/>
          <a:p>
            <a:pPr algn="ctr"/>
            <a:r>
              <a:rPr lang="ru-RU" sz="3200" b="1" dirty="0" smtClean="0">
                <a:ln>
                  <a:solidFill>
                    <a:schemeClr val="bg2">
                      <a:lumMod val="50000"/>
                    </a:schemeClr>
                  </a:solidFill>
                </a:ln>
                <a:latin typeface="Century Schoolbook" panose="02040604050505020304" pitchFamily="18" charset="0"/>
              </a:rPr>
              <a:t>Существуют различные виды дыхательных упражнений: можно сдувать со стола мелко нарезанные цветные бумажки, пушинки, ватку; задувать свечки; играть на губной гармошке, дудке; дуть на султанчики; надувать и пускать мыльные пузыри. </a:t>
            </a:r>
            <a:endParaRPr lang="ru-RU" sz="3200" b="1" dirty="0">
              <a:ln>
                <a:solidFill>
                  <a:schemeClr val="bg2">
                    <a:lumMod val="50000"/>
                  </a:schemeClr>
                </a:solidFill>
              </a:ln>
              <a:latin typeface="Century Schoolbook" panose="02040604050505020304" pitchFamily="18" charset="0"/>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652120" y="4005064"/>
            <a:ext cx="2500313" cy="1901825"/>
          </a:xfrm>
          <a:prstGeom prst="rect">
            <a:avLst/>
          </a:prstGeom>
          <a:solidFill>
            <a:srgbClr val="FFFFFF">
              <a:shade val="85000"/>
            </a:srgbClr>
          </a:solidFill>
          <a:ln w="9525">
            <a:solidFill>
              <a:schemeClr val="tx1"/>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3075"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31004" y="4949855"/>
            <a:ext cx="2500313" cy="1689100"/>
          </a:xfrm>
          <a:prstGeom prst="rect">
            <a:avLst/>
          </a:prstGeom>
          <a:solidFill>
            <a:srgbClr val="FFFFFF">
              <a:shade val="85000"/>
            </a:srgbClr>
          </a:solidFill>
          <a:ln w="9525">
            <a:solidFill>
              <a:schemeClr val="tx1"/>
            </a:solidFill>
            <a:miter lim="800000"/>
            <a:headEnd/>
            <a:tailEnd/>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176129773"/>
      </p:ext>
    </p:extLst>
  </p:cSld>
  <p:clrMapOvr>
    <a:masterClrMapping/>
  </p:clrMapOvr>
  <mc:AlternateContent xmlns:mc="http://schemas.openxmlformats.org/markup-compatibility/2006">
    <mc:Choice xmlns:p14="http://schemas.microsoft.com/office/powerpoint/2010/main" Requires="p14">
      <p:transition spd="slow" p14:dur="2000" advTm="17743"/>
    </mc:Choice>
    <mc:Fallback>
      <p:transition spd="slow" advTm="17743"/>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07504" y="250671"/>
            <a:ext cx="8640960" cy="4031873"/>
          </a:xfrm>
          <a:prstGeom prst="rect">
            <a:avLst/>
          </a:prstGeom>
          <a:ln w="28575">
            <a:solidFill>
              <a:schemeClr val="bg2">
                <a:lumMod val="75000"/>
              </a:schemeClr>
            </a:solidFill>
          </a:ln>
        </p:spPr>
        <p:txBody>
          <a:bodyPr wrap="square">
            <a:spAutoFit/>
          </a:bodyPr>
          <a:lstStyle/>
          <a:p>
            <a:pPr algn="ctr"/>
            <a:r>
              <a:rPr lang="ru-RU" sz="3200" b="1" dirty="0" smtClean="0">
                <a:ln>
                  <a:solidFill>
                    <a:schemeClr val="bg2">
                      <a:lumMod val="50000"/>
                    </a:schemeClr>
                  </a:solidFill>
                </a:ln>
                <a:latin typeface="Century Schoolbook" panose="02040604050505020304" pitchFamily="18" charset="0"/>
              </a:rPr>
              <a:t>При выполнении упражнений следите за тем, что бы во время выдоха ребёнок не поднимал плечи и не напрягал шею. Обращайте внимание на то, чтобы он не надувал щёки. Предлагаем вам выполнить с ребёнком следующие дыхательные упражнения.</a:t>
            </a:r>
            <a:endParaRPr lang="ru-RU" sz="3200" b="1" dirty="0">
              <a:ln>
                <a:solidFill>
                  <a:schemeClr val="bg2">
                    <a:lumMod val="50000"/>
                  </a:schemeClr>
                </a:solidFill>
              </a:ln>
              <a:latin typeface="Century Schoolbook" panose="02040604050505020304" pitchFamily="18" charset="0"/>
            </a:endParaRPr>
          </a:p>
        </p:txBody>
      </p:sp>
      <p:pic>
        <p:nvPicPr>
          <p:cNvPr id="4" name="Рисунок 3" descr="http://teddydom-omsk.ru/_pu/0/06038030.jpg"/>
          <p:cNvPicPr/>
          <p:nvPr/>
        </p:nvPicPr>
        <p:blipFill>
          <a:blip r:embed="rId2">
            <a:extLst>
              <a:ext uri="{28A0092B-C50C-407E-A947-70E740481C1C}">
                <a14:useLocalDpi xmlns:a14="http://schemas.microsoft.com/office/drawing/2010/main" val="0"/>
              </a:ext>
            </a:extLst>
          </a:blip>
          <a:srcRect/>
          <a:stretch>
            <a:fillRect/>
          </a:stretch>
        </p:blipFill>
        <p:spPr bwMode="auto">
          <a:xfrm>
            <a:off x="7020272" y="4005064"/>
            <a:ext cx="1938299" cy="1872208"/>
          </a:xfrm>
          <a:prstGeom prst="rect">
            <a:avLst/>
          </a:prstGeom>
          <a:solidFill>
            <a:srgbClr val="FFFFFF">
              <a:shade val="85000"/>
            </a:srgbClr>
          </a:solidFill>
          <a:ln w="88900" cap="sq">
            <a:solidFill>
              <a:schemeClr val="accent1">
                <a:lumMod val="60000"/>
                <a:lumOff val="40000"/>
              </a:schemeClr>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sp>
        <p:nvSpPr>
          <p:cNvPr id="3" name="Прямоугольник 2"/>
          <p:cNvSpPr/>
          <p:nvPr/>
        </p:nvSpPr>
        <p:spPr>
          <a:xfrm>
            <a:off x="107504" y="4530338"/>
            <a:ext cx="7041128" cy="2062103"/>
          </a:xfrm>
          <a:prstGeom prst="rect">
            <a:avLst/>
          </a:prstGeom>
          <a:ln w="28575">
            <a:solidFill>
              <a:schemeClr val="bg2">
                <a:lumMod val="75000"/>
              </a:schemeClr>
            </a:solidFill>
          </a:ln>
        </p:spPr>
        <p:txBody>
          <a:bodyPr wrap="square">
            <a:spAutoFit/>
          </a:bodyPr>
          <a:lstStyle/>
          <a:p>
            <a:pPr algn="ctr"/>
            <a:r>
              <a:rPr lang="ru-RU" sz="3200" b="1" dirty="0">
                <a:latin typeface="Mistral" panose="03090702030407020403" pitchFamily="66" charset="0"/>
              </a:rPr>
              <a:t>И</a:t>
            </a:r>
            <a:r>
              <a:rPr lang="ru-RU" sz="3200" b="1" dirty="0" smtClean="0">
                <a:latin typeface="Mistral" panose="03090702030407020403" pitchFamily="66" charset="0"/>
              </a:rPr>
              <a:t>нтересная игра – наилучший способ облегчить процесс обучения (во избежание головокружения продолжительность дыхательных упражнений ограничивается 3-5 минутами).</a:t>
            </a:r>
            <a:endParaRPr lang="ru-RU" sz="3200" b="1" dirty="0">
              <a:latin typeface="Mistral" panose="03090702030407020403" pitchFamily="66" charset="0"/>
            </a:endParaRPr>
          </a:p>
        </p:txBody>
      </p:sp>
    </p:spTree>
    <p:extLst>
      <p:ext uri="{BB962C8B-B14F-4D97-AF65-F5344CB8AC3E}">
        <p14:creationId xmlns:p14="http://schemas.microsoft.com/office/powerpoint/2010/main" val="1978430523"/>
      </p:ext>
    </p:extLst>
  </p:cSld>
  <p:clrMapOvr>
    <a:masterClrMapping/>
  </p:clrMapOvr>
  <mc:AlternateContent xmlns:mc="http://schemas.openxmlformats.org/markup-compatibility/2006">
    <mc:Choice xmlns:p14="http://schemas.microsoft.com/office/powerpoint/2010/main" Requires="p14">
      <p:transition spd="slow" p14:dur="2000" advTm="21879"/>
    </mc:Choice>
    <mc:Fallback>
      <p:transition spd="slow" advTm="21879"/>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260648"/>
            <a:ext cx="8208912" cy="4955203"/>
          </a:xfrm>
          <a:prstGeom prst="rect">
            <a:avLst/>
          </a:prstGeom>
          <a:ln w="28575">
            <a:solidFill>
              <a:schemeClr val="tx1"/>
            </a:solidFill>
          </a:ln>
        </p:spPr>
        <p:txBody>
          <a:bodyPr wrap="square">
            <a:spAutoFit/>
          </a:bodyPr>
          <a:lstStyle/>
          <a:p>
            <a:pPr algn="just"/>
            <a:r>
              <a:rPr lang="ru-RU" sz="2400" b="1" i="1" u="sng" dirty="0" smtClean="0">
                <a:ln>
                  <a:solidFill>
                    <a:schemeClr val="bg2">
                      <a:lumMod val="50000"/>
                    </a:schemeClr>
                  </a:solidFill>
                </a:ln>
                <a:latin typeface="Century Schoolbook" panose="02040604050505020304" pitchFamily="18" charset="0"/>
              </a:rPr>
              <a:t>«Листопад»</a:t>
            </a:r>
            <a:r>
              <a:rPr lang="ru-RU" sz="2400" b="1" i="1" dirty="0" smtClean="0">
                <a:ln>
                  <a:solidFill>
                    <a:schemeClr val="bg2">
                      <a:lumMod val="50000"/>
                    </a:schemeClr>
                  </a:solidFill>
                </a:ln>
                <a:latin typeface="Century Schoolbook" panose="02040604050505020304" pitchFamily="18" charset="0"/>
              </a:rPr>
              <a:t>. </a:t>
            </a:r>
            <a:r>
              <a:rPr lang="ru-RU" sz="2400" b="1" dirty="0">
                <a:ln>
                  <a:solidFill>
                    <a:schemeClr val="bg2">
                      <a:lumMod val="50000"/>
                    </a:schemeClr>
                  </a:solidFill>
                </a:ln>
                <a:latin typeface="Century Schoolbook" panose="02040604050505020304" pitchFamily="18" charset="0"/>
              </a:rPr>
              <a:t>Перед ребёнком на столе выкладывают листочки. "Представь, что сейчас осень. Красные, оранжевые, жёлтые листья падают с деревьев. Подул ветер и разбросал все листья по земле! Давай сделаем ветер – подуем на листья!" Взрослые вместе с малышом дуют на листья до тех пор, пока все они не окажутся на полу. При этом необходимо следить за правильностью ротового выдоха, а также за тем, чтобы ребёнок не переутомлялся. "Все листики на земле... Давай соберем их в ведёрко". Соберите с малышом листочки затем игру можно считать законченной.</a:t>
            </a:r>
          </a:p>
        </p:txBody>
      </p:sp>
      <p:pic>
        <p:nvPicPr>
          <p:cNvPr id="3" name="Picture 5" descr="Background (анимационные фоны).- листопад"/>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179512" y="5085184"/>
            <a:ext cx="8856984" cy="16421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598276723"/>
      </p:ext>
    </p:extLst>
  </p:cSld>
  <p:clrMapOvr>
    <a:masterClrMapping/>
  </p:clrMapOvr>
  <mc:AlternateContent xmlns:mc="http://schemas.openxmlformats.org/markup-compatibility/2006">
    <mc:Choice xmlns:p14="http://schemas.microsoft.com/office/powerpoint/2010/main" Requires="p14">
      <p:transition spd="slow" p14:dur="2000" advTm="21247"/>
    </mc:Choice>
    <mc:Fallback>
      <p:transition spd="slow" advTm="21247"/>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7" descr="Background (анимационные фоны). - шарики"/>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3131840" y="2420888"/>
            <a:ext cx="3028392" cy="27355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Прямоугольник 1"/>
          <p:cNvSpPr/>
          <p:nvPr/>
        </p:nvSpPr>
        <p:spPr>
          <a:xfrm>
            <a:off x="0" y="18158"/>
            <a:ext cx="9144000" cy="6678751"/>
          </a:xfrm>
          <a:prstGeom prst="rect">
            <a:avLst/>
          </a:prstGeom>
          <a:ln w="28575">
            <a:solidFill>
              <a:schemeClr val="tx1"/>
            </a:solidFill>
          </a:ln>
        </p:spPr>
        <p:txBody>
          <a:bodyPr wrap="square">
            <a:spAutoFit/>
          </a:bodyPr>
          <a:lstStyle/>
          <a:p>
            <a:pPr algn="just"/>
            <a:r>
              <a:rPr lang="ru-RU" sz="2400" b="1" i="1" u="sng" dirty="0" smtClean="0">
                <a:latin typeface="Century Schoolbook" panose="02040604050505020304" pitchFamily="18" charset="0"/>
              </a:rPr>
              <a:t>«</a:t>
            </a:r>
            <a:r>
              <a:rPr lang="ru-RU" sz="2400" b="1" i="1" u="sng" dirty="0" err="1" smtClean="0">
                <a:ln>
                  <a:solidFill>
                    <a:schemeClr val="bg2">
                      <a:lumMod val="50000"/>
                    </a:schemeClr>
                  </a:solidFill>
                </a:ln>
                <a:latin typeface="Century Schoolbook" panose="02040604050505020304" pitchFamily="18" charset="0"/>
              </a:rPr>
              <a:t>Бульки</a:t>
            </a:r>
            <a:r>
              <a:rPr lang="ru-RU" sz="2400" b="1" i="1" u="sng" dirty="0" smtClean="0">
                <a:ln>
                  <a:solidFill>
                    <a:schemeClr val="bg2">
                      <a:lumMod val="50000"/>
                    </a:schemeClr>
                  </a:solidFill>
                </a:ln>
                <a:latin typeface="Century Schoolbook" panose="02040604050505020304" pitchFamily="18" charset="0"/>
              </a:rPr>
              <a:t>»</a:t>
            </a:r>
            <a:r>
              <a:rPr lang="ru-RU" sz="2000" b="1" dirty="0" smtClean="0">
                <a:latin typeface="Century Schoolbook" panose="02040604050505020304" pitchFamily="18" charset="0"/>
              </a:rPr>
              <a:t>. </a:t>
            </a:r>
            <a:r>
              <a:rPr lang="ru-RU" sz="2000" b="1" dirty="0" smtClean="0">
                <a:ln>
                  <a:solidFill>
                    <a:schemeClr val="bg2">
                      <a:lumMod val="50000"/>
                    </a:schemeClr>
                  </a:solidFill>
                </a:ln>
                <a:latin typeface="Century Schoolbook" panose="02040604050505020304" pitchFamily="18" charset="0"/>
              </a:rPr>
              <a:t>Еще один фаворит среди детских дыхательных упражнений. Возьмите два прозрачных стакана, один наполните водой почти до краев, а другой – только на треть. С помощью трубочки для коктейля предложите поиграть в «</a:t>
            </a:r>
            <a:r>
              <a:rPr lang="ru-RU" sz="2000" b="1" dirty="0" err="1" smtClean="0">
                <a:ln>
                  <a:solidFill>
                    <a:schemeClr val="bg2">
                      <a:lumMod val="50000"/>
                    </a:schemeClr>
                  </a:solidFill>
                </a:ln>
                <a:latin typeface="Century Schoolbook" panose="02040604050505020304" pitchFamily="18" charset="0"/>
              </a:rPr>
              <a:t>буль-бульки</a:t>
            </a:r>
            <a:r>
              <a:rPr lang="ru-RU" sz="2000" b="1" dirty="0" smtClean="0">
                <a:ln>
                  <a:solidFill>
                    <a:schemeClr val="bg2">
                      <a:lumMod val="50000"/>
                    </a:schemeClr>
                  </a:solidFill>
                </a:ln>
                <a:latin typeface="Century Schoolbook" panose="02040604050505020304" pitchFamily="18" charset="0"/>
              </a:rPr>
              <a:t>». При этом в полный стакан нужно дуть слабо, а в неполный – сильно, иначе не получатся «пузырьки» (пузыри будут подниматься на поверхность)</a:t>
            </a:r>
            <a:r>
              <a:rPr lang="ru-RU" sz="2000" b="1" dirty="0" smtClean="0">
                <a:ln>
                  <a:solidFill>
                    <a:schemeClr val="bg2">
                      <a:lumMod val="50000"/>
                    </a:schemeClr>
                  </a:solidFill>
                </a:ln>
                <a:latin typeface="Century Schoolbook" panose="02040604050505020304" pitchFamily="18" charset="0"/>
              </a:rPr>
              <a:t>. </a:t>
            </a:r>
            <a:r>
              <a:rPr lang="ru-RU" sz="2000" b="1" dirty="0" smtClean="0">
                <a:ln>
                  <a:solidFill>
                    <a:schemeClr val="bg2">
                      <a:lumMod val="50000"/>
                    </a:schemeClr>
                  </a:solidFill>
                </a:ln>
                <a:latin typeface="Century Schoolbook" panose="02040604050505020304" pitchFamily="18" charset="0"/>
              </a:rPr>
              <a:t>Обязательно обратите внимание ребенка на антагонизмы «слабо-сильно», «много-мало». Не забываем плечи не поднимать! . Дайте трубочку ребёнку и предложите тоже подуть в неё: "Давай сделаем весёлые пузырьки! Если дуть слабо – получатся маленькие </a:t>
            </a:r>
            <a:r>
              <a:rPr lang="ru-RU" sz="2000" b="1" dirty="0" err="1" smtClean="0">
                <a:ln>
                  <a:solidFill>
                    <a:schemeClr val="bg2">
                      <a:lumMod val="50000"/>
                    </a:schemeClr>
                  </a:solidFill>
                </a:ln>
                <a:latin typeface="Century Schoolbook" panose="02040604050505020304" pitchFamily="18" charset="0"/>
              </a:rPr>
              <a:t>бульки</a:t>
            </a:r>
            <a:r>
              <a:rPr lang="ru-RU" sz="2000" b="1" dirty="0" smtClean="0">
                <a:ln>
                  <a:solidFill>
                    <a:schemeClr val="bg2">
                      <a:lumMod val="50000"/>
                    </a:schemeClr>
                  </a:solidFill>
                </a:ln>
                <a:latin typeface="Century Schoolbook" panose="02040604050505020304" pitchFamily="18" charset="0"/>
              </a:rPr>
              <a:t>. А если подуть сильно, можно сделать целую бурю. Давай устроим бурю!«</a:t>
            </a:r>
          </a:p>
          <a:p>
            <a:endParaRPr lang="ru-RU" sz="2000" dirty="0" smtClean="0"/>
          </a:p>
          <a:p>
            <a:pPr algn="just"/>
            <a:endParaRPr lang="ru-RU" b="1" i="1" dirty="0" smtClean="0">
              <a:latin typeface="Century Schoolbook" panose="02040604050505020304" pitchFamily="18" charset="0"/>
            </a:endParaRPr>
          </a:p>
          <a:p>
            <a:pPr algn="just"/>
            <a:endParaRPr lang="ru-RU" b="1" i="1" dirty="0">
              <a:latin typeface="Century Schoolbook" panose="02040604050505020304" pitchFamily="18" charset="0"/>
            </a:endParaRPr>
          </a:p>
          <a:p>
            <a:pPr algn="just"/>
            <a:r>
              <a:rPr lang="ru-RU" b="1" i="1" dirty="0" smtClean="0">
                <a:ln>
                  <a:solidFill>
                    <a:schemeClr val="bg2">
                      <a:lumMod val="50000"/>
                    </a:schemeClr>
                  </a:solidFill>
                </a:ln>
                <a:latin typeface="Century Schoolbook" panose="02040604050505020304" pitchFamily="18" charset="0"/>
              </a:rPr>
              <a:t>Многие </a:t>
            </a:r>
            <a:r>
              <a:rPr lang="ru-RU" b="1" i="1" dirty="0">
                <a:ln>
                  <a:solidFill>
                    <a:schemeClr val="bg2">
                      <a:lumMod val="50000"/>
                    </a:schemeClr>
                  </a:solidFill>
                </a:ln>
                <a:latin typeface="Century Schoolbook" panose="02040604050505020304" pitchFamily="18" charset="0"/>
              </a:rPr>
              <a:t>дети, которые привыкли пить сок из пакетиков через трубочку, не сразу понимают, что от них требуется, и могут начать пить воду (поэтому на всякий случай использовать очищенную питьевую воду). В подобной ситуации сначала предложите подуть через трубочку на кусочек ватки на столе или на ладошку, чтобы ребёнок почувствовал выходящую из трубочки струю воздуха.</a:t>
            </a:r>
          </a:p>
        </p:txBody>
      </p:sp>
    </p:spTree>
    <p:extLst>
      <p:ext uri="{BB962C8B-B14F-4D97-AF65-F5344CB8AC3E}">
        <p14:creationId xmlns:p14="http://schemas.microsoft.com/office/powerpoint/2010/main" val="2757666017"/>
      </p:ext>
    </p:extLst>
  </p:cSld>
  <p:clrMapOvr>
    <a:masterClrMapping/>
  </p:clrMapOvr>
  <mc:AlternateContent xmlns:mc="http://schemas.openxmlformats.org/markup-compatibility/2006">
    <mc:Choice xmlns:p14="http://schemas.microsoft.com/office/powerpoint/2010/main" Requires="p14">
      <p:transition spd="slow" p14:dur="2000" advTm="36601"/>
    </mc:Choice>
    <mc:Fallback>
      <p:transition spd="slow" advTm="36601"/>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1560" y="544513"/>
            <a:ext cx="5544616" cy="5816977"/>
          </a:xfrm>
          <a:prstGeom prst="rect">
            <a:avLst/>
          </a:prstGeom>
          <a:ln w="38100">
            <a:solidFill>
              <a:schemeClr val="tx1"/>
            </a:solidFill>
          </a:ln>
        </p:spPr>
        <p:txBody>
          <a:bodyPr wrap="square">
            <a:spAutoFit/>
          </a:bodyPr>
          <a:lstStyle/>
          <a:p>
            <a:pPr algn="just"/>
            <a:r>
              <a:rPr lang="ru-RU" sz="2800" b="1" i="1" dirty="0" smtClean="0">
                <a:ln>
                  <a:solidFill>
                    <a:schemeClr val="bg2">
                      <a:lumMod val="50000"/>
                    </a:schemeClr>
                  </a:solidFill>
                </a:ln>
                <a:latin typeface="Century Schoolbook" panose="02040604050505020304" pitchFamily="18" charset="0"/>
              </a:rPr>
              <a:t>«Снежинка</a:t>
            </a:r>
            <a:r>
              <a:rPr lang="ru-RU" sz="2800" b="1" dirty="0" smtClean="0">
                <a:ln>
                  <a:solidFill>
                    <a:schemeClr val="bg2">
                      <a:lumMod val="50000"/>
                    </a:schemeClr>
                  </a:solidFill>
                </a:ln>
                <a:latin typeface="Century Schoolbook" panose="02040604050505020304" pitchFamily="18" charset="0"/>
              </a:rPr>
              <a:t>». Привяжите на ниточку кусочек ваты (перышко, фантик) и попросите ребенка на него подуть. Губы при этом должны быть округлены и слегка вытянуты вперед «трубочкой». При этом нельзя надувать щеки! Вдыхаем через нос - выдох делаем через рот, не поднимая плеч. </a:t>
            </a:r>
          </a:p>
          <a:p>
            <a:endParaRPr lang="ru-RU" dirty="0" smtClean="0"/>
          </a:p>
          <a:p>
            <a:endParaRPr lang="ru-RU" dirty="0" smtClean="0"/>
          </a:p>
        </p:txBody>
      </p:sp>
      <p:pic>
        <p:nvPicPr>
          <p:cNvPr id="4099" name="Picture 3" descr="C:\Users\теремок\Pictures\анимашки\движение\снежинки.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6732240" y="332656"/>
            <a:ext cx="1872208" cy="6240693"/>
          </a:xfrm>
          <a:prstGeom prst="rect">
            <a:avLst/>
          </a:prstGeom>
          <a:noFill/>
          <a:extLst>
            <a:ext uri="{909E8E84-426E-40DD-AFC4-6F175D3DCCD1}">
              <a14:hiddenFill xmlns:a14="http://schemas.microsoft.com/office/drawing/2010/main">
                <a:solidFill>
                  <a:srgbClr val="FFFFFF"/>
                </a:solidFill>
              </a14:hiddenFill>
            </a:ext>
          </a:extLst>
        </p:spPr>
      </p:pic>
      <p:pic>
        <p:nvPicPr>
          <p:cNvPr id="4100" name="Picture 4" descr="C:\Users\теремок\Pictures\анимашки\движение\снег дви.gif"/>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2051720" y="5906599"/>
            <a:ext cx="3076575" cy="6667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62796557"/>
      </p:ext>
    </p:extLst>
  </p:cSld>
  <p:clrMapOvr>
    <a:masterClrMapping/>
  </p:clrMapOvr>
  <mc:AlternateContent xmlns:mc="http://schemas.openxmlformats.org/markup-compatibility/2006">
    <mc:Choice xmlns:p14="http://schemas.microsoft.com/office/powerpoint/2010/main" Requires="p14">
      <p:transition spd="slow" p14:dur="2000" advTm="21768"/>
    </mc:Choice>
    <mc:Fallback>
      <p:transition spd="slow" advTm="21768"/>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23528" y="188640"/>
            <a:ext cx="8136904" cy="4401205"/>
          </a:xfrm>
          <a:prstGeom prst="rect">
            <a:avLst/>
          </a:prstGeom>
          <a:ln w="28575">
            <a:solidFill>
              <a:schemeClr val="tx1"/>
            </a:solidFill>
          </a:ln>
        </p:spPr>
        <p:txBody>
          <a:bodyPr wrap="square">
            <a:spAutoFit/>
          </a:bodyPr>
          <a:lstStyle/>
          <a:p>
            <a:endParaRPr lang="ru-RU" dirty="0" smtClean="0"/>
          </a:p>
          <a:p>
            <a:pPr algn="just"/>
            <a:r>
              <a:rPr lang="ru-RU" i="1" dirty="0" smtClean="0"/>
              <a:t> </a:t>
            </a:r>
            <a:r>
              <a:rPr lang="ru-RU" sz="2800" b="1" i="1" dirty="0" smtClean="0">
                <a:ln>
                  <a:solidFill>
                    <a:schemeClr val="bg2">
                      <a:lumMod val="50000"/>
                    </a:schemeClr>
                  </a:solidFill>
                </a:ln>
                <a:latin typeface="Century Schoolbook" panose="02040604050505020304" pitchFamily="18" charset="0"/>
              </a:rPr>
              <a:t>«</a:t>
            </a:r>
            <a:r>
              <a:rPr lang="ru-RU" sz="2400" b="1" i="1" dirty="0" smtClean="0">
                <a:ln>
                  <a:solidFill>
                    <a:schemeClr val="bg2">
                      <a:lumMod val="50000"/>
                    </a:schemeClr>
                  </a:solidFill>
                </a:ln>
                <a:latin typeface="Century Schoolbook" panose="02040604050505020304" pitchFamily="18" charset="0"/>
              </a:rPr>
              <a:t>Парусник». </a:t>
            </a:r>
            <a:r>
              <a:rPr lang="ru-RU" sz="2400" b="1" dirty="0" smtClean="0">
                <a:ln>
                  <a:solidFill>
                    <a:schemeClr val="bg2">
                      <a:lumMod val="50000"/>
                    </a:schemeClr>
                  </a:solidFill>
                </a:ln>
                <a:latin typeface="Century Schoolbook" panose="02040604050505020304" pitchFamily="18" charset="0"/>
              </a:rPr>
              <a:t>Принцип тот же: научите ребенка дуть «трубочкой», не надувая щеки, на легкие предметы (самодельные бумажные кораблики, игрушки, пластмассовые яйца от киндер-сюрпризов) на воде в ванной или тазике. Набираем воздух через нос (животик надувается), выдыхаем через рот (животик сдувается). Дуем на кораблик, чтобы он поплыл по морю. Дети очень любят эту игру, так что смело можете устраивать регату.</a:t>
            </a:r>
          </a:p>
          <a:p>
            <a:endParaRPr lang="ru-RU" dirty="0" smtClean="0"/>
          </a:p>
        </p:txBody>
      </p:sp>
      <p:pic>
        <p:nvPicPr>
          <p:cNvPr id="6146" name="Picture 2" descr="C:\Users\теремок\Pictures\анимашки\заголовок\na-more.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32926" y="5229200"/>
            <a:ext cx="8919086" cy="10914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56914687"/>
      </p:ext>
    </p:extLst>
  </p:cSld>
  <p:clrMapOvr>
    <a:masterClrMapping/>
  </p:clrMapOvr>
  <mc:AlternateContent xmlns:mc="http://schemas.openxmlformats.org/markup-compatibility/2006">
    <mc:Choice xmlns:p14="http://schemas.microsoft.com/office/powerpoint/2010/main" Requires="p14">
      <p:transition spd="slow" p14:dur="2000" advTm="21367"/>
    </mc:Choice>
    <mc:Fallback>
      <p:transition spd="slow" advTm="21367"/>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380292" y="332656"/>
            <a:ext cx="8080140" cy="5760640"/>
          </a:xfrm>
          <a:prstGeom prst="rect">
            <a:avLst/>
          </a:prstGeom>
          <a:ln w="38100">
            <a:solidFill>
              <a:schemeClr val="bg2">
                <a:lumMod val="75000"/>
              </a:schemeClr>
            </a:solidFill>
          </a:ln>
        </p:spPr>
        <p:txBody>
          <a:bodyPr wrap="square">
            <a:spAutoFit/>
          </a:bodyPr>
          <a:lstStyle/>
          <a:p>
            <a:pPr algn="just"/>
            <a:endParaRPr lang="ru-RU" sz="2400" b="1" i="1" dirty="0" smtClean="0">
              <a:ln>
                <a:solidFill>
                  <a:schemeClr val="bg2">
                    <a:lumMod val="50000"/>
                  </a:schemeClr>
                </a:solidFill>
              </a:ln>
              <a:latin typeface="Century Schoolbook" panose="02040604050505020304" pitchFamily="18" charset="0"/>
            </a:endParaRPr>
          </a:p>
          <a:p>
            <a:pPr algn="just"/>
            <a:r>
              <a:rPr lang="ru-RU" sz="2400" b="1" i="1" dirty="0" smtClean="0">
                <a:ln>
                  <a:solidFill>
                    <a:schemeClr val="bg2">
                      <a:lumMod val="50000"/>
                    </a:schemeClr>
                  </a:solidFill>
                </a:ln>
                <a:latin typeface="Century Schoolbook" panose="02040604050505020304" pitchFamily="18" charset="0"/>
              </a:rPr>
              <a:t>«Воздушные шарики». </a:t>
            </a:r>
            <a:r>
              <a:rPr lang="ru-RU" sz="2400" b="1" dirty="0" smtClean="0">
                <a:ln>
                  <a:solidFill>
                    <a:schemeClr val="bg2">
                      <a:lumMod val="50000"/>
                    </a:schemeClr>
                  </a:solidFill>
                </a:ln>
                <a:latin typeface="Century Schoolbook" panose="02040604050505020304" pitchFamily="18" charset="0"/>
              </a:rPr>
              <a:t>Тренируем объем и силу выдоха. Выбирайте не очень плотные шары, так как они могут быть не под силу ребенку и вызвать отказ.</a:t>
            </a:r>
          </a:p>
          <a:p>
            <a:pPr algn="just"/>
            <a:endParaRPr lang="ru-RU" sz="2400" b="1" dirty="0">
              <a:ln>
                <a:solidFill>
                  <a:schemeClr val="bg2">
                    <a:lumMod val="50000"/>
                  </a:schemeClr>
                </a:solidFill>
              </a:ln>
              <a:latin typeface="Century Schoolbook" panose="02040604050505020304" pitchFamily="18" charset="0"/>
            </a:endParaRPr>
          </a:p>
          <a:p>
            <a:pPr algn="just"/>
            <a:r>
              <a:rPr lang="ru-RU" sz="2400" b="1" i="1" dirty="0" smtClean="0">
                <a:ln>
                  <a:solidFill>
                    <a:schemeClr val="bg2">
                      <a:lumMod val="50000"/>
                    </a:schemeClr>
                  </a:solidFill>
                </a:ln>
                <a:latin typeface="Century Schoolbook" panose="02040604050505020304" pitchFamily="18" charset="0"/>
              </a:rPr>
              <a:t>                               «</a:t>
            </a:r>
            <a:r>
              <a:rPr lang="ru-RU" sz="2400" b="1" i="1" dirty="0">
                <a:ln>
                  <a:solidFill>
                    <a:schemeClr val="bg2">
                      <a:lumMod val="50000"/>
                    </a:schemeClr>
                  </a:solidFill>
                </a:ln>
                <a:latin typeface="Century Schoolbook" panose="02040604050505020304" pitchFamily="18" charset="0"/>
              </a:rPr>
              <a:t>Музыкальные игрушки». </a:t>
            </a:r>
            <a:r>
              <a:rPr lang="ru-RU" sz="2400" b="1" i="1" dirty="0" smtClean="0">
                <a:ln>
                  <a:solidFill>
                    <a:schemeClr val="bg2">
                      <a:lumMod val="50000"/>
                    </a:schemeClr>
                  </a:solidFill>
                </a:ln>
                <a:latin typeface="Century Schoolbook" panose="02040604050505020304" pitchFamily="18" charset="0"/>
              </a:rPr>
              <a:t>          </a:t>
            </a:r>
          </a:p>
          <a:p>
            <a:pPr algn="ctr"/>
            <a:r>
              <a:rPr lang="ru-RU" sz="2400" b="1" i="1" dirty="0">
                <a:ln>
                  <a:solidFill>
                    <a:schemeClr val="bg2">
                      <a:lumMod val="50000"/>
                    </a:schemeClr>
                  </a:solidFill>
                </a:ln>
                <a:latin typeface="Century Schoolbook" panose="02040604050505020304" pitchFamily="18" charset="0"/>
              </a:rPr>
              <a:t> </a:t>
            </a:r>
            <a:r>
              <a:rPr lang="ru-RU" sz="2400" b="1" i="1" dirty="0" smtClean="0">
                <a:ln>
                  <a:solidFill>
                    <a:schemeClr val="bg2">
                      <a:lumMod val="50000"/>
                    </a:schemeClr>
                  </a:solidFill>
                </a:ln>
                <a:latin typeface="Century Schoolbook" panose="02040604050505020304" pitchFamily="18" charset="0"/>
              </a:rPr>
              <a:t>                      </a:t>
            </a:r>
            <a:r>
              <a:rPr lang="ru-RU" sz="2400" b="1" dirty="0" smtClean="0">
                <a:ln>
                  <a:solidFill>
                    <a:schemeClr val="bg2">
                      <a:lumMod val="50000"/>
                    </a:schemeClr>
                  </a:solidFill>
                </a:ln>
                <a:latin typeface="Century Schoolbook" panose="02040604050505020304" pitchFamily="18" charset="0"/>
              </a:rPr>
              <a:t>Разнообразные </a:t>
            </a:r>
            <a:r>
              <a:rPr lang="ru-RU" sz="2400" b="1" dirty="0">
                <a:ln>
                  <a:solidFill>
                    <a:schemeClr val="bg2">
                      <a:lumMod val="50000"/>
                    </a:schemeClr>
                  </a:solidFill>
                </a:ln>
                <a:latin typeface="Century Schoolbook" panose="02040604050505020304" pitchFamily="18" charset="0"/>
              </a:rPr>
              <a:t>дудочки, губные </a:t>
            </a:r>
            <a:r>
              <a:rPr lang="ru-RU" sz="2400" b="1" dirty="0" smtClean="0">
                <a:ln>
                  <a:solidFill>
                    <a:schemeClr val="bg2">
                      <a:lumMod val="50000"/>
                    </a:schemeClr>
                  </a:solidFill>
                </a:ln>
                <a:latin typeface="Century Schoolbook" panose="02040604050505020304" pitchFamily="18" charset="0"/>
              </a:rPr>
              <a:t> </a:t>
            </a:r>
          </a:p>
          <a:p>
            <a:pPr algn="ctr"/>
            <a:r>
              <a:rPr lang="ru-RU" sz="2400" b="1" dirty="0">
                <a:ln>
                  <a:solidFill>
                    <a:schemeClr val="bg2">
                      <a:lumMod val="50000"/>
                    </a:schemeClr>
                  </a:solidFill>
                </a:ln>
                <a:latin typeface="Century Schoolbook" panose="02040604050505020304" pitchFamily="18" charset="0"/>
              </a:rPr>
              <a:t> </a:t>
            </a:r>
            <a:r>
              <a:rPr lang="ru-RU" sz="2400" b="1" dirty="0" smtClean="0">
                <a:ln>
                  <a:solidFill>
                    <a:schemeClr val="bg2">
                      <a:lumMod val="50000"/>
                    </a:schemeClr>
                  </a:solidFill>
                </a:ln>
                <a:latin typeface="Century Schoolbook" panose="02040604050505020304" pitchFamily="18" charset="0"/>
              </a:rPr>
              <a:t>                      гармошки</a:t>
            </a:r>
            <a:r>
              <a:rPr lang="ru-RU" sz="2400" b="1" dirty="0">
                <a:ln>
                  <a:solidFill>
                    <a:schemeClr val="bg2">
                      <a:lumMod val="50000"/>
                    </a:schemeClr>
                  </a:solidFill>
                </a:ln>
                <a:latin typeface="Century Schoolbook" panose="02040604050505020304" pitchFamily="18" charset="0"/>
              </a:rPr>
              <a:t>, трубочки помогают </a:t>
            </a:r>
            <a:r>
              <a:rPr lang="ru-RU" sz="2400" b="1" dirty="0" smtClean="0">
                <a:ln>
                  <a:solidFill>
                    <a:schemeClr val="bg2">
                      <a:lumMod val="50000"/>
                    </a:schemeClr>
                  </a:solidFill>
                </a:ln>
                <a:latin typeface="Century Schoolbook" panose="02040604050505020304" pitchFamily="18" charset="0"/>
              </a:rPr>
              <a:t>                   </a:t>
            </a:r>
          </a:p>
          <a:p>
            <a:pPr algn="ctr"/>
            <a:r>
              <a:rPr lang="ru-RU" sz="2400" b="1" dirty="0">
                <a:ln>
                  <a:solidFill>
                    <a:schemeClr val="bg2">
                      <a:lumMod val="50000"/>
                    </a:schemeClr>
                  </a:solidFill>
                </a:ln>
                <a:latin typeface="Century Schoolbook" panose="02040604050505020304" pitchFamily="18" charset="0"/>
              </a:rPr>
              <a:t> </a:t>
            </a:r>
            <a:r>
              <a:rPr lang="ru-RU" sz="2400" b="1" dirty="0" smtClean="0">
                <a:ln>
                  <a:solidFill>
                    <a:schemeClr val="bg2">
                      <a:lumMod val="50000"/>
                    </a:schemeClr>
                  </a:solidFill>
                </a:ln>
                <a:latin typeface="Century Schoolbook" panose="02040604050505020304" pitchFamily="18" charset="0"/>
              </a:rPr>
              <a:t>                      формировать </a:t>
            </a:r>
            <a:r>
              <a:rPr lang="ru-RU" sz="2400" b="1" dirty="0">
                <a:ln>
                  <a:solidFill>
                    <a:schemeClr val="bg2">
                      <a:lumMod val="50000"/>
                    </a:schemeClr>
                  </a:solidFill>
                </a:ln>
                <a:latin typeface="Century Schoolbook" panose="02040604050505020304" pitchFamily="18" charset="0"/>
              </a:rPr>
              <a:t>сильную струю </a:t>
            </a:r>
            <a:r>
              <a:rPr lang="ru-RU" sz="2400" b="1" dirty="0" smtClean="0">
                <a:ln>
                  <a:solidFill>
                    <a:schemeClr val="bg2">
                      <a:lumMod val="50000"/>
                    </a:schemeClr>
                  </a:solidFill>
                </a:ln>
                <a:latin typeface="Century Schoolbook" panose="02040604050505020304" pitchFamily="18" charset="0"/>
              </a:rPr>
              <a:t> </a:t>
            </a:r>
          </a:p>
          <a:p>
            <a:pPr algn="ctr"/>
            <a:r>
              <a:rPr lang="ru-RU" sz="2400" b="1" dirty="0">
                <a:ln>
                  <a:solidFill>
                    <a:schemeClr val="bg2">
                      <a:lumMod val="50000"/>
                    </a:schemeClr>
                  </a:solidFill>
                </a:ln>
                <a:latin typeface="Century Schoolbook" panose="02040604050505020304" pitchFamily="18" charset="0"/>
              </a:rPr>
              <a:t> </a:t>
            </a:r>
            <a:r>
              <a:rPr lang="ru-RU" sz="2400" b="1" dirty="0" smtClean="0">
                <a:ln>
                  <a:solidFill>
                    <a:schemeClr val="bg2">
                      <a:lumMod val="50000"/>
                    </a:schemeClr>
                  </a:solidFill>
                </a:ln>
                <a:latin typeface="Century Schoolbook" panose="02040604050505020304" pitchFamily="18" charset="0"/>
              </a:rPr>
              <a:t>                      воздуха.</a:t>
            </a:r>
          </a:p>
          <a:p>
            <a:pPr algn="just"/>
            <a:endParaRPr lang="ru-RU" sz="2400" b="1" dirty="0" smtClean="0">
              <a:ln>
                <a:solidFill>
                  <a:schemeClr val="bg2">
                    <a:lumMod val="50000"/>
                  </a:schemeClr>
                </a:solidFill>
              </a:ln>
              <a:latin typeface="Century Schoolbook" panose="02040604050505020304" pitchFamily="18" charset="0"/>
            </a:endParaRPr>
          </a:p>
          <a:p>
            <a:pPr algn="just"/>
            <a:r>
              <a:rPr lang="ru-RU" sz="2400" b="1" i="1" dirty="0" smtClean="0">
                <a:ln>
                  <a:solidFill>
                    <a:schemeClr val="bg2">
                      <a:lumMod val="50000"/>
                    </a:schemeClr>
                  </a:solidFill>
                </a:ln>
                <a:latin typeface="Century Schoolbook" panose="02040604050505020304" pitchFamily="18" charset="0"/>
              </a:rPr>
              <a:t>«Мыльные пузыри». </a:t>
            </a:r>
            <a:r>
              <a:rPr lang="ru-RU" sz="2400" b="1" dirty="0" smtClean="0">
                <a:ln>
                  <a:solidFill>
                    <a:schemeClr val="bg2">
                      <a:lumMod val="50000"/>
                    </a:schemeClr>
                  </a:solidFill>
                </a:ln>
                <a:latin typeface="Century Schoolbook" panose="02040604050505020304" pitchFamily="18" charset="0"/>
              </a:rPr>
              <a:t>Эта полезная игра вырабатывает очень тонкое регулирование выдоха. Дыхание остается прежним.</a:t>
            </a:r>
            <a:endParaRPr lang="ru-RU" sz="2400" b="1" dirty="0">
              <a:ln>
                <a:solidFill>
                  <a:schemeClr val="bg2">
                    <a:lumMod val="50000"/>
                  </a:schemeClr>
                </a:solidFill>
              </a:ln>
              <a:latin typeface="Century Schoolbook" panose="02040604050505020304" pitchFamily="18" charset="0"/>
            </a:endParaRPr>
          </a:p>
        </p:txBody>
      </p:sp>
      <p:pic>
        <p:nvPicPr>
          <p:cNvPr id="3" name="Picture 109" descr="33"/>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a:off x="8229600" y="1131348"/>
            <a:ext cx="914400" cy="2000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7" descr="Background (анимационные фоны). - шарики"/>
          <p:cNvPicPr>
            <a:picLocks noChangeAspect="1" noChangeArrowheads="1" noCrop="1"/>
          </p:cNvPicPr>
          <p:nvPr/>
        </p:nvPicPr>
        <p:blipFill>
          <a:blip r:embed="rId3">
            <a:extLst>
              <a:ext uri="{28A0092B-C50C-407E-A947-70E740481C1C}">
                <a14:useLocalDpi xmlns:a14="http://schemas.microsoft.com/office/drawing/2010/main" val="0"/>
              </a:ext>
            </a:extLst>
          </a:blip>
          <a:srcRect/>
          <a:stretch>
            <a:fillRect/>
          </a:stretch>
        </p:blipFill>
        <p:spPr bwMode="auto">
          <a:xfrm>
            <a:off x="7150906" y="4653136"/>
            <a:ext cx="1652588"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 name="Picture 38" descr="minnie02dx3"/>
          <p:cNvPicPr>
            <a:picLocks noChangeAspect="1" noChangeArrowheads="1" noCrop="1"/>
          </p:cNvPicPr>
          <p:nvPr/>
        </p:nvPicPr>
        <p:blipFill>
          <a:blip r:embed="rId4">
            <a:extLst>
              <a:ext uri="{28A0092B-C50C-407E-A947-70E740481C1C}">
                <a14:useLocalDpi xmlns:a14="http://schemas.microsoft.com/office/drawing/2010/main" val="0"/>
              </a:ext>
            </a:extLst>
          </a:blip>
          <a:srcRect/>
          <a:stretch>
            <a:fillRect/>
          </a:stretch>
        </p:blipFill>
        <p:spPr bwMode="auto">
          <a:xfrm>
            <a:off x="395536" y="2302174"/>
            <a:ext cx="1656184" cy="19874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059574397"/>
      </p:ext>
    </p:extLst>
  </p:cSld>
  <p:clrMapOvr>
    <a:masterClrMapping/>
  </p:clrMapOvr>
  <mc:AlternateContent xmlns:mc="http://schemas.openxmlformats.org/markup-compatibility/2006">
    <mc:Choice xmlns:p14="http://schemas.microsoft.com/office/powerpoint/2010/main" Requires="p14">
      <p:transition spd="slow" p14:dur="2000" advTm="17870"/>
    </mc:Choice>
    <mc:Fallback>
      <p:transition spd="slow" advTm="17870"/>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Углы">
  <a:themeElements>
    <a:clrScheme name="Другая 17">
      <a:dk1>
        <a:srgbClr val="D60093"/>
      </a:dk1>
      <a:lt1>
        <a:srgbClr val="FF99CC"/>
      </a:lt1>
      <a:dk2>
        <a:srgbClr val="7030A0"/>
      </a:dk2>
      <a:lt2>
        <a:srgbClr val="F296CB"/>
      </a:lt2>
      <a:accent1>
        <a:srgbClr val="9E8E5C"/>
      </a:accent1>
      <a:accent2>
        <a:srgbClr val="A09781"/>
      </a:accent2>
      <a:accent3>
        <a:srgbClr val="85776D"/>
      </a:accent3>
      <a:accent4>
        <a:srgbClr val="AEAFA9"/>
      </a:accent4>
      <a:accent5>
        <a:srgbClr val="8D878B"/>
      </a:accent5>
      <a:accent6>
        <a:srgbClr val="6B6149"/>
      </a:accent6>
      <a:hlink>
        <a:srgbClr val="B6A272"/>
      </a:hlink>
      <a:folHlink>
        <a:srgbClr val="8A784F"/>
      </a:folHlink>
    </a:clrScheme>
    <a:fontScheme name="Углы">
      <a:majorFont>
        <a:latin typeface="Franklin Gothic Medium"/>
        <a:ea typeface=""/>
        <a:cs typeface=""/>
        <a:font script="Jpan" typeface="HG創英角ｺﾞｼｯｸUB"/>
        <a:font script="Hang" typeface="돋움"/>
        <a:font script="Hans" typeface="微软雅黑"/>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a:ea typeface=""/>
        <a:cs typeface=""/>
        <a:font script="Jpan" typeface="ＭＳ Ｐゴシック"/>
        <a:font script="Hang" typeface="맑은 고딕"/>
        <a:font script="Hans" typeface="隶书"/>
        <a:font script="Hant" typeface="新細明體"/>
        <a:font script="Arab" typeface="Arial"/>
        <a:font script="Hebr" typeface="Arial"/>
        <a:font script="Thai" typeface="Cord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Углы">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20400000"/>
            </a:lightRig>
          </a:scene3d>
          <a:sp3d contourW="6350">
            <a:bevelT w="41275" h="19050" prst="angle"/>
            <a:contourClr>
              <a:schemeClr val="phClr">
                <a:shade val="25000"/>
                <a:satMod val="150000"/>
              </a:schemeClr>
            </a:contourClr>
          </a:sp3d>
        </a:effectStyle>
      </a:effectStyleLst>
      <a:bgFillStyleLst>
        <a:solidFill>
          <a:schemeClr val="phClr"/>
        </a:solidFill>
        <a:blipFill rotWithShape="1">
          <a:blip xmlns:r="http://schemas.openxmlformats.org/officeDocument/2006/relationships" r:embed="rId1">
            <a:duotone>
              <a:schemeClr val="phClr">
                <a:tint val="90000"/>
                <a:shade val="85000"/>
              </a:schemeClr>
              <a:schemeClr val="phClr">
                <a:tint val="95000"/>
                <a:shade val="99000"/>
              </a:schemeClr>
            </a:duotone>
          </a:blip>
          <a:tile tx="0" ty="0" sx="100000" sy="100000" flip="none" algn="tl"/>
        </a:blipFill>
        <a:blipFill rotWithShape="1">
          <a:blip xmlns:r="http://schemas.openxmlformats.org/officeDocument/2006/relationships" r:embed="rId2">
            <a:duotone>
              <a:schemeClr val="phClr">
                <a:tint val="93000"/>
                <a:shade val="85000"/>
              </a:schemeClr>
              <a:schemeClr val="phClr">
                <a:tint val="96000"/>
                <a:shade val="99000"/>
              </a:schemeClr>
            </a:duotone>
          </a:blip>
          <a:tile tx="0" ty="0" sx="90000" sy="9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Angles</Template>
  <TotalTime>110</TotalTime>
  <Words>655</Words>
  <Application>Microsoft Office PowerPoint</Application>
  <PresentationFormat>Экран (4:3)</PresentationFormat>
  <Paragraphs>26</Paragraphs>
  <Slides>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Углы</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теремок</dc:creator>
  <cp:lastModifiedBy>теремок</cp:lastModifiedBy>
  <cp:revision>10</cp:revision>
  <dcterms:created xsi:type="dcterms:W3CDTF">2014-11-12T03:31:43Z</dcterms:created>
  <dcterms:modified xsi:type="dcterms:W3CDTF">2014-11-12T05:22:31Z</dcterms:modified>
</cp:coreProperties>
</file>