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>
      <p:cViewPr varScale="1">
        <p:scale>
          <a:sx n="95" d="100"/>
          <a:sy n="95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7030A0"/>
                </a:solidFill>
              </a:rPr>
              <a:t>Диаграмма соотношений продаваемой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продукции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27272731345262718"/>
          <c:y val="0.26764299271911884"/>
          <c:w val="0.52123961067366575"/>
          <c:h val="0.59146825396825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Диаграмма соотношений продаваемой хлебопекарной продукции</c:v>
                </c:pt>
              </c:strCache>
            </c:strRef>
          </c:tx>
          <c:explosion val="16"/>
          <c:cat>
            <c:strRef>
              <c:f>Лист1!$A$2:$A$5</c:f>
              <c:strCache>
                <c:ptCount val="4"/>
                <c:pt idx="0">
                  <c:v>ЗАО"СБКК"</c:v>
                </c:pt>
                <c:pt idx="1">
                  <c:v>Хлебозавод 2</c:v>
                </c:pt>
                <c:pt idx="2">
                  <c:v>Хлебозавод 9</c:v>
                </c:pt>
                <c:pt idx="3">
                  <c:v>Остальные х/п предприятия Самарской области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13</c:v>
                </c:pt>
                <c:pt idx="3">
                  <c:v>51</c:v>
                </c:pt>
              </c:numCache>
            </c:numRef>
          </c:val>
        </c:ser>
      </c:pie3DChart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mb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mb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mb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comb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851648" cy="244827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Научно – исследовательская работа </a:t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«Исследование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износа инструмента при</a:t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увеличении производительности оборудования»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Разработал  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Альмушов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Р.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спец</a:t>
            </a:r>
            <a:r>
              <a:rPr lang="en-US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151031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1910880"/>
            <a:ext cx="9144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участке ранее использованного станка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РНК– 25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была совершена модернизация на более современный по техническим показателям,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ГРК-25Ш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предназначенный  для выпуска широкого ассортимента изделий.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3356992"/>
            <a:ext cx="3672408" cy="2264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процессе эксплуатации станка выявилась необходимость в увеличении его производительности, улучшении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тепловлажностного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режима и в устранении незначительных конструктивных недостатков.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3275576"/>
            <a:ext cx="3240360" cy="260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052736"/>
            <a:ext cx="572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ПРОВЕДЕНО ДВА ВАРИАНТА РЕКОНСТРУКЦИИ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875022"/>
            <a:ext cx="9144000" cy="135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вариант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Реконструкция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внедряемого станка ГРК-25Ш</a:t>
            </a:r>
            <a:r>
              <a:rPr kumimoji="0" lang="ru-RU" sz="16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установкой 11 стоек вместо 7 по предложению бригады техников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Отраслевой научно-исследовательской лаборатории реконструкции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Суть реконструкции заключается в следующем: высота камеры увеличена, что позволило консольные блоки с z=8 и t=140 заменить на вал с блоками z=14 (такой же вал, как передний).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4056166"/>
            <a:ext cx="9144000" cy="111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вариант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повышения выпуска изделий произведена реконструкция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внедряемого станка ГРК-25Ш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установкой 11 стоек вместо 7. При реконструкции использованы все узлы серийного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станка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существенных переделок, сохранены прежние габариты и увеличена теплоотдача.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40352" y="5733256"/>
            <a:ext cx="114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48880"/>
            <a:ext cx="896448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Достоинства внедряемого станка ГРК-25Ш</a:t>
            </a: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Имеет большие размеры, чем РНК– 25, таким образом, увеличивается суточная производительность;</a:t>
            </a: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Имеет транспортер, то есть увеличена степень автоматизации;</a:t>
            </a: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Выделены три температурные зоны, то есть имеет оптимальный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тепловлажностный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режим.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8344" y="5661248"/>
            <a:ext cx="114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516216" y="6237312"/>
            <a:ext cx="279218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  С  уважением,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Салиховский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П.Р.</a:t>
            </a:r>
            <a:endParaRPr lang="ru-RU" sz="1200" dirty="0"/>
          </a:p>
        </p:txBody>
      </p:sp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700808"/>
            <a:ext cx="6912768" cy="129614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РАБОТЫ 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проанализировать работу оборудования для увеличения       производительности предприятия.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2977208"/>
            <a:ext cx="802838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достижения этой цели, ставлю перед собой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i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проанализировать рассматриваемое предприятие;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ознакомиться с разными видами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оборудования и инструмента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 предприятии;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произвести сравнительный анализ рассматриваемого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оборудования и инструмента;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подсчитать тепловой эффект предлагаемого оборудования.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8344" y="5661248"/>
            <a:ext cx="114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1196752"/>
            <a:ext cx="4464496" cy="44348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Ассортимент выпускаемой продукции </a:t>
            </a:r>
            <a:r>
              <a:rPr lang="ru-RU" sz="2000" b="1" dirty="0" smtClean="0">
                <a:solidFill>
                  <a:srgbClr val="7030A0"/>
                </a:solidFill>
              </a:rPr>
              <a:t>ОАО «завод </a:t>
            </a:r>
            <a:r>
              <a:rPr lang="ru-RU" sz="2000" b="1" dirty="0" smtClean="0">
                <a:solidFill>
                  <a:srgbClr val="7030A0"/>
                </a:solidFill>
              </a:rPr>
              <a:t>им</a:t>
            </a:r>
            <a:r>
              <a:rPr lang="en-US" sz="2000" b="1" dirty="0" smtClean="0">
                <a:solidFill>
                  <a:srgbClr val="7030A0"/>
                </a:solidFill>
              </a:rPr>
              <a:t>.</a:t>
            </a:r>
            <a:r>
              <a:rPr lang="ru-RU" sz="2000" b="1" dirty="0" smtClean="0">
                <a:solidFill>
                  <a:srgbClr val="7030A0"/>
                </a:solidFill>
              </a:rPr>
              <a:t> А.М.Тарасова» 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2000" u="sng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датчик детонации двух типов: узкополосный и широкополосный;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датчик контрольной лампы давления масла, датчик температуры</a:t>
            </a:r>
            <a:r>
              <a:rPr lang="en-US" sz="2000" dirty="0" smtClean="0">
                <a:solidFill>
                  <a:srgbClr val="7030A0"/>
                </a:solidFill>
              </a:rPr>
              <a:t>.</a:t>
            </a:r>
            <a:endParaRPr lang="ru-RU" sz="20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1196752"/>
          <a:ext cx="468052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68344" y="5733256"/>
            <a:ext cx="114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3068960"/>
            <a:ext cx="7772400" cy="316835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Руководство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ОАО"ЗАВОД ИМ.А.М.ТАРАСОВА"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ставит перед собой ряд задач: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способствовать увеличению доли на рынке,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обеспечивать эффективную рекламу всех товаров предприятия,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расширять ассортимент товаров,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повысить конкурентоспособность,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повысить имидж предприятия</a:t>
            </a:r>
            <a:r>
              <a:rPr lang="en-US" sz="2400" dirty="0" smtClean="0">
                <a:solidFill>
                  <a:srgbClr val="7030A0"/>
                </a:solidFill>
              </a:rPr>
              <a:t>.</a:t>
            </a:r>
            <a:endParaRPr lang="ru-RU" sz="2400" dirty="0" smtClean="0">
              <a:solidFill>
                <a:srgbClr val="7030A0"/>
              </a:solidFill>
            </a:endParaRPr>
          </a:p>
          <a:p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1412776"/>
            <a:ext cx="157108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996952"/>
            <a:ext cx="8496944" cy="3456384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К преимуществам</a:t>
            </a:r>
            <a:r>
              <a:rPr lang="ru-RU" sz="2000" dirty="0" smtClean="0">
                <a:solidFill>
                  <a:srgbClr val="7030A0"/>
                </a:solidFill>
              </a:rPr>
              <a:t> предприятия следует отнести: обеспеченность квалифицированным </a:t>
            </a:r>
            <a:r>
              <a:rPr lang="ru-RU" sz="2000" dirty="0" err="1" smtClean="0">
                <a:solidFill>
                  <a:srgbClr val="7030A0"/>
                </a:solidFill>
              </a:rPr>
              <a:t>промперсоналом</a:t>
            </a:r>
            <a:r>
              <a:rPr lang="ru-RU" sz="2000" dirty="0" smtClean="0">
                <a:solidFill>
                  <a:srgbClr val="7030A0"/>
                </a:solidFill>
              </a:rPr>
              <a:t>, наличие реальных заказов от потребителей в России, странах СНГ и других странах; высокий уровень разработки конструкций генераторов, стартеров и технологии их производства.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Технологический процесс производства новых видов изделий основан на применении высокоточного и высокопроизводительного отечественного и импортного оборудования, деталей, изготовленных методом прессования из порошков, постоянных магнитов и замены литых деталей на штампованные.</a:t>
            </a:r>
          </a:p>
          <a:p>
            <a:pPr algn="just"/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1124744"/>
            <a:ext cx="1872208" cy="137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303894"/>
            <a:ext cx="9144000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spc="30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1400" b="1" i="1" spc="3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ОБОРУДОВАНИЯ</a:t>
            </a:r>
            <a:endParaRPr kumimoji="0" lang="ru-RU" sz="1400" b="1" i="1" u="none" strike="noStrike" cap="none" spc="300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технологическому назначению: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-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универсальное;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-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специализированное.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производительности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малой производительности;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- средней производительности;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- большой производительности.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степени механизации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- </a:t>
            </a:r>
            <a:r>
              <a:rPr lang="ru-RU" sz="1400" dirty="0" smtClean="0">
                <a:solidFill>
                  <a:srgbClr val="7030A0"/>
                </a:solidFill>
              </a:rPr>
              <a:t>автоматизированное;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- не</a:t>
            </a:r>
            <a:r>
              <a:rPr lang="ru-RU" sz="1400" dirty="0" smtClean="0">
                <a:solidFill>
                  <a:srgbClr val="7030A0"/>
                </a:solidFill>
              </a:rPr>
              <a:t>автоматизированное;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- полуавтоматы.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способу обогрева камеры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 </a:t>
            </a:r>
            <a:r>
              <a:rPr lang="ru-RU" sz="1400" dirty="0" smtClean="0">
                <a:solidFill>
                  <a:srgbClr val="7030A0"/>
                </a:solidFill>
              </a:rPr>
              <a:t>пароводяным обогревом;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- </a:t>
            </a:r>
            <a:r>
              <a:rPr lang="ru-RU" sz="1400" dirty="0" smtClean="0">
                <a:solidFill>
                  <a:srgbClr val="7030A0"/>
                </a:solidFill>
              </a:rPr>
              <a:t>с сжиганием газа;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- </a:t>
            </a:r>
            <a:r>
              <a:rPr lang="ru-RU" sz="1400" dirty="0" smtClean="0">
                <a:solidFill>
                  <a:srgbClr val="7030A0"/>
                </a:solidFill>
              </a:rPr>
              <a:t>с </a:t>
            </a:r>
            <a:r>
              <a:rPr lang="ru-RU" sz="1400" dirty="0" err="1" smtClean="0">
                <a:solidFill>
                  <a:srgbClr val="7030A0"/>
                </a:solidFill>
              </a:rPr>
              <a:t>электрообогревом</a:t>
            </a:r>
            <a:r>
              <a:rPr lang="ru-RU" sz="1400" dirty="0" smtClean="0">
                <a:solidFill>
                  <a:srgbClr val="7030A0"/>
                </a:solidFill>
              </a:rPr>
              <a:t>;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- </a:t>
            </a:r>
            <a:r>
              <a:rPr lang="ru-RU" sz="1400" dirty="0" smtClean="0">
                <a:solidFill>
                  <a:srgbClr val="7030A0"/>
                </a:solidFill>
              </a:rPr>
              <a:t>с комбинированным обогревом. </a:t>
            </a: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1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конструктивным особенностям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- открытое;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- закрытое.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900" dirty="0" smtClean="0">
                <a:latin typeface="Arial" pitchFamily="34" charset="0"/>
              </a:rPr>
              <a:t>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00" y="1758414"/>
            <a:ext cx="2088232" cy="153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052736"/>
            <a:ext cx="806489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Особенности</a:t>
            </a:r>
            <a:r>
              <a:rPr lang="en-US" sz="2800" b="1" i="1" dirty="0" smtClean="0">
                <a:solidFill>
                  <a:srgbClr val="7030A0"/>
                </a:solidFill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ГРК-25Ш </a:t>
            </a:r>
            <a:r>
              <a:rPr lang="ru-RU" sz="2800" b="1" i="1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dirty="0" smtClean="0"/>
              <a:t>- </a:t>
            </a:r>
            <a:r>
              <a:rPr lang="ru-RU" dirty="0" smtClean="0">
                <a:solidFill>
                  <a:srgbClr val="7030A0"/>
                </a:solidFill>
              </a:rPr>
              <a:t>Станок комплектуется асинхронным двигателем.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Магнитный пускатель исключает самопроизвольный пуск станка после временного отключения электропитания.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Ременная передача предохраняет двигатель от перегрузок.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Бесступенчатая регулировка угла наклона ленточного узла.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Рабочий стол имеет наклон, что позволяет выполнять шлифование поверхностей, расположенных относительно друг друга под углом, отличным от 90 град.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Возможна перестановка рабочего стола.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Имеется специальный упор для заготовки при обработки шлифовальной лентой.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Станок комплектуется транспортирным упором, позволяющим обрабатывать торцы изделий под любым углом.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Простота замены и регулировки шлифовальной ленты.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Легкая и компактная конструкция станка.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560" y="1340768"/>
          <a:ext cx="8208912" cy="458653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104027"/>
                <a:gridCol w="4104885"/>
              </a:tblGrid>
              <a:tr h="1777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Значение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/>
                </a:tc>
              </a:tr>
              <a:tr h="387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Номинальная потребляемая мощность двигателя, Вт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375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Номинальное напряжение питания, В/Гц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220/50 </a:t>
                      </a:r>
                      <a:endParaRPr lang="ru-RU" sz="110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электродвигателя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асинхронный </a:t>
                      </a:r>
                      <a:endParaRPr lang="ru-RU" sz="110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Передача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ременная </a:t>
                      </a:r>
                      <a:endParaRPr lang="ru-RU" sz="110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387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Частота вращения вала двигателя на холостом ходу, об/мин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1420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387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Частота вращения шлифовального диска, об/мин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1420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387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Скорость движения шлифовальной ленты, м/мин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282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Рабочий инструмент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шлифкруг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lang="ru-RU" sz="1400" dirty="0" err="1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шлифлента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Диаметр шлифовального круга, мм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Длина шлифленты, мм</a:t>
                      </a:r>
                      <a:endParaRPr lang="ru-RU" sz="110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387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 шлифлиста для крепления на зажимах, мм</a:t>
                      </a:r>
                      <a:endParaRPr lang="ru-RU" sz="110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Размер рабочего стола, мм</a:t>
                      </a:r>
                      <a:endParaRPr lang="ru-RU" sz="110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290х290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Угол наклона рабочего стола (диск), град</a:t>
                      </a:r>
                      <a:endParaRPr lang="ru-RU" sz="110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0 - 45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 нетто/брутто, кг</a:t>
                      </a:r>
                      <a:endParaRPr lang="ru-RU" sz="110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18/20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  <a:tr h="193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Размер упаковки (</a:t>
                      </a:r>
                      <a:r>
                        <a:rPr lang="ru-RU" sz="1400" dirty="0" err="1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ДхШхВ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), мм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500х290х250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106" marR="63106" marT="0" marB="0" anchor="ctr"/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259632" y="908720"/>
            <a:ext cx="62619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908720"/>
            <a:ext cx="125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ГРК-25Ш</a:t>
            </a:r>
            <a:endParaRPr lang="ru-RU" dirty="0"/>
          </a:p>
        </p:txBody>
      </p:sp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916832"/>
            <a:ext cx="7772400" cy="3888432"/>
          </a:xfrm>
        </p:spPr>
        <p:txBody>
          <a:bodyPr>
            <a:normAutofit fontScale="32500" lnSpcReduction="20000"/>
          </a:bodyPr>
          <a:lstStyle/>
          <a:p>
            <a:pPr algn="ctr" fontAlgn="base"/>
            <a:r>
              <a:rPr lang="ru-RU" sz="11200" spc="300" dirty="0" smtClean="0">
                <a:latin typeface="Times New Roman" pitchFamily="18" charset="0"/>
                <a:cs typeface="Times New Roman" pitchFamily="18" charset="0"/>
              </a:rPr>
              <a:t>Исследовательская часть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К основным причинам недостаточной производительности могут быть отнесены: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низкая температура при производстве;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большое сопротивление в некоторых узлах;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ненормально большие количества выхода брака;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неправильное присоединение узлов в рассматриваемом оборудовании;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неполное открытие выходной камеры. </a:t>
            </a:r>
          </a:p>
          <a:p>
            <a:pPr lvl="0" fontAlgn="base">
              <a:buFont typeface="Wingdings" pitchFamily="2" charset="2"/>
              <a:buChar char="Ø"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154</TotalTime>
  <Words>674</Words>
  <Application>Microsoft Office PowerPoint</Application>
  <PresentationFormat>Экран (4:3)</PresentationFormat>
  <Paragraphs>112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Научно – исследовательская работа   «Исследование износа инструмента при  увеличении производительности оборудования»    Разработал  Альмушов Р.  спец. 151031</vt:lpstr>
      <vt:lpstr>ЦЕЛЬ РАБОТЫ - проанализировать работу оборудования для увеличения       производительности предприятия.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Московский государственный университет технологий управления  имени К.Г. Разумовского     Научно – исследовательская работа   «Увеличение эффективности процесса брожения при производстве тестовых полуфабрикатов на основе модернизации тестоприготовительного отделения»    Разработал  Сабиров М.М.</dc:title>
  <cp:lastModifiedBy>Admin</cp:lastModifiedBy>
  <cp:revision>21</cp:revision>
  <dcterms:modified xsi:type="dcterms:W3CDTF">2015-01-28T04:21:37Z</dcterms:modified>
</cp:coreProperties>
</file>