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1" r:id="rId6"/>
    <p:sldId id="271" r:id="rId7"/>
    <p:sldId id="272" r:id="rId8"/>
    <p:sldId id="262" r:id="rId9"/>
    <p:sldId id="263" r:id="rId10"/>
    <p:sldId id="264" r:id="rId11"/>
    <p:sldId id="265" r:id="rId12"/>
    <p:sldId id="260" r:id="rId13"/>
    <p:sldId id="266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E2674CE-37AA-4869-B0A0-FE8AF9142A97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2C22ED4-A0AF-4579-A023-83298D1561DE}">
      <dgm:prSet phldrT="[Текст]" custT="1"/>
      <dgm:spPr/>
      <dgm:t>
        <a:bodyPr/>
        <a:lstStyle/>
        <a:p>
          <a:r>
            <a:rPr lang="ru-RU" sz="2800" dirty="0" smtClean="0">
              <a:solidFill>
                <a:schemeClr val="tx1"/>
              </a:solidFill>
            </a:rPr>
            <a:t>Образовательные области</a:t>
          </a:r>
          <a:endParaRPr lang="ru-RU" sz="2800" dirty="0">
            <a:solidFill>
              <a:schemeClr val="tx1"/>
            </a:solidFill>
          </a:endParaRPr>
        </a:p>
      </dgm:t>
    </dgm:pt>
    <dgm:pt modelId="{4E7745AD-165A-4802-950B-2296074EDC0F}" type="parTrans" cxnId="{49E20760-1C81-49B1-80F0-0FD4ABF3690B}">
      <dgm:prSet/>
      <dgm:spPr/>
      <dgm:t>
        <a:bodyPr/>
        <a:lstStyle/>
        <a:p>
          <a:endParaRPr lang="ru-RU"/>
        </a:p>
      </dgm:t>
    </dgm:pt>
    <dgm:pt modelId="{985B8754-4200-435D-B898-F6C403B69B64}" type="sibTrans" cxnId="{49E20760-1C81-49B1-80F0-0FD4ABF3690B}">
      <dgm:prSet/>
      <dgm:spPr/>
      <dgm:t>
        <a:bodyPr/>
        <a:lstStyle/>
        <a:p>
          <a:endParaRPr lang="ru-RU"/>
        </a:p>
      </dgm:t>
    </dgm:pt>
    <dgm:pt modelId="{4378552F-1F21-41AB-999A-4DD959A923CD}">
      <dgm:prSet phldrT="[Текст]" custT="1"/>
      <dgm:spPr/>
      <dgm:t>
        <a:bodyPr/>
        <a:lstStyle/>
        <a:p>
          <a:r>
            <a:rPr lang="ru-RU" sz="2400" dirty="0" smtClean="0">
              <a:solidFill>
                <a:schemeClr val="tx1"/>
              </a:solidFill>
            </a:rPr>
            <a:t>Речевое развитие</a:t>
          </a:r>
          <a:endParaRPr lang="ru-RU" sz="2400" dirty="0">
            <a:solidFill>
              <a:schemeClr val="tx1"/>
            </a:solidFill>
          </a:endParaRPr>
        </a:p>
      </dgm:t>
    </dgm:pt>
    <dgm:pt modelId="{95919C1B-E5F9-494F-93F0-895255AB7ABA}" type="parTrans" cxnId="{A5D54209-7691-40C8-BAA9-093C90103B4E}">
      <dgm:prSet/>
      <dgm:spPr/>
      <dgm:t>
        <a:bodyPr/>
        <a:lstStyle/>
        <a:p>
          <a:endParaRPr lang="ru-RU"/>
        </a:p>
      </dgm:t>
    </dgm:pt>
    <dgm:pt modelId="{DED23A8E-A5E5-421A-A8A1-43153CB7B29B}" type="sibTrans" cxnId="{A5D54209-7691-40C8-BAA9-093C90103B4E}">
      <dgm:prSet/>
      <dgm:spPr/>
      <dgm:t>
        <a:bodyPr/>
        <a:lstStyle/>
        <a:p>
          <a:endParaRPr lang="ru-RU"/>
        </a:p>
      </dgm:t>
    </dgm:pt>
    <dgm:pt modelId="{48775D61-DB10-440A-AB86-0C815F1952BF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tx1"/>
              </a:solidFill>
            </a:rPr>
            <a:t>Социально-</a:t>
          </a:r>
        </a:p>
        <a:p>
          <a:r>
            <a:rPr lang="ru-RU" sz="2000" dirty="0" smtClean="0">
              <a:solidFill>
                <a:schemeClr val="tx1"/>
              </a:solidFill>
            </a:rPr>
            <a:t>коммуникативные</a:t>
          </a:r>
          <a:endParaRPr lang="ru-RU" sz="2000" dirty="0">
            <a:solidFill>
              <a:schemeClr val="tx1"/>
            </a:solidFill>
          </a:endParaRPr>
        </a:p>
      </dgm:t>
    </dgm:pt>
    <dgm:pt modelId="{C9ADF86C-5950-40A9-92D5-04ECFE33BF53}" type="parTrans" cxnId="{9EC5EE5B-7321-4632-AEAD-AAD40D8F88D5}">
      <dgm:prSet/>
      <dgm:spPr/>
      <dgm:t>
        <a:bodyPr/>
        <a:lstStyle/>
        <a:p>
          <a:endParaRPr lang="ru-RU"/>
        </a:p>
      </dgm:t>
    </dgm:pt>
    <dgm:pt modelId="{FF9F677F-8FF9-473A-8900-740B359BB7F1}" type="sibTrans" cxnId="{9EC5EE5B-7321-4632-AEAD-AAD40D8F88D5}">
      <dgm:prSet/>
      <dgm:spPr/>
      <dgm:t>
        <a:bodyPr/>
        <a:lstStyle/>
        <a:p>
          <a:endParaRPr lang="ru-RU"/>
        </a:p>
      </dgm:t>
    </dgm:pt>
    <dgm:pt modelId="{A50DE215-7847-48F4-A832-49902E42FDEB}" type="pres">
      <dgm:prSet presAssocID="{BE2674CE-37AA-4869-B0A0-FE8AF9142A97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2BB9BC7E-EEA9-42A2-8CAE-8CDFDDC6DAE2}" type="pres">
      <dgm:prSet presAssocID="{62C22ED4-A0AF-4579-A023-83298D1561DE}" presName="root1" presStyleCnt="0"/>
      <dgm:spPr/>
    </dgm:pt>
    <dgm:pt modelId="{DAF93BC3-7518-4801-95D0-F57C02D5CB36}" type="pres">
      <dgm:prSet presAssocID="{62C22ED4-A0AF-4579-A023-83298D1561DE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E6CDFBC-6C69-47EA-9C21-94E27FDA5FE5}" type="pres">
      <dgm:prSet presAssocID="{62C22ED4-A0AF-4579-A023-83298D1561DE}" presName="level2hierChild" presStyleCnt="0"/>
      <dgm:spPr/>
    </dgm:pt>
    <dgm:pt modelId="{F383B61D-E376-41F7-857A-30C73AA5360A}" type="pres">
      <dgm:prSet presAssocID="{95919C1B-E5F9-494F-93F0-895255AB7ABA}" presName="conn2-1" presStyleLbl="parChTrans1D2" presStyleIdx="0" presStyleCnt="2"/>
      <dgm:spPr/>
      <dgm:t>
        <a:bodyPr/>
        <a:lstStyle/>
        <a:p>
          <a:endParaRPr lang="ru-RU"/>
        </a:p>
      </dgm:t>
    </dgm:pt>
    <dgm:pt modelId="{29CEE937-7A99-45FB-89F5-6779FE65CF47}" type="pres">
      <dgm:prSet presAssocID="{95919C1B-E5F9-494F-93F0-895255AB7ABA}" presName="connTx" presStyleLbl="parChTrans1D2" presStyleIdx="0" presStyleCnt="2"/>
      <dgm:spPr/>
      <dgm:t>
        <a:bodyPr/>
        <a:lstStyle/>
        <a:p>
          <a:endParaRPr lang="ru-RU"/>
        </a:p>
      </dgm:t>
    </dgm:pt>
    <dgm:pt modelId="{8F43CA37-69D3-42C5-9E54-0429C9EDDD28}" type="pres">
      <dgm:prSet presAssocID="{4378552F-1F21-41AB-999A-4DD959A923CD}" presName="root2" presStyleCnt="0"/>
      <dgm:spPr/>
    </dgm:pt>
    <dgm:pt modelId="{6E7EA46C-3097-4022-9E35-604FB2766004}" type="pres">
      <dgm:prSet presAssocID="{4378552F-1F21-41AB-999A-4DD959A923CD}" presName="LevelTwoTextNode" presStyleLbl="node2" presStyleIdx="0" presStyleCnt="2" custScaleX="80288" custScaleY="53501" custLinFactNeighborX="-9334" custLinFactNeighborY="116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7F9165C-3DA7-4E75-B5C5-FAC332B15D98}" type="pres">
      <dgm:prSet presAssocID="{4378552F-1F21-41AB-999A-4DD959A923CD}" presName="level3hierChild" presStyleCnt="0"/>
      <dgm:spPr/>
    </dgm:pt>
    <dgm:pt modelId="{2BD99476-7EA7-4927-A790-D0F0644E3354}" type="pres">
      <dgm:prSet presAssocID="{C9ADF86C-5950-40A9-92D5-04ECFE33BF53}" presName="conn2-1" presStyleLbl="parChTrans1D2" presStyleIdx="1" presStyleCnt="2"/>
      <dgm:spPr/>
      <dgm:t>
        <a:bodyPr/>
        <a:lstStyle/>
        <a:p>
          <a:endParaRPr lang="ru-RU"/>
        </a:p>
      </dgm:t>
    </dgm:pt>
    <dgm:pt modelId="{DCE50E63-2571-4E10-8162-C16248A144FA}" type="pres">
      <dgm:prSet presAssocID="{C9ADF86C-5950-40A9-92D5-04ECFE33BF53}" presName="connTx" presStyleLbl="parChTrans1D2" presStyleIdx="1" presStyleCnt="2"/>
      <dgm:spPr/>
      <dgm:t>
        <a:bodyPr/>
        <a:lstStyle/>
        <a:p>
          <a:endParaRPr lang="ru-RU"/>
        </a:p>
      </dgm:t>
    </dgm:pt>
    <dgm:pt modelId="{1AA535B8-47B9-431E-91D3-7169E28DEB39}" type="pres">
      <dgm:prSet presAssocID="{48775D61-DB10-440A-AB86-0C815F1952BF}" presName="root2" presStyleCnt="0"/>
      <dgm:spPr/>
    </dgm:pt>
    <dgm:pt modelId="{A2E6E358-FB7D-4B4D-9458-E1C67DC62C27}" type="pres">
      <dgm:prSet presAssocID="{48775D61-DB10-440A-AB86-0C815F1952BF}" presName="LevelTwoTextNode" presStyleLbl="node2" presStyleIdx="1" presStyleCnt="2" custScaleX="67858" custScaleY="70812" custLinFactNeighborX="2979" custLinFactNeighborY="3630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0424413-CA2D-428B-A060-C7108F85CBED}" type="pres">
      <dgm:prSet presAssocID="{48775D61-DB10-440A-AB86-0C815F1952BF}" presName="level3hierChild" presStyleCnt="0"/>
      <dgm:spPr/>
    </dgm:pt>
  </dgm:ptLst>
  <dgm:cxnLst>
    <dgm:cxn modelId="{A5D54209-7691-40C8-BAA9-093C90103B4E}" srcId="{62C22ED4-A0AF-4579-A023-83298D1561DE}" destId="{4378552F-1F21-41AB-999A-4DD959A923CD}" srcOrd="0" destOrd="0" parTransId="{95919C1B-E5F9-494F-93F0-895255AB7ABA}" sibTransId="{DED23A8E-A5E5-421A-A8A1-43153CB7B29B}"/>
    <dgm:cxn modelId="{6B0B6098-7BF2-4AD3-8EA4-2A688B61B6BC}" type="presOf" srcId="{48775D61-DB10-440A-AB86-0C815F1952BF}" destId="{A2E6E358-FB7D-4B4D-9458-E1C67DC62C27}" srcOrd="0" destOrd="0" presId="urn:microsoft.com/office/officeart/2005/8/layout/hierarchy2"/>
    <dgm:cxn modelId="{D941774F-BF78-4F30-B916-88BC37A5BA94}" type="presOf" srcId="{4378552F-1F21-41AB-999A-4DD959A923CD}" destId="{6E7EA46C-3097-4022-9E35-604FB2766004}" srcOrd="0" destOrd="0" presId="urn:microsoft.com/office/officeart/2005/8/layout/hierarchy2"/>
    <dgm:cxn modelId="{49E20760-1C81-49B1-80F0-0FD4ABF3690B}" srcId="{BE2674CE-37AA-4869-B0A0-FE8AF9142A97}" destId="{62C22ED4-A0AF-4579-A023-83298D1561DE}" srcOrd="0" destOrd="0" parTransId="{4E7745AD-165A-4802-950B-2296074EDC0F}" sibTransId="{985B8754-4200-435D-B898-F6C403B69B64}"/>
    <dgm:cxn modelId="{4F58FA3C-5638-4E9D-A69E-FE6ADEAA089D}" type="presOf" srcId="{62C22ED4-A0AF-4579-A023-83298D1561DE}" destId="{DAF93BC3-7518-4801-95D0-F57C02D5CB36}" srcOrd="0" destOrd="0" presId="urn:microsoft.com/office/officeart/2005/8/layout/hierarchy2"/>
    <dgm:cxn modelId="{993B518D-97B6-4E97-8451-BF4D17811969}" type="presOf" srcId="{C9ADF86C-5950-40A9-92D5-04ECFE33BF53}" destId="{DCE50E63-2571-4E10-8162-C16248A144FA}" srcOrd="1" destOrd="0" presId="urn:microsoft.com/office/officeart/2005/8/layout/hierarchy2"/>
    <dgm:cxn modelId="{D658511C-ECF5-41A4-AB17-D8AE27E041C9}" type="presOf" srcId="{95919C1B-E5F9-494F-93F0-895255AB7ABA}" destId="{29CEE937-7A99-45FB-89F5-6779FE65CF47}" srcOrd="1" destOrd="0" presId="urn:microsoft.com/office/officeart/2005/8/layout/hierarchy2"/>
    <dgm:cxn modelId="{9EC5EE5B-7321-4632-AEAD-AAD40D8F88D5}" srcId="{62C22ED4-A0AF-4579-A023-83298D1561DE}" destId="{48775D61-DB10-440A-AB86-0C815F1952BF}" srcOrd="1" destOrd="0" parTransId="{C9ADF86C-5950-40A9-92D5-04ECFE33BF53}" sibTransId="{FF9F677F-8FF9-473A-8900-740B359BB7F1}"/>
    <dgm:cxn modelId="{09E91D32-FB31-43BD-B5C0-1FDF100929C3}" type="presOf" srcId="{95919C1B-E5F9-494F-93F0-895255AB7ABA}" destId="{F383B61D-E376-41F7-857A-30C73AA5360A}" srcOrd="0" destOrd="0" presId="urn:microsoft.com/office/officeart/2005/8/layout/hierarchy2"/>
    <dgm:cxn modelId="{19FAAF6D-75A1-4FE4-977B-3F70D7E00BB6}" type="presOf" srcId="{C9ADF86C-5950-40A9-92D5-04ECFE33BF53}" destId="{2BD99476-7EA7-4927-A790-D0F0644E3354}" srcOrd="0" destOrd="0" presId="urn:microsoft.com/office/officeart/2005/8/layout/hierarchy2"/>
    <dgm:cxn modelId="{AA66533C-5F1B-4B4B-B4DD-16E640A0CD8A}" type="presOf" srcId="{BE2674CE-37AA-4869-B0A0-FE8AF9142A97}" destId="{A50DE215-7847-48F4-A832-49902E42FDEB}" srcOrd="0" destOrd="0" presId="urn:microsoft.com/office/officeart/2005/8/layout/hierarchy2"/>
    <dgm:cxn modelId="{B8AFCA0D-D05D-4971-BA4A-43FC0F220CA5}" type="presParOf" srcId="{A50DE215-7847-48F4-A832-49902E42FDEB}" destId="{2BB9BC7E-EEA9-42A2-8CAE-8CDFDDC6DAE2}" srcOrd="0" destOrd="0" presId="urn:microsoft.com/office/officeart/2005/8/layout/hierarchy2"/>
    <dgm:cxn modelId="{5B1A2624-2EA3-48CB-B958-50DE5B7041E8}" type="presParOf" srcId="{2BB9BC7E-EEA9-42A2-8CAE-8CDFDDC6DAE2}" destId="{DAF93BC3-7518-4801-95D0-F57C02D5CB36}" srcOrd="0" destOrd="0" presId="urn:microsoft.com/office/officeart/2005/8/layout/hierarchy2"/>
    <dgm:cxn modelId="{35F75F97-8B94-4A25-B0CA-59D006F7D657}" type="presParOf" srcId="{2BB9BC7E-EEA9-42A2-8CAE-8CDFDDC6DAE2}" destId="{DE6CDFBC-6C69-47EA-9C21-94E27FDA5FE5}" srcOrd="1" destOrd="0" presId="urn:microsoft.com/office/officeart/2005/8/layout/hierarchy2"/>
    <dgm:cxn modelId="{A65EF5E6-2555-402B-8BC3-3273133FA208}" type="presParOf" srcId="{DE6CDFBC-6C69-47EA-9C21-94E27FDA5FE5}" destId="{F383B61D-E376-41F7-857A-30C73AA5360A}" srcOrd="0" destOrd="0" presId="urn:microsoft.com/office/officeart/2005/8/layout/hierarchy2"/>
    <dgm:cxn modelId="{6336E69B-0A7D-4D36-8E6A-1607EC3FB2AB}" type="presParOf" srcId="{F383B61D-E376-41F7-857A-30C73AA5360A}" destId="{29CEE937-7A99-45FB-89F5-6779FE65CF47}" srcOrd="0" destOrd="0" presId="urn:microsoft.com/office/officeart/2005/8/layout/hierarchy2"/>
    <dgm:cxn modelId="{B1AD0679-061D-43E1-95D1-4AC40324D304}" type="presParOf" srcId="{DE6CDFBC-6C69-47EA-9C21-94E27FDA5FE5}" destId="{8F43CA37-69D3-42C5-9E54-0429C9EDDD28}" srcOrd="1" destOrd="0" presId="urn:microsoft.com/office/officeart/2005/8/layout/hierarchy2"/>
    <dgm:cxn modelId="{01F81F72-A1DF-434D-9512-BEFB4E214C93}" type="presParOf" srcId="{8F43CA37-69D3-42C5-9E54-0429C9EDDD28}" destId="{6E7EA46C-3097-4022-9E35-604FB2766004}" srcOrd="0" destOrd="0" presId="urn:microsoft.com/office/officeart/2005/8/layout/hierarchy2"/>
    <dgm:cxn modelId="{F23DD02B-3E75-4FA2-8859-49159E97D022}" type="presParOf" srcId="{8F43CA37-69D3-42C5-9E54-0429C9EDDD28}" destId="{97F9165C-3DA7-4E75-B5C5-FAC332B15D98}" srcOrd="1" destOrd="0" presId="urn:microsoft.com/office/officeart/2005/8/layout/hierarchy2"/>
    <dgm:cxn modelId="{B42C3E27-86E5-4055-89C1-AEDE3E6889E4}" type="presParOf" srcId="{DE6CDFBC-6C69-47EA-9C21-94E27FDA5FE5}" destId="{2BD99476-7EA7-4927-A790-D0F0644E3354}" srcOrd="2" destOrd="0" presId="urn:microsoft.com/office/officeart/2005/8/layout/hierarchy2"/>
    <dgm:cxn modelId="{E4ABD307-5FFA-49FA-A5FA-9C85F2137C10}" type="presParOf" srcId="{2BD99476-7EA7-4927-A790-D0F0644E3354}" destId="{DCE50E63-2571-4E10-8162-C16248A144FA}" srcOrd="0" destOrd="0" presId="urn:microsoft.com/office/officeart/2005/8/layout/hierarchy2"/>
    <dgm:cxn modelId="{858352E4-ECC0-49D1-A2B3-C3FE0FB297A4}" type="presParOf" srcId="{DE6CDFBC-6C69-47EA-9C21-94E27FDA5FE5}" destId="{1AA535B8-47B9-431E-91D3-7169E28DEB39}" srcOrd="3" destOrd="0" presId="urn:microsoft.com/office/officeart/2005/8/layout/hierarchy2"/>
    <dgm:cxn modelId="{1165501C-AE1A-41D9-ADEF-F05B1857081D}" type="presParOf" srcId="{1AA535B8-47B9-431E-91D3-7169E28DEB39}" destId="{A2E6E358-FB7D-4B4D-9458-E1C67DC62C27}" srcOrd="0" destOrd="0" presId="urn:microsoft.com/office/officeart/2005/8/layout/hierarchy2"/>
    <dgm:cxn modelId="{A28CE50A-1CDB-4857-8A24-C4C16B01B438}" type="presParOf" srcId="{1AA535B8-47B9-431E-91D3-7169E28DEB39}" destId="{D0424413-CA2D-428B-A060-C7108F85CBED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4D9DA52-10E7-42E2-8A69-90B903488693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1D7D713-1E5E-4B8A-A0B4-029D5084670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&#1044;&#1077;&#1090;&#1080;%20&#1074;%20&#1084;&#1091;&#1079;&#1077;&#1077;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00002" y="0"/>
            <a:ext cx="86439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C00000"/>
                </a:solidFill>
              </a:rPr>
              <a:t>Муниципальное автономное образовательное учреждение для детей дошкольного и младшего школьного возраста Прогимназия №119</a:t>
            </a:r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428736"/>
            <a:ext cx="821537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Музейная педагогика как средство художественно-эстетического развития детей дошкольного возраста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572000" y="364331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Подготовили воспитатели старшей группы №7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Лобанова Г.И</a:t>
            </a:r>
            <a:r>
              <a:rPr lang="ru-RU" sz="2400" dirty="0" smtClean="0">
                <a:solidFill>
                  <a:srgbClr val="C00000"/>
                </a:solidFill>
              </a:rPr>
              <a:t>.</a:t>
            </a:r>
            <a:endParaRPr lang="ru-RU" sz="2400" dirty="0">
              <a:solidFill>
                <a:srgbClr val="C00000"/>
              </a:solidFill>
            </a:endParaRPr>
          </a:p>
        </p:txBody>
      </p:sp>
      <p:pic>
        <p:nvPicPr>
          <p:cNvPr id="17412" name="Picture 4" descr="http://im2-tub-ru.yandex.net/i?id=ebea54e21d242e7cc0ad946e7b2514cf-93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3000372"/>
            <a:ext cx="3000396" cy="2284566"/>
          </a:xfrm>
          <a:prstGeom prst="rect">
            <a:avLst/>
          </a:prstGeom>
          <a:noFill/>
        </p:spPr>
      </p:pic>
      <p:pic>
        <p:nvPicPr>
          <p:cNvPr id="17414" name="Picture 6" descr="http://im0-tub-ru.yandex.net/i?id=94b0866f07ff24a9cb21e738c2be029b-135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28934"/>
            <a:ext cx="14287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ctr"/>
            <a:endParaRPr lang="ru-RU" dirty="0" smtClean="0"/>
          </a:p>
          <a:p>
            <a:r>
              <a:rPr lang="ru-RU" sz="2800" dirty="0" smtClean="0">
                <a:solidFill>
                  <a:srgbClr val="C00000"/>
                </a:solidFill>
              </a:rPr>
              <a:t>Мониторинг показал, что у детей в большинстве случаев средний  уровень знаний о музейной педагогике. Дети затруднялись в объяснении, что такое музей и для чего он нужен. Исходя из мониторинга, мы сделали вывод, что необходимо пополнять знания о музеях.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Мы разделили детей по уровням знаний и в результате получились следующие показатели: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Высокий уровень – 20%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Средний уровень –  70%</a:t>
            </a:r>
          </a:p>
          <a:p>
            <a:r>
              <a:rPr lang="ru-RU" sz="2800" dirty="0" smtClean="0">
                <a:solidFill>
                  <a:srgbClr val="C00000"/>
                </a:solidFill>
              </a:rPr>
              <a:t>Низкий уровень – 10 %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21429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600" b="0" dirty="0" smtClean="0">
                <a:solidFill>
                  <a:srgbClr val="C00000"/>
                </a:solidFill>
                <a:effectLst/>
              </a:rPr>
              <a:t>Диагностика. Мониторинг.</a:t>
            </a:r>
            <a:endParaRPr lang="ru-RU" sz="3600" b="0" dirty="0">
              <a:solidFill>
                <a:srgbClr val="C0000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85720" y="1000108"/>
            <a:ext cx="8429684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sz="2800" dirty="0" smtClean="0"/>
              <a:t>Во время  посещения  музея  детьми  старшей </a:t>
            </a:r>
          </a:p>
          <a:p>
            <a:pPr>
              <a:buNone/>
            </a:pPr>
            <a:r>
              <a:rPr lang="ru-RU" sz="2800" dirty="0" smtClean="0"/>
              <a:t>группы МАОУ «Прогимназии №119» </a:t>
            </a:r>
          </a:p>
          <a:p>
            <a:pPr>
              <a:buNone/>
            </a:pPr>
            <a:r>
              <a:rPr lang="ru-RU" sz="2800" dirty="0" smtClean="0"/>
              <a:t>у детей  усилился  интерес к истории своего</a:t>
            </a:r>
          </a:p>
          <a:p>
            <a:pPr>
              <a:buNone/>
            </a:pPr>
            <a:r>
              <a:rPr lang="ru-RU" sz="2800" dirty="0" smtClean="0"/>
              <a:t>народа,   стали  накапливаться  знания, что в</a:t>
            </a:r>
          </a:p>
          <a:p>
            <a:pPr>
              <a:buNone/>
            </a:pPr>
            <a:r>
              <a:rPr lang="ru-RU" sz="2800" dirty="0" smtClean="0"/>
              <a:t>свою  очередь отразилось</a:t>
            </a:r>
          </a:p>
          <a:p>
            <a:pPr>
              <a:buNone/>
            </a:pPr>
            <a:r>
              <a:rPr lang="ru-RU" sz="2800" dirty="0" smtClean="0"/>
              <a:t>на  эмоциональном  состоянии  детей и результатах</a:t>
            </a:r>
          </a:p>
          <a:p>
            <a:pPr>
              <a:buNone/>
            </a:pPr>
            <a:r>
              <a:rPr lang="ru-RU" sz="2800" dirty="0" smtClean="0"/>
              <a:t>их  продуктивной  деятельности.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    Психологические исследования позволили увидеть,</a:t>
            </a:r>
          </a:p>
          <a:p>
            <a:pPr>
              <a:buNone/>
            </a:pPr>
            <a:r>
              <a:rPr lang="ru-RU" sz="2800" dirty="0" smtClean="0"/>
              <a:t>что у детей, занимающихся в музейно-образовательном</a:t>
            </a:r>
          </a:p>
          <a:p>
            <a:pPr>
              <a:buNone/>
            </a:pPr>
            <a:r>
              <a:rPr lang="ru-RU" sz="2800" dirty="0" smtClean="0"/>
              <a:t>пространстве, более чем у их сверстников развито образное</a:t>
            </a:r>
          </a:p>
          <a:p>
            <a:pPr>
              <a:buNone/>
            </a:pPr>
            <a:r>
              <a:rPr lang="ru-RU" sz="2800" dirty="0" smtClean="0"/>
              <a:t>воображение, связная речь, они активнее и эмоциональнее,</a:t>
            </a:r>
          </a:p>
          <a:p>
            <a:pPr>
              <a:buNone/>
            </a:pPr>
            <a:r>
              <a:rPr lang="ru-RU" sz="2800" dirty="0" smtClean="0"/>
              <a:t>больше тянутся к театрализованным играм, чувствуют себя в</a:t>
            </a:r>
          </a:p>
          <a:p>
            <a:pPr>
              <a:buNone/>
            </a:pPr>
            <a:r>
              <a:rPr lang="ru-RU" sz="2800" dirty="0" smtClean="0"/>
              <a:t>необычной среде спокойней и </a:t>
            </a:r>
            <a:r>
              <a:rPr lang="ru-RU" sz="2800" dirty="0" err="1" smtClean="0"/>
              <a:t>раскрепощённее</a:t>
            </a:r>
            <a:r>
              <a:rPr lang="ru-RU" sz="2800" dirty="0" smtClean="0"/>
              <a:t>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115328" cy="939784"/>
          </a:xfrm>
        </p:spPr>
        <p:txBody>
          <a:bodyPr>
            <a:noAutofit/>
          </a:bodyPr>
          <a:lstStyle/>
          <a:p>
            <a:pPr algn="ctr"/>
            <a:r>
              <a:rPr lang="ru-RU" sz="3600" b="0" dirty="0" smtClean="0">
                <a:solidFill>
                  <a:srgbClr val="C00000"/>
                </a:solidFill>
                <a:effectLst/>
              </a:rPr>
              <a:t>Результативность:  </a:t>
            </a:r>
            <a:br>
              <a:rPr lang="ru-RU" sz="3600" b="0" dirty="0" smtClean="0">
                <a:solidFill>
                  <a:srgbClr val="C00000"/>
                </a:solidFill>
                <a:effectLst/>
              </a:rPr>
            </a:br>
            <a:endParaRPr lang="ru-RU" sz="36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33794" name="Picture 2" descr="http://im0-tub-ru.yandex.net/i?id=78c6ef19729a3554afff86683d4b52b4-50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1800" y="5429250"/>
            <a:ext cx="2362200" cy="1428750"/>
          </a:xfrm>
          <a:prstGeom prst="rect">
            <a:avLst/>
          </a:prstGeom>
          <a:noFill/>
        </p:spPr>
      </p:pic>
      <p:pic>
        <p:nvPicPr>
          <p:cNvPr id="33796" name="Picture 4" descr="http://im0-tub-ru.yandex.net/i?id=79a6895e32c5ae6b5e2ffde6fe8951b8-114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10869" y="0"/>
            <a:ext cx="2333131" cy="1643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28596" y="285728"/>
            <a:ext cx="8358214" cy="19288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/>
          </a:p>
          <a:p>
            <a:pPr algn="ctr"/>
            <a:r>
              <a:rPr lang="ru-RU" sz="2000" dirty="0" smtClean="0">
                <a:solidFill>
                  <a:srgbClr val="FF0000"/>
                </a:solidFill>
              </a:rPr>
              <a:t>Литература:</a:t>
            </a:r>
          </a:p>
          <a:p>
            <a:r>
              <a:rPr lang="ru-RU" sz="2000" dirty="0" smtClean="0"/>
              <a:t>     Великий </a:t>
            </a:r>
            <a:r>
              <a:rPr lang="ru-RU" sz="2000" dirty="0" err="1" smtClean="0"/>
              <a:t>Эрьзя</a:t>
            </a:r>
            <a:r>
              <a:rPr lang="ru-RU" sz="2000" dirty="0" smtClean="0"/>
              <a:t>. Признание и трагедия: Литературно-документальная повесть. Степан </a:t>
            </a:r>
            <a:r>
              <a:rPr lang="ru-RU" sz="2000" dirty="0" err="1" smtClean="0"/>
              <a:t>Эрьзя</a:t>
            </a:r>
            <a:r>
              <a:rPr lang="ru-RU" sz="2000" dirty="0" smtClean="0"/>
              <a:t>: </a:t>
            </a:r>
            <a:r>
              <a:rPr lang="ru-RU" sz="2000" dirty="0" err="1" smtClean="0"/>
              <a:t>Биаграфия</a:t>
            </a:r>
            <a:r>
              <a:rPr lang="ru-RU" sz="2000" dirty="0" smtClean="0"/>
              <a:t> в документах: Материалы архивов Мордовского республиканского музея.</a:t>
            </a:r>
            <a:endParaRPr lang="ru-RU" sz="2000" dirty="0"/>
          </a:p>
        </p:txBody>
      </p:sp>
      <p:pic>
        <p:nvPicPr>
          <p:cNvPr id="9218" name="Picture 2" descr=" «Великий Эрьзя. Признание и трагедия: Литературно-документальная повесть. Степан Эрьзя: Биаграфия в документах: Материалы архивов Мордовского республиканского музея»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14970">
            <a:off x="714348" y="3071810"/>
            <a:ext cx="2143140" cy="2893240"/>
          </a:xfrm>
          <a:prstGeom prst="rect">
            <a:avLst/>
          </a:prstGeom>
          <a:noFill/>
        </p:spPr>
      </p:pic>
      <p:pic>
        <p:nvPicPr>
          <p:cNvPr id="9220" name="Picture 4" descr="Masterpieces Restored: Edited and with a foreword by Giulio Manieri Elia, and introduction by David Rosa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557102">
            <a:off x="3786182" y="3071810"/>
            <a:ext cx="2124587" cy="2928958"/>
          </a:xfrm>
          <a:prstGeom prst="rect">
            <a:avLst/>
          </a:prstGeom>
          <a:noFill/>
        </p:spPr>
      </p:pic>
      <p:pic>
        <p:nvPicPr>
          <p:cNvPr id="9224" name="Picture 8" descr="http://im1-tub-ru.yandex.net/i?id=bf30416231c692a5ace3292c59da03af-49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381731" y="2000240"/>
            <a:ext cx="2762269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Счастливая монетка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0"/>
            <a:ext cx="9144001" cy="54186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0"/>
            <a:ext cx="8715436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solidFill>
                  <a:srgbClr val="C00000"/>
                </a:solidFill>
              </a:rPr>
              <a:t>Музейная педагогика – это использование культурного, исторического и научного наследия в процессе воспитания и обучения детей </a:t>
            </a:r>
          </a:p>
          <a:p>
            <a:endParaRPr lang="ru-RU" sz="2400" dirty="0">
              <a:solidFill>
                <a:srgbClr val="C00000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2786058"/>
            <a:ext cx="7715272" cy="33855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Музейная педагогика имеет более обширные задачи: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Helvetica Neue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- воспитание любви к родному краю, людям, заботящимся о его процветании;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- формирование самосознания, умение успешно адаптироваться в окружающем мире;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- возможность реализоваться в соответствии со своими склонностями и интересами, выявить индивидуальность;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- формирование детско-взрослой совместной деятельности на материале музейной практики;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Helvetica Neue"/>
                <a:cs typeface="Arial" pitchFamily="34" charset="0"/>
              </a:rPr>
              <a:t>- освоение инновационных технологий, формирование профессиональной компетентности педагогов.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im2-tub-ru.yandex.net/i?id=52d67153678c9a8fa8b973588a81ea50-50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285861"/>
            <a:ext cx="1643074" cy="1540382"/>
          </a:xfrm>
          <a:prstGeom prst="rect">
            <a:avLst/>
          </a:prstGeom>
          <a:noFill/>
        </p:spPr>
      </p:pic>
      <p:pic>
        <p:nvPicPr>
          <p:cNvPr id="3077" name="Picture 5" descr="http://im0-tub-ru.yandex.net/i?id=94b0866f07ff24a9cb21e738c2be029b-135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86644" y="1357298"/>
            <a:ext cx="1571636" cy="15716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214290"/>
            <a:ext cx="7643866" cy="63579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Цель проекта:</a:t>
            </a:r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      Использование культурного наследия в  образовательной работе с детьми    дошкольного возраста для  полноценного развития  современного человека,  становления  его  личности, приобщения к культуре родного края.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     Патриотическое воспитание подрастающего поколения; использование богатейшего культурного наследия  музея им. </a:t>
            </a:r>
            <a:r>
              <a:rPr lang="ru-RU" dirty="0" err="1" smtClean="0">
                <a:solidFill>
                  <a:srgbClr val="C00000"/>
                </a:solidFill>
              </a:rPr>
              <a:t>С.Д.Эрьзя</a:t>
            </a:r>
            <a:r>
              <a:rPr lang="ru-RU" dirty="0" smtClean="0">
                <a:solidFill>
                  <a:srgbClr val="C00000"/>
                </a:solidFill>
              </a:rPr>
              <a:t>  в образовательной работе с детьми старшего дошкольного возраста для полноценного развития современного человека, становления его личности, приобщения к культуре родного города.</a:t>
            </a:r>
          </a:p>
          <a:p>
            <a:pPr algn="ctr"/>
            <a:endParaRPr lang="ru-RU" dirty="0" smtClean="0">
              <a:solidFill>
                <a:srgbClr val="C00000"/>
              </a:solidFill>
            </a:endParaRPr>
          </a:p>
          <a:p>
            <a:pPr algn="ctr"/>
            <a:r>
              <a:rPr lang="ru-RU" sz="3200" dirty="0" smtClean="0">
                <a:solidFill>
                  <a:srgbClr val="C00000"/>
                </a:solidFill>
              </a:rPr>
              <a:t> Задачи проекта: </a:t>
            </a:r>
          </a:p>
          <a:p>
            <a:pPr algn="ctr"/>
            <a:endParaRPr lang="ru-RU" sz="2800" dirty="0" smtClean="0">
              <a:solidFill>
                <a:srgbClr val="C00000"/>
              </a:solidFill>
            </a:endParaRPr>
          </a:p>
          <a:p>
            <a:r>
              <a:rPr lang="ru-RU" dirty="0" smtClean="0">
                <a:solidFill>
                  <a:srgbClr val="C00000"/>
                </a:solidFill>
              </a:rPr>
              <a:t>      Создать условия для восприятия сведений об историческом прошлом  изучение истории музея </a:t>
            </a:r>
            <a:r>
              <a:rPr lang="ru-RU" dirty="0" err="1" smtClean="0">
                <a:solidFill>
                  <a:srgbClr val="C00000"/>
                </a:solidFill>
              </a:rPr>
              <a:t>С.Эрьзя</a:t>
            </a:r>
            <a:r>
              <a:rPr lang="ru-RU" dirty="0" smtClean="0">
                <a:solidFill>
                  <a:srgbClr val="C00000"/>
                </a:solidFill>
              </a:rPr>
              <a:t>,  культуры  родного края. Приобщение детей к нравственным и духовным ценностям.   Обеспечение социальной адаптации дошкольников путем введения их в культурную традицию родного края.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4098" name="Picture 2" descr="http://im0-tub-ru.yandex.net/i?id=94b0866f07ff24a9cb21e738c2be029b-135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64" y="0"/>
            <a:ext cx="1571636" cy="1571636"/>
          </a:xfrm>
          <a:prstGeom prst="rect">
            <a:avLst/>
          </a:prstGeom>
          <a:noFill/>
        </p:spPr>
      </p:pic>
      <p:pic>
        <p:nvPicPr>
          <p:cNvPr id="15362" name="Picture 2" descr="http://im2-tub-ru.yandex.net/i?id=3303b8d92f64cf9951b2763fe59a3fbf-111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39000" y="542925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285728"/>
            <a:ext cx="5572132" cy="6357982"/>
          </a:xfrm>
        </p:spPr>
        <p:txBody>
          <a:bodyPr>
            <a:normAutofit fontScale="62500" lnSpcReduction="20000"/>
          </a:bodyPr>
          <a:lstStyle/>
          <a:p>
            <a:pPr algn="ctr">
              <a:buNone/>
            </a:pPr>
            <a:r>
              <a:rPr lang="ru-RU" sz="5100" dirty="0" smtClean="0">
                <a:solidFill>
                  <a:srgbClr val="C00000"/>
                </a:solidFill>
              </a:rPr>
              <a:t>Актуальность темы. </a:t>
            </a:r>
          </a:p>
          <a:p>
            <a:endParaRPr lang="ru-RU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rgbClr val="C00000"/>
                </a:solidFill>
              </a:rPr>
              <a:t> </a:t>
            </a:r>
            <a:r>
              <a:rPr lang="ru-RU" sz="2800" dirty="0" smtClean="0">
                <a:solidFill>
                  <a:srgbClr val="C00000"/>
                </a:solidFill>
              </a:rPr>
              <a:t>     </a:t>
            </a:r>
            <a:r>
              <a:rPr lang="ru-RU" sz="3200" dirty="0" smtClean="0">
                <a:solidFill>
                  <a:srgbClr val="C00000"/>
                </a:solidFill>
              </a:rPr>
              <a:t>Музей – неоценимое средство развития положительных эмоций, эстетического вкуса ребенка, его познавательной активности.</a:t>
            </a:r>
            <a:br>
              <a:rPr lang="ru-RU" sz="3200" dirty="0" smtClean="0">
                <a:solidFill>
                  <a:srgbClr val="C00000"/>
                </a:solidFill>
              </a:rPr>
            </a:br>
            <a:r>
              <a:rPr lang="ru-RU" sz="3200" dirty="0" smtClean="0">
                <a:solidFill>
                  <a:srgbClr val="C00000"/>
                </a:solidFill>
              </a:rPr>
              <a:t>     </a:t>
            </a:r>
          </a:p>
          <a:p>
            <a:pPr>
              <a:buNone/>
            </a:pPr>
            <a:r>
              <a:rPr lang="ru-RU" sz="2800" dirty="0" smtClean="0">
                <a:solidFill>
                  <a:srgbClr val="C00000"/>
                </a:solidFill>
              </a:rPr>
              <a:t>     </a:t>
            </a:r>
            <a:r>
              <a:rPr lang="ru-RU" sz="3200" dirty="0" smtClean="0">
                <a:solidFill>
                  <a:srgbClr val="C00000"/>
                </a:solidFill>
              </a:rPr>
              <a:t>Основная цель детских музейно – педагогических программ – помочь ребенку увидеть то, что стоит за предметом старины, представленным в музее, понять ее символический язык. Отсюда следует, что под музейной педагогикой следует понимать направленное воздействие на ребенка музейными средствами с целью формирования у него определенных навыков поведения в данной культурной среде, умения получать информацию непосредственно от экспоната и воспринимать визуально – пространственный язык экспозиции.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Picture 1" descr="F:\Фото музей\IMG_17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1785926"/>
            <a:ext cx="3490236" cy="4071942"/>
          </a:xfrm>
          <a:prstGeom prst="rect">
            <a:avLst/>
          </a:prstGeom>
          <a:noFill/>
        </p:spPr>
      </p:pic>
      <p:pic>
        <p:nvPicPr>
          <p:cNvPr id="2052" name="Picture 4" descr="http://im1-tub-ru.yandex.net/i?id=c8231522e2434ab2499a0d91a88d7657-98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0"/>
            <a:ext cx="1314450" cy="1428750"/>
          </a:xfrm>
          <a:prstGeom prst="rect">
            <a:avLst/>
          </a:prstGeom>
          <a:noFill/>
        </p:spPr>
      </p:pic>
      <p:pic>
        <p:nvPicPr>
          <p:cNvPr id="2054" name="Picture 6" descr="http://im1-tub-ru.yandex.net/i?id=c8231522e2434ab2499a0d91a88d7657-98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29550" y="0"/>
            <a:ext cx="131445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28596" y="1643050"/>
            <a:ext cx="8186766" cy="4578555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1.Подготовительный этап</a:t>
            </a:r>
          </a:p>
          <a:p>
            <a:r>
              <a:rPr lang="ru-RU" dirty="0" smtClean="0"/>
              <a:t>2.Практический этап</a:t>
            </a:r>
          </a:p>
          <a:p>
            <a:r>
              <a:rPr lang="ru-RU" dirty="0" smtClean="0"/>
              <a:t>3.Подведение итогов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4000" dirty="0" smtClean="0">
                <a:solidFill>
                  <a:srgbClr val="C00000"/>
                </a:solidFill>
              </a:rPr>
              <a:t>Участники проекта.  </a:t>
            </a:r>
          </a:p>
          <a:p>
            <a:endParaRPr lang="ru-RU" sz="2800" dirty="0" smtClean="0"/>
          </a:p>
          <a:p>
            <a:r>
              <a:rPr lang="ru-RU" sz="2800" dirty="0" smtClean="0"/>
              <a:t>Дети 4-5 лет  (старшая группа)</a:t>
            </a:r>
          </a:p>
          <a:p>
            <a:endParaRPr lang="ru-RU" sz="2800" dirty="0" smtClean="0"/>
          </a:p>
          <a:p>
            <a:r>
              <a:rPr lang="ru-RU" sz="2800" dirty="0" smtClean="0"/>
              <a:t>Проект предусматривает активное участие родителей, детей и воспитателей.</a:t>
            </a:r>
          </a:p>
          <a:p>
            <a:endParaRPr lang="ru-RU" sz="2800" dirty="0" smtClean="0"/>
          </a:p>
          <a:p>
            <a:r>
              <a:rPr lang="ru-RU" sz="2800" dirty="0" smtClean="0"/>
              <a:t>Сроки реализации проекта.   Долгосрочный  на 2 года </a:t>
            </a:r>
          </a:p>
          <a:p>
            <a:r>
              <a:rPr lang="ru-RU" sz="2800" dirty="0" smtClean="0"/>
              <a:t> ( старшая и подготовительная группа)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3200" b="0" dirty="0" smtClean="0">
                <a:solidFill>
                  <a:srgbClr val="C00000"/>
                </a:solidFill>
                <a:effectLst/>
              </a:rPr>
              <a:t>Этапы реализации проекта </a:t>
            </a:r>
            <a:endParaRPr lang="ru-RU" sz="3200" b="0" dirty="0">
              <a:solidFill>
                <a:srgbClr val="C00000"/>
              </a:solidFill>
              <a:effectLst/>
            </a:endParaRPr>
          </a:p>
        </p:txBody>
      </p:sp>
      <p:pic>
        <p:nvPicPr>
          <p:cNvPr id="31746" name="Picture 2" descr="http://im1-tub-ru.yandex.net/i?id=2e67ef735e60d74a4ff33383174b23fe-94-144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62734" y="1357298"/>
            <a:ext cx="2381266" cy="1785950"/>
          </a:xfrm>
          <a:prstGeom prst="rect">
            <a:avLst/>
          </a:prstGeom>
          <a:noFill/>
        </p:spPr>
      </p:pic>
      <p:pic>
        <p:nvPicPr>
          <p:cNvPr id="13314" name="Picture 2" descr="http://im0-tub-ru.yandex.net/i?id=48345073917321b158139c245bca437b-81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1650980" cy="157736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85720" y="86916"/>
            <a:ext cx="8643998" cy="63094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3"/>
                </a:solidFill>
              </a:rPr>
              <a:t>Три этапа создания проекта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3"/>
                </a:solidFill>
              </a:rPr>
              <a:t>1. Подготовительный этап:</a:t>
            </a:r>
          </a:p>
          <a:p>
            <a:r>
              <a:rPr lang="ru-RU" dirty="0" smtClean="0"/>
              <a:t> В начале работы коллектив группы (дети, воспитатели) определяют тему и название проекта, разрабатывают его модель, выбирают место для его реализации. </a:t>
            </a:r>
          </a:p>
          <a:p>
            <a:r>
              <a:rPr lang="ru-RU" dirty="0" smtClean="0">
                <a:solidFill>
                  <a:schemeClr val="accent3"/>
                </a:solidFill>
              </a:rPr>
              <a:t>2. Практический этап.</a:t>
            </a:r>
          </a:p>
          <a:p>
            <a:r>
              <a:rPr lang="ru-RU" dirty="0" smtClean="0"/>
              <a:t> Воспитатели знакомят детей  с профессиями «экскурсовод», «реставратор», «эксперт-оценщик», «директор», «художник», «хранитель музея». следуя своим моделям, проводят беседы на темы : «Дети в музее», «Правила поведения в музее», «Что такое музей». Проводилась игра</a:t>
            </a:r>
            <a:r>
              <a:rPr lang="ru-RU" sz="1600" dirty="0" smtClean="0"/>
              <a:t> «Музей». </a:t>
            </a:r>
            <a:r>
              <a:rPr lang="ru-RU" dirty="0" smtClean="0"/>
              <a:t>Большую роль в этом процессе играют родители, которые, помогают в организации </a:t>
            </a:r>
            <a:r>
              <a:rPr lang="ru-RU" dirty="0" err="1" smtClean="0"/>
              <a:t>экскурссий</a:t>
            </a:r>
            <a:r>
              <a:rPr lang="ru-RU" dirty="0" smtClean="0"/>
              <a:t>. На последней стадии этого этапа воспитатели вместе с детьми разрабатывают содержание экскурсий по  музею им </a:t>
            </a:r>
            <a:r>
              <a:rPr lang="ru-RU" dirty="0" err="1" smtClean="0"/>
              <a:t>С.Д.Эрьзя</a:t>
            </a:r>
            <a:r>
              <a:rPr lang="ru-RU" dirty="0" smtClean="0"/>
              <a:t>.</a:t>
            </a:r>
          </a:p>
          <a:p>
            <a:r>
              <a:rPr lang="ru-RU" dirty="0" smtClean="0"/>
              <a:t> </a:t>
            </a:r>
            <a:r>
              <a:rPr lang="ru-RU" dirty="0" smtClean="0">
                <a:solidFill>
                  <a:schemeClr val="accent3"/>
                </a:solidFill>
              </a:rPr>
              <a:t>3. Подведение итогов. </a:t>
            </a:r>
            <a:r>
              <a:rPr lang="ru-RU" dirty="0" smtClean="0"/>
              <a:t>Экскурсионная работа. Экскурсионная работа с детьми решает следующие основные задачи: - выявление творческих способностей детей; - расширение представлений о содержании музейной культуры; - развитие начальных навыков восприятия музейного языка; - создание условий для творческого общения и сотрудничества.</a:t>
            </a:r>
          </a:p>
          <a:p>
            <a:pPr algn="r"/>
            <a:r>
              <a:rPr lang="ru-RU" sz="2400" dirty="0" smtClean="0">
                <a:solidFill>
                  <a:srgbClr val="FF0000"/>
                </a:solidFill>
                <a:hlinkClick r:id="rId2" action="ppaction://hlinkfile"/>
              </a:rPr>
              <a:t>Приложение:</a:t>
            </a:r>
            <a:endParaRPr lang="ru-RU" sz="2400" dirty="0" smtClean="0">
              <a:solidFill>
                <a:srgbClr val="FF0000"/>
              </a:solidFill>
            </a:endParaRPr>
          </a:p>
          <a:p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Страница 5 из 14"/>
          <p:cNvSpPr>
            <a:spLocks noChangeAspect="1" noChangeArrowheads="1"/>
          </p:cNvSpPr>
          <p:nvPr/>
        </p:nvSpPr>
        <p:spPr bwMode="auto">
          <a:xfrm>
            <a:off x="63500" y="-2743200"/>
            <a:ext cx="7620000" cy="57150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graphicFrame>
        <p:nvGraphicFramePr>
          <p:cNvPr id="6" name="Схема 5"/>
          <p:cNvGraphicFramePr/>
          <p:nvPr/>
        </p:nvGraphicFramePr>
        <p:xfrm>
          <a:off x="0" y="0"/>
          <a:ext cx="9144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7170" name="Picture 2" descr="http://im0-tub-ru.yandex.net/i?id=2bb3eb15e8949f3de58f341b5a196d79-107-144&amp;n=2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214290"/>
            <a:ext cx="1785918" cy="1927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5143504" y="214290"/>
            <a:ext cx="3643338" cy="9286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6000760" y="500042"/>
            <a:ext cx="200023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Helvetica"/>
                <a:ea typeface="Times New Roman" pitchFamily="18" charset="0"/>
                <a:cs typeface="Arial" pitchFamily="34" charset="0"/>
              </a:rPr>
              <a:t>Познание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 rot="5400000" flipH="1" flipV="1">
            <a:off x="3571868" y="1357298"/>
            <a:ext cx="2071702" cy="135732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14282" y="714357"/>
            <a:ext cx="7715304" cy="2214578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1.Перед тем, как войти в залы музея оставьте в гардеробе одежду и головные уборы.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2.Не загораживайте собой картины и другие экспонаты, не прикасайтесь к ним.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3.Не мусорите в залах музея.</a:t>
            </a:r>
          </a:p>
          <a:p>
            <a:pPr>
              <a:buNone/>
            </a:pPr>
            <a:r>
              <a:rPr lang="ru-RU" sz="2000" dirty="0" smtClean="0">
                <a:solidFill>
                  <a:srgbClr val="C00000"/>
                </a:solidFill>
              </a:rPr>
              <a:t>4.Не разговаривайте громко, не смейтесь.</a:t>
            </a:r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14348" y="0"/>
            <a:ext cx="7643866" cy="857232"/>
          </a:xfrm>
        </p:spPr>
        <p:txBody>
          <a:bodyPr>
            <a:normAutofit/>
          </a:bodyPr>
          <a:lstStyle/>
          <a:p>
            <a:pPr marL="742950" indent="-742950">
              <a:buFont typeface="Wingdings" pitchFamily="2" charset="2"/>
              <a:buChar char="Ø"/>
            </a:pPr>
            <a:r>
              <a:rPr lang="ru-RU" sz="3600" b="0" dirty="0" smtClean="0">
                <a:solidFill>
                  <a:srgbClr val="C00000"/>
                </a:solidFill>
                <a:effectLst/>
              </a:rPr>
              <a:t>Правила поведения в музее.</a:t>
            </a:r>
            <a:endParaRPr lang="ru-RU" sz="3600" dirty="0">
              <a:solidFill>
                <a:srgbClr val="C00000"/>
              </a:solidFill>
            </a:endParaRPr>
          </a:p>
        </p:txBody>
      </p:sp>
      <p:pic>
        <p:nvPicPr>
          <p:cNvPr id="5" name="Picture 3" descr="F:\Фото музей\IMG_17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52765"/>
            <a:ext cx="2928926" cy="3905235"/>
          </a:xfrm>
          <a:prstGeom prst="rect">
            <a:avLst/>
          </a:prstGeom>
          <a:noFill/>
        </p:spPr>
      </p:pic>
      <p:pic>
        <p:nvPicPr>
          <p:cNvPr id="30723" name="Picture 3" descr="F:\Фото музей\IMG_174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472150" y="3000372"/>
            <a:ext cx="3671850" cy="3857628"/>
          </a:xfrm>
          <a:prstGeom prst="rect">
            <a:avLst/>
          </a:prstGeom>
          <a:noFill/>
        </p:spPr>
      </p:pic>
      <p:pic>
        <p:nvPicPr>
          <p:cNvPr id="10242" name="Picture 2" descr="http://im1-tub-ru.yandex.net/i?id=ed4794e7eff17b8fac37713e9dd4df1b-132-144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57554" y="2928934"/>
            <a:ext cx="1943100" cy="1428750"/>
          </a:xfrm>
          <a:prstGeom prst="rect">
            <a:avLst/>
          </a:prstGeom>
          <a:noFill/>
        </p:spPr>
      </p:pic>
      <p:pic>
        <p:nvPicPr>
          <p:cNvPr id="10244" name="Picture 4" descr="http://im1-tub-ru.yandex.net/i?id=2a6b8987bd84d211e14433e49d100701-125-144&amp;n=2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86116" y="4714884"/>
            <a:ext cx="1928826" cy="19288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1" name="Picture 3" descr="F:\Фото музей\IMG_17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159</TotalTime>
  <Words>481</Words>
  <Application>Microsoft Office PowerPoint</Application>
  <PresentationFormat>Экран (4:3)</PresentationFormat>
  <Paragraphs>78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Слайд 1</vt:lpstr>
      <vt:lpstr>Слайд 2</vt:lpstr>
      <vt:lpstr>Слайд 3</vt:lpstr>
      <vt:lpstr>Слайд 4</vt:lpstr>
      <vt:lpstr>Этапы реализации проекта </vt:lpstr>
      <vt:lpstr>Слайд 6</vt:lpstr>
      <vt:lpstr>Слайд 7</vt:lpstr>
      <vt:lpstr>Правила поведения в музее.</vt:lpstr>
      <vt:lpstr>Слайд 9</vt:lpstr>
      <vt:lpstr>Диагностика. Мониторинг.</vt:lpstr>
      <vt:lpstr>Результативность:   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Светлана</dc:creator>
  <cp:lastModifiedBy>Светлана</cp:lastModifiedBy>
  <cp:revision>37</cp:revision>
  <dcterms:created xsi:type="dcterms:W3CDTF">2014-12-16T17:58:46Z</dcterms:created>
  <dcterms:modified xsi:type="dcterms:W3CDTF">2015-01-28T16:52:34Z</dcterms:modified>
</cp:coreProperties>
</file>