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ukovxGAl0XM" TargetMode="External"/><Relationship Id="rId2" Type="http://schemas.openxmlformats.org/officeDocument/2006/relationships/hyperlink" Target="http://youtu.be/V9zl2n2dSu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tu.be/BJtCSODcsGI" TargetMode="External"/><Relationship Id="rId5" Type="http://schemas.microsoft.com/office/2007/relationships/hdphoto" Target="../media/hdphoto7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5155678" cy="136879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Урок русского языка в 10 классе</a:t>
            </a:r>
          </a:p>
          <a:p>
            <a:r>
              <a:rPr lang="ru-RU" dirty="0" smtClean="0"/>
              <a:t>Разработала учитель русского языка и литературы МБОУ СОШ № 25 Романенко О.С.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«Язык мой – моя гордость»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99500" l="703" r="99063">
                        <a14:backgroundMark x1="17564" y1="16000" x2="17564" y2="16000"/>
                        <a14:backgroundMark x1="26698" y1="31833" x2="26698" y2="31833"/>
                        <a14:backgroundMark x1="47541" y1="24833" x2="47541" y2="24833"/>
                        <a14:backgroundMark x1="53396" y1="7833" x2="53396" y2="7833"/>
                        <a14:backgroundMark x1="91335" y1="4167" x2="91335" y2="4167"/>
                        <a14:backgroundMark x1="92740" y1="41500" x2="92740" y2="41500"/>
                        <a14:backgroundMark x1="92272" y1="69500" x2="92272" y2="69500"/>
                        <a14:backgroundMark x1="57611" y1="65833" x2="57611" y2="65833"/>
                        <a14:backgroundMark x1="45433" y1="73167" x2="45433" y2="73167"/>
                        <a14:backgroundMark x1="23419" y1="62833" x2="23419" y2="62833"/>
                        <a14:backgroundMark x1="10304" y1="82000" x2="10304" y2="82000"/>
                        <a14:backgroundMark x1="55269" y1="37500" x2="55269" y2="3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5" y="1143000"/>
            <a:ext cx="40671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3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Иван Сергеевич Тургенев: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14800" y1="89623" x2="14800" y2="89623"/>
                        <a14:backgroundMark x1="85200" y1="85849" x2="85200" y2="85849"/>
                        <a14:backgroundMark x1="87200" y1="6918" x2="87200" y2="6918"/>
                        <a14:backgroundMark x1="10800" y1="7233" x2="10800" y2="7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768" y="188639"/>
            <a:ext cx="2377623" cy="3024337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7680960" cy="52284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«Во дни сомнений, во дни тягостных раздумий </a:t>
            </a:r>
            <a:r>
              <a:rPr lang="ru-RU" sz="2800" b="1" dirty="0"/>
              <a:t>о </a:t>
            </a:r>
            <a:r>
              <a:rPr lang="ru-RU" sz="2800" b="1" dirty="0" smtClean="0"/>
              <a:t>судьбах </a:t>
            </a:r>
            <a:r>
              <a:rPr lang="ru-RU" sz="2800" b="1" dirty="0"/>
              <a:t>моей родины, - </a:t>
            </a:r>
            <a:endParaRPr lang="ru-RU" sz="2800" b="1" dirty="0" smtClean="0"/>
          </a:p>
          <a:p>
            <a:pPr>
              <a:spcBef>
                <a:spcPts val="0"/>
              </a:spcBef>
            </a:pPr>
            <a:r>
              <a:rPr lang="ru-RU" sz="2800" b="1" dirty="0" smtClean="0"/>
              <a:t>ты </a:t>
            </a:r>
            <a:r>
              <a:rPr lang="ru-RU" sz="2800" b="1" dirty="0"/>
              <a:t>один мне поддержка и опора, о великий, могучий, правдивый и свободный русский язык! Не будь тебя - как не впасть в отчаяние при виде всего, что совершается дома</a:t>
            </a:r>
            <a:r>
              <a:rPr lang="ru-RU" sz="2800" b="1" dirty="0" smtClean="0"/>
              <a:t>?..</a:t>
            </a:r>
          </a:p>
          <a:p>
            <a:pPr>
              <a:spcBef>
                <a:spcPts val="0"/>
              </a:spcBef>
            </a:pPr>
            <a:r>
              <a:rPr lang="ru-RU" sz="2800" b="1" dirty="0"/>
              <a:t>Но нельзя верить, чтобы такой язык не был дан великому народу!</a:t>
            </a:r>
            <a:r>
              <a:rPr lang="ru-RU" sz="2800" b="1" dirty="0" smtClean="0"/>
              <a:t>»</a:t>
            </a:r>
            <a:endParaRPr lang="ru-RU" sz="28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21088"/>
            <a:ext cx="2595899" cy="283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9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АННА АНДРЕЕВНА АХМАТОВА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463040"/>
            <a:ext cx="6192688" cy="4270216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600"/>
              </a:spcBef>
            </a:pPr>
            <a:r>
              <a:rPr lang="ru-RU" sz="2800" b="1" dirty="0"/>
              <a:t>Не страшно под пулями мертвыми лечь,</a:t>
            </a:r>
          </a:p>
          <a:p>
            <a:pPr>
              <a:spcBef>
                <a:spcPts val="600"/>
              </a:spcBef>
            </a:pPr>
            <a:r>
              <a:rPr lang="ru-RU" sz="2800" b="1" dirty="0"/>
              <a:t>Не горько остаться без крова,</a:t>
            </a:r>
          </a:p>
          <a:p>
            <a:pPr>
              <a:spcBef>
                <a:spcPts val="600"/>
              </a:spcBef>
            </a:pPr>
            <a:r>
              <a:rPr lang="ru-RU" sz="2800" b="1" dirty="0"/>
              <a:t>И мы сохраним тебя, русская речь,</a:t>
            </a:r>
          </a:p>
          <a:p>
            <a:pPr>
              <a:spcBef>
                <a:spcPts val="600"/>
              </a:spcBef>
            </a:pPr>
            <a:r>
              <a:rPr lang="ru-RU" sz="2800" b="1" dirty="0"/>
              <a:t>Великое Русское Слово.</a:t>
            </a:r>
          </a:p>
          <a:p>
            <a:pPr>
              <a:spcBef>
                <a:spcPts val="600"/>
              </a:spcBef>
            </a:pPr>
            <a:r>
              <a:rPr lang="ru-RU" sz="2800" b="1" dirty="0"/>
              <a:t>Свободным и чистым тебя пронесем,</a:t>
            </a:r>
          </a:p>
          <a:p>
            <a:pPr>
              <a:spcBef>
                <a:spcPts val="600"/>
              </a:spcBef>
            </a:pPr>
            <a:r>
              <a:rPr lang="ru-RU" sz="2800" b="1" dirty="0"/>
              <a:t>И внукам дадим, и от плена спасем</a:t>
            </a:r>
          </a:p>
          <a:p>
            <a:pPr>
              <a:spcBef>
                <a:spcPts val="600"/>
              </a:spcBef>
            </a:pPr>
            <a:r>
              <a:rPr lang="ru-RU" sz="2800" b="1" dirty="0"/>
              <a:t>Навеки.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412776"/>
            <a:ext cx="2626261" cy="3967163"/>
          </a:xfrm>
        </p:spPr>
      </p:pic>
    </p:spTree>
    <p:extLst>
      <p:ext uri="{BB962C8B-B14F-4D97-AF65-F5344CB8AC3E}">
        <p14:creationId xmlns:p14="http://schemas.microsoft.com/office/powerpoint/2010/main" val="175636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7710" y="404664"/>
            <a:ext cx="61026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за сотрудничество!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38" l="0" r="100000">
                        <a14:backgroundMark x1="15232" y1="88576" x2="15232" y2="88576"/>
                        <a14:backgroundMark x1="46026" y1="23841" x2="46026" y2="23841"/>
                        <a14:backgroundMark x1="87583" y1="32947" x2="87583" y2="32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534" y="2780928"/>
            <a:ext cx="3284984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0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Цель и задачи: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700808"/>
            <a:ext cx="3381375" cy="4558248"/>
          </a:xfrm>
        </p:spPr>
        <p:txBody>
          <a:bodyPr>
            <a:noAutofit/>
          </a:bodyPr>
          <a:lstStyle/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убедиться в красоте и привлекательности русского языка, внушить ученикам гордость за его величие, показать неуместность жаргона.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07904" y="1904688"/>
            <a:ext cx="4681538" cy="4918288"/>
          </a:xfrm>
        </p:spPr>
        <p:txBody>
          <a:bodyPr>
            <a:normAutofit fontScale="92500"/>
          </a:bodyPr>
          <a:lstStyle/>
          <a:p>
            <a:r>
              <a:rPr lang="ru-RU" dirty="0"/>
              <a:t>•	</a:t>
            </a:r>
            <a:r>
              <a:rPr lang="ru-RU" sz="2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Дать понятие жаргон, жаргонизмы;</a:t>
            </a:r>
          </a:p>
          <a:p>
            <a:r>
              <a:rPr lang="ru-RU" sz="2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•	Познакомить с причинами появления жаргонизмов и употребления их в речи;</a:t>
            </a:r>
          </a:p>
          <a:p>
            <a:r>
              <a:rPr lang="ru-RU" sz="2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•	Провести параллель с общеупотребительными словами и словами художественного стиля;</a:t>
            </a:r>
          </a:p>
          <a:p>
            <a:r>
              <a:rPr lang="ru-RU" sz="2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•	С помощью </a:t>
            </a:r>
            <a:r>
              <a:rPr lang="ru-RU" sz="2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высказываний классиков русской </a:t>
            </a:r>
            <a:r>
              <a:rPr lang="ru-RU" sz="2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литературы убедить в богатстве и разнообразии русского языка.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77" b="95957" l="2889" r="94000">
                        <a14:backgroundMark x1="10889" y1="21064" x2="10889" y2="21064"/>
                        <a14:backgroundMark x1="24889" y1="58511" x2="24889" y2="58511"/>
                        <a14:backgroundMark x1="64222" y1="58085" x2="64222" y2="58085"/>
                        <a14:backgroundMark x1="64000" y1="26383" x2="64000" y2="26383"/>
                        <a14:backgroundMark x1="77556" y1="8936" x2="77556" y2="8936"/>
                        <a14:backgroundMark x1="34222" y1="2128" x2="34222" y2="2128"/>
                        <a14:backgroundMark x1="87556" y1="83191" x2="87556" y2="83191"/>
                        <a14:backgroundMark x1="19111" y1="85106" x2="19111" y2="85106"/>
                        <a14:backgroundMark x1="5556" y1="50426" x2="5556" y2="5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797" y="0"/>
            <a:ext cx="220620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7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Иван Сергеевич Тургенев: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14800" y1="89623" x2="14800" y2="89623"/>
                        <a14:backgroundMark x1="85200" y1="85849" x2="85200" y2="85849"/>
                        <a14:backgroundMark x1="87200" y1="6918" x2="87200" y2="6918"/>
                        <a14:backgroundMark x1="10800" y1="7233" x2="10800" y2="7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768" y="188639"/>
            <a:ext cx="2377623" cy="3024337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7680960" cy="52284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3600" b="1" dirty="0" smtClean="0"/>
              <a:t>«Во дни сомнений, во дни тягостных раздумий </a:t>
            </a:r>
            <a:r>
              <a:rPr lang="ru-RU" sz="3600" b="1" dirty="0"/>
              <a:t>о </a:t>
            </a:r>
            <a:endParaRPr lang="ru-RU" sz="3600" b="1" dirty="0" smtClean="0"/>
          </a:p>
          <a:p>
            <a:pPr>
              <a:spcBef>
                <a:spcPts val="0"/>
              </a:spcBef>
            </a:pPr>
            <a:r>
              <a:rPr lang="ru-RU" sz="3600" b="1" dirty="0" smtClean="0"/>
              <a:t>судьбах </a:t>
            </a:r>
            <a:r>
              <a:rPr lang="ru-RU" sz="3600" b="1" dirty="0"/>
              <a:t>моей родины, - </a:t>
            </a:r>
            <a:endParaRPr lang="ru-RU" sz="3600" b="1" dirty="0" smtClean="0"/>
          </a:p>
          <a:p>
            <a:pPr>
              <a:spcBef>
                <a:spcPts val="0"/>
              </a:spcBef>
            </a:pPr>
            <a:r>
              <a:rPr lang="ru-RU" sz="3600" b="1" dirty="0" smtClean="0"/>
              <a:t>ты </a:t>
            </a:r>
            <a:r>
              <a:rPr lang="ru-RU" sz="3600" b="1" dirty="0"/>
              <a:t>один мне поддержка и опора, о великий, могучий, правдивый и свободный русский язык! Не будь тебя - как не впасть в отчаяние при виде всего, что совершается дома?..»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51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>
          <a:xfrm>
            <a:off x="4716016" y="260648"/>
            <a:ext cx="4071368" cy="626469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i="1" spc="0" dirty="0">
                <a:ln/>
                <a:solidFill>
                  <a:schemeClr val="accent3"/>
                </a:solidFill>
              </a:rPr>
              <a:t>Жаргонизмы – это слова искусственного языка, понятного лишь определенному кругу людей, связанных между собой общими целями и интересами.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4075558" cy="633670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Жарго́н</a:t>
            </a:r>
            <a:r>
              <a:rPr lang="ru-RU" sz="2400" b="1" i="1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(фр. </a:t>
            </a:r>
            <a:r>
              <a:rPr lang="ru-RU" sz="2400" b="1" i="1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jargon</a:t>
            </a:r>
            <a:r>
              <a:rPr lang="ru-RU" sz="2400" b="1" i="1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— </a:t>
            </a:r>
            <a:r>
              <a:rPr lang="ru-RU" sz="2400" b="1" i="1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социолект</a:t>
            </a:r>
            <a:r>
              <a:rPr lang="ru-RU" sz="2400" b="1" i="1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; отличается от общеразговорного языка специфической лексикой и фразеологией, экспрессивностью оборотов и особым использованием словообразовательных средств, но не обладающий собственной фонетической и грамматической системой. Жаргонные слова или выражения называют «жаргонизмами».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08" b="95000" l="10000" r="90000">
                        <a14:backgroundMark x1="42969" y1="28542" x2="42969" y2="28542"/>
                        <a14:backgroundMark x1="48906" y1="45833" x2="48906" y2="45833"/>
                        <a14:backgroundMark x1="53281" y1="40000" x2="53281" y2="40000"/>
                        <a14:backgroundMark x1="64844" y1="30208" x2="64844" y2="30208"/>
                        <a14:backgroundMark x1="66406" y1="11875" x2="66406" y2="11875"/>
                        <a14:backgroundMark x1="75469" y1="52500" x2="75469" y2="52500"/>
                        <a14:backgroundMark x1="67969" y1="64792" x2="67969" y2="64792"/>
                        <a14:backgroundMark x1="34844" y1="81458" x2="34844" y2="81458"/>
                        <a14:backgroundMark x1="32344" y1="69792" x2="32344" y2="69792"/>
                        <a14:backgroundMark x1="20625" y1="54167" x2="20625" y2="54167"/>
                        <a14:backgroundMark x1="16094" y1="26458" x2="16094" y2="26458"/>
                        <a14:backgroundMark x1="80156" y1="78958" x2="80156" y2="78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3" r="24933"/>
          <a:stretch/>
        </p:blipFill>
        <p:spPr>
          <a:xfrm>
            <a:off x="6634810" y="3698537"/>
            <a:ext cx="2485999" cy="31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16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684070" cy="4990296"/>
          </a:xfrm>
        </p:spPr>
        <p:txBody>
          <a:bodyPr>
            <a:normAutofit/>
          </a:bodyPr>
          <a:lstStyle/>
          <a:p>
            <a:r>
              <a:rPr lang="ru-RU" sz="2000" dirty="0" err="1"/>
              <a:t>социолект</a:t>
            </a:r>
            <a:r>
              <a:rPr lang="ru-RU" sz="2000" dirty="0"/>
              <a:t> людей в возрасте 12—22 лет, возникший из противопоставления себя не столько старшему поколению, сколько официальной системе. Бытует в среде городской учащейся молодёжи и отдельных замкнутых </a:t>
            </a:r>
            <a:r>
              <a:rPr lang="ru-RU" sz="2000" dirty="0" err="1"/>
              <a:t>референтных</a:t>
            </a:r>
            <a:r>
              <a:rPr lang="ru-RU" sz="2000" dirty="0"/>
              <a:t> группах.</a:t>
            </a:r>
          </a:p>
          <a:p>
            <a:r>
              <a:rPr lang="ru-RU" sz="2000" dirty="0"/>
              <a:t>1. 20-е годы. Первая волна связана с появлением огромного количества беспризорников в связи с революцией и гражданской войной. Речь учащихся подростков и молодёжи окрасилась множеством «блатных» словечек, почерпнутых у них.</a:t>
            </a:r>
          </a:p>
          <a:p>
            <a:r>
              <a:rPr lang="ru-RU" sz="2000" dirty="0"/>
              <a:t>2. 50-е годы. Вторая волна связана с появлением «стиляг».</a:t>
            </a:r>
          </a:p>
          <a:p>
            <a:r>
              <a:rPr lang="ru-RU" sz="2000" dirty="0"/>
              <a:t>3. 70-80-е годы. Третья волна связана с периодом застоя, </a:t>
            </a: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породившим </a:t>
            </a:r>
            <a:r>
              <a:rPr lang="ru-RU" sz="2000" dirty="0"/>
              <a:t>разные неформальные молодёжные </a:t>
            </a: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Движения и </a:t>
            </a:r>
            <a:r>
              <a:rPr lang="ru-RU" sz="2000" dirty="0"/>
              <a:t>«</a:t>
            </a:r>
            <a:r>
              <a:rPr lang="ru-RU" sz="2000" dirty="0" err="1"/>
              <a:t>хиппующие</a:t>
            </a:r>
            <a:r>
              <a:rPr lang="ru-RU" sz="2000" dirty="0"/>
              <a:t>» молодые люди создали свой </a:t>
            </a: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«</a:t>
            </a:r>
            <a:r>
              <a:rPr lang="ru-RU" sz="2000" dirty="0"/>
              <a:t>системный</a:t>
            </a:r>
            <a:r>
              <a:rPr lang="ru-RU" sz="2000" dirty="0" smtClean="0"/>
              <a:t>» </a:t>
            </a:r>
            <a:r>
              <a:rPr lang="ru-RU" sz="2000" dirty="0"/>
              <a:t>сленг как языковый жест противостояния </a:t>
            </a: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официальной </a:t>
            </a:r>
            <a:r>
              <a:rPr lang="ru-RU" sz="2000" dirty="0"/>
              <a:t>идеологии.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Молодежный сленг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83384"/>
            <a:ext cx="2354773" cy="314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0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1844824"/>
            <a:ext cx="8468046" cy="4724400"/>
          </a:xfrm>
        </p:spPr>
        <p:txBody>
          <a:bodyPr>
            <a:normAutofit/>
          </a:bodyPr>
          <a:lstStyle/>
          <a:p>
            <a:r>
              <a:rPr lang="ru-RU" sz="2400" dirty="0"/>
              <a:t>Профессиональный жаргон представляет собой набор упрощённых (сокращённых, укороченных или образных) слов для обозначения понятий и терминов, часто используемых людьми определённого круга занятий (общепринятые литературные и точные термины, как правило, длинны и потому неудобны для применения в устной речи, либо вовсе не существуют</a:t>
            </a:r>
            <a:r>
              <a:rPr lang="ru-RU" sz="2400" dirty="0" smtClean="0"/>
              <a:t>).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2400" dirty="0"/>
              <a:t>Существует практически во всех 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профессиональных </a:t>
            </a:r>
            <a:r>
              <a:rPr lang="ru-RU" sz="2400" dirty="0"/>
              <a:t>группах людей.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616224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Профессиональный жаргон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48" b="95429" l="10000" r="90000">
                        <a14:backgroundMark x1="18571" y1="14286" x2="18571" y2="14286"/>
                        <a14:backgroundMark x1="16429" y1="52381" x2="16429" y2="53143"/>
                        <a14:backgroundMark x1="18714" y1="80952" x2="18714" y2="80952"/>
                        <a14:backgroundMark x1="79571" y1="86857" x2="79571" y2="86857"/>
                        <a14:backgroundMark x1="82000" y1="51619" x2="82000" y2="51619"/>
                        <a14:backgroundMark x1="84857" y1="11238" x2="84857" y2="11238"/>
                        <a14:backgroundMark x1="44143" y1="6667" x2="44143" y2="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4286" r="17809"/>
          <a:stretch/>
        </p:blipFill>
        <p:spPr>
          <a:xfrm>
            <a:off x="5724128" y="3789040"/>
            <a:ext cx="2939476" cy="322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7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 err="1"/>
              <a:t>Уголо́вный</a:t>
            </a:r>
            <a:r>
              <a:rPr lang="ru-RU" sz="2400" dirty="0"/>
              <a:t>, </a:t>
            </a:r>
            <a:r>
              <a:rPr lang="ru-RU" sz="2400" dirty="0" err="1"/>
              <a:t>блатно́й</a:t>
            </a:r>
            <a:r>
              <a:rPr lang="ru-RU" sz="2400" dirty="0"/>
              <a:t> или </a:t>
            </a:r>
            <a:r>
              <a:rPr lang="ru-RU" sz="2400" dirty="0" err="1"/>
              <a:t>воровско́й</a:t>
            </a:r>
            <a:r>
              <a:rPr lang="ru-RU" sz="2400" dirty="0"/>
              <a:t> </a:t>
            </a:r>
            <a:r>
              <a:rPr lang="ru-RU" sz="2400" dirty="0" err="1"/>
              <a:t>жарго́н</a:t>
            </a:r>
            <a:r>
              <a:rPr lang="ru-RU" sz="2400" dirty="0"/>
              <a:t> (правильнее это явление называть «арго») — социальный диалект (</a:t>
            </a:r>
            <a:r>
              <a:rPr lang="ru-RU" sz="2400" dirty="0" err="1"/>
              <a:t>социолект</a:t>
            </a:r>
            <a:r>
              <a:rPr lang="ru-RU" sz="2400" dirty="0"/>
              <a:t>), </a:t>
            </a:r>
            <a:r>
              <a:rPr lang="ru-RU" sz="2400" dirty="0" err="1"/>
              <a:t>развившийся</a:t>
            </a:r>
            <a:r>
              <a:rPr lang="ru-RU" sz="2400" dirty="0"/>
              <a:t> в среде деклассированных элементов общества, как правило, профессиональных преступников и/или заключённых исправительных учреждений. Представляет собой систему терминов и выражений, призванных изначально идентифицировать участников преступного сообщества как 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обособленную </a:t>
            </a:r>
            <a:r>
              <a:rPr lang="ru-RU" sz="2400" dirty="0"/>
              <a:t>часть социума, 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противопоставляющую </a:t>
            </a:r>
            <a:r>
              <a:rPr lang="ru-RU" sz="2400" dirty="0"/>
              <a:t>себя 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законопослушному </a:t>
            </a:r>
            <a:r>
              <a:rPr lang="ru-RU" sz="2400" dirty="0"/>
              <a:t>обществу.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Криминальный жаргон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3500" l="10000" r="90000">
                        <a14:backgroundMark x1="14875" y1="51500" x2="14875" y2="51500"/>
                        <a14:backgroundMark x1="19875" y1="73167" x2="19875" y2="73167"/>
                        <a14:backgroundMark x1="44875" y1="78833" x2="44875" y2="78833"/>
                        <a14:backgroundMark x1="68375" y1="82000" x2="68375" y2="82000"/>
                        <a14:backgroundMark x1="74875" y1="72500" x2="74875" y2="72500"/>
                        <a14:backgroundMark x1="83500" y1="50000" x2="83500" y2="50000"/>
                        <a14:backgroundMark x1="81125" y1="18167" x2="81125" y2="18167"/>
                        <a14:backgroundMark x1="39125" y1="12167" x2="39125" y2="12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99" t="8667" r="18001" b="7778"/>
          <a:stretch/>
        </p:blipFill>
        <p:spPr>
          <a:xfrm>
            <a:off x="6084168" y="4005064"/>
            <a:ext cx="3188329" cy="293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7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7680960" cy="4724400"/>
          </a:xfrm>
        </p:spPr>
        <p:txBody>
          <a:bodyPr>
            <a:normAutofit/>
          </a:bodyPr>
          <a:lstStyle/>
          <a:p>
            <a:r>
              <a:rPr lang="ru-RU" sz="4000" b="1" dirty="0" err="1"/>
              <a:t>Туса</a:t>
            </a:r>
            <a:r>
              <a:rPr lang="ru-RU" sz="4000" b="1" dirty="0"/>
              <a:t>, комп, </a:t>
            </a:r>
            <a:r>
              <a:rPr lang="ru-RU" sz="4000" b="1" dirty="0" err="1"/>
              <a:t>ноут</a:t>
            </a:r>
            <a:r>
              <a:rPr lang="ru-RU" sz="4000" b="1" dirty="0"/>
              <a:t>, норм, </a:t>
            </a:r>
            <a:r>
              <a:rPr lang="ru-RU" sz="4000" b="1" dirty="0" err="1"/>
              <a:t>препод</a:t>
            </a:r>
            <a:r>
              <a:rPr lang="ru-RU" sz="4000" b="1" dirty="0"/>
              <a:t>, предки, в натуре, </a:t>
            </a:r>
            <a:r>
              <a:rPr lang="ru-RU" sz="4000" b="1" dirty="0" err="1"/>
              <a:t>винда</a:t>
            </a:r>
            <a:r>
              <a:rPr lang="ru-RU" sz="4000" b="1" dirty="0"/>
              <a:t>, телек, тёлка, с </a:t>
            </a:r>
            <a:r>
              <a:rPr lang="ru-RU" sz="4000" b="1" dirty="0" err="1"/>
              <a:t>днюхой</a:t>
            </a:r>
            <a:r>
              <a:rPr lang="ru-RU" sz="4000" b="1" dirty="0"/>
              <a:t>, Инет, </a:t>
            </a:r>
            <a:r>
              <a:rPr lang="ru-RU" sz="4000" b="1" dirty="0" err="1"/>
              <a:t>ржака</a:t>
            </a:r>
            <a:r>
              <a:rPr lang="ru-RU" sz="4000" b="1" dirty="0"/>
              <a:t>, </a:t>
            </a:r>
            <a:r>
              <a:rPr lang="ru-RU" sz="4000" b="1" dirty="0" err="1"/>
              <a:t>бабло</a:t>
            </a:r>
            <a:r>
              <a:rPr lang="ru-RU" sz="4000" b="1" dirty="0"/>
              <a:t>, </a:t>
            </a:r>
            <a:r>
              <a:rPr lang="ru-RU" sz="4000" b="1" dirty="0" err="1"/>
              <a:t>пофигист</a:t>
            </a:r>
            <a:r>
              <a:rPr lang="ru-RU" sz="4000" b="1" dirty="0"/>
              <a:t> , </a:t>
            </a:r>
            <a:r>
              <a:rPr lang="ru-RU" sz="4000" b="1" dirty="0" err="1"/>
              <a:t>прога</a:t>
            </a:r>
            <a:r>
              <a:rPr lang="ru-RU" sz="4000" b="1" dirty="0"/>
              <a:t>, баранка, башмак, </a:t>
            </a:r>
            <a:r>
              <a:rPr lang="ru-RU" sz="4000" b="1" dirty="0" err="1"/>
              <a:t>абэска</a:t>
            </a:r>
            <a:r>
              <a:rPr lang="ru-RU" sz="4000" b="1" dirty="0"/>
              <a:t>, дембель, груз 200, </a:t>
            </a:r>
            <a:r>
              <a:rPr lang="ru-RU" sz="4000" b="1" dirty="0" err="1"/>
              <a:t>балабон</a:t>
            </a:r>
            <a:r>
              <a:rPr lang="ru-RU" sz="4000" b="1" dirty="0"/>
              <a:t>, колоться, перо, ствол, </a:t>
            </a:r>
            <a:r>
              <a:rPr lang="ru-RU" sz="4000" b="1" dirty="0" err="1"/>
              <a:t>ботан</a:t>
            </a:r>
            <a:r>
              <a:rPr lang="ru-RU" sz="4000" b="1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8612062" cy="140020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/>
                <a:solidFill>
                  <a:schemeClr val="accent3"/>
                </a:solidFill>
                <a:hlinkClick r:id="rId2"/>
              </a:rPr>
              <a:t>В</a:t>
            </a:r>
            <a:r>
              <a:rPr lang="ru-RU" sz="3200" b="1" dirty="0" smtClean="0">
                <a:ln/>
                <a:solidFill>
                  <a:schemeClr val="accent3"/>
                </a:solidFill>
                <a:hlinkClick r:id="rId2"/>
              </a:rPr>
              <a:t>ыпишите </a:t>
            </a:r>
            <a:r>
              <a:rPr lang="ru-RU" sz="3200" b="1" dirty="0">
                <a:ln/>
                <a:solidFill>
                  <a:schemeClr val="accent3"/>
                </a:solidFill>
                <a:hlinkClick r:id="rId2"/>
              </a:rPr>
              <a:t>из данных слов жаргонизмы своей группы и дайте </a:t>
            </a:r>
            <a:r>
              <a:rPr lang="ru-RU" sz="3200" b="1" dirty="0" smtClean="0">
                <a:ln/>
                <a:solidFill>
                  <a:schemeClr val="accent3"/>
                </a:solidFill>
                <a:hlinkClick r:id="rId2"/>
              </a:rPr>
              <a:t>им </a:t>
            </a:r>
            <a:r>
              <a:rPr lang="ru-RU" sz="3200" b="1" dirty="0">
                <a:ln/>
                <a:solidFill>
                  <a:schemeClr val="accent3"/>
                </a:solidFill>
                <a:hlinkClick r:id="rId2"/>
              </a:rPr>
              <a:t>толкование, то есть замените нейтральной лексикой:</a:t>
            </a:r>
          </a:p>
        </p:txBody>
      </p:sp>
      <p:pic>
        <p:nvPicPr>
          <p:cNvPr id="4" name="Рисунок 3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50" b="99792" l="13750" r="75313">
                        <a14:backgroundMark x1="34375" y1="91458" x2="34375" y2="91458"/>
                        <a14:backgroundMark x1="26875" y1="81042" x2="26875" y2="81042"/>
                        <a14:backgroundMark x1="36719" y1="74792" x2="36719" y2="74792"/>
                        <a14:backgroundMark x1="62500" y1="76250" x2="62500" y2="76250"/>
                        <a14:backgroundMark x1="57656" y1="63333" x2="57656" y2="63333"/>
                        <a14:backgroundMark x1="68594" y1="46875" x2="68594" y2="46875"/>
                        <a14:backgroundMark x1="59219" y1="31667" x2="59219" y2="31667"/>
                        <a14:backgroundMark x1="67969" y1="10625" x2="67969" y2="10625"/>
                        <a14:backgroundMark x1="45000" y1="42083" x2="45000" y2="42083"/>
                        <a14:backgroundMark x1="43750" y1="62500" x2="43750" y2="62500"/>
                        <a14:backgroundMark x1="34063" y1="67917" x2="34063" y2="67917"/>
                        <a14:backgroundMark x1="21563" y1="63958" x2="21563" y2="63958"/>
                        <a14:backgroundMark x1="20000" y1="48750" x2="20000" y2="48750"/>
                        <a14:backgroundMark x1="16875" y1="57292" x2="16875" y2="57292"/>
                        <a14:backgroundMark x1="30781" y1="21875" x2="30781" y2="21875"/>
                        <a14:backgroundMark x1="22969" y1="54375" x2="22969" y2="54375"/>
                        <a14:backgroundMark x1="30312" y1="64167" x2="30312" y2="64167"/>
                        <a14:backgroundMark x1="26719" y1="52917" x2="26719" y2="52917"/>
                        <a14:backgroundMark x1="25625" y1="51042" x2="25625" y2="51042"/>
                        <a14:backgroundMark x1="26719" y1="64583" x2="26719" y2="64583"/>
                        <a14:backgroundMark x1="26563" y1="57083" x2="26563" y2="57083"/>
                        <a14:backgroundMark x1="41094" y1="57083" x2="41094" y2="57083"/>
                        <a14:backgroundMark x1="40000" y1="46667" x2="40000" y2="46667"/>
                        <a14:backgroundMark x1="36406" y1="59792" x2="36406" y2="59792"/>
                        <a14:backgroundMark x1="26094" y1="61250" x2="26094" y2="61250"/>
                        <a14:backgroundMark x1="29844" y1="58333" x2="29844" y2="58333"/>
                        <a14:backgroundMark x1="34844" y1="56458" x2="34844" y2="56458"/>
                        <a14:backgroundMark x1="57344" y1="51458" x2="57344" y2="51458"/>
                        <a14:backgroundMark x1="58125" y1="48125" x2="58125" y2="48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55" t="4254" r="24478"/>
          <a:stretch/>
        </p:blipFill>
        <p:spPr>
          <a:xfrm>
            <a:off x="6804248" y="3140968"/>
            <a:ext cx="2160802" cy="2520280"/>
          </a:xfrm>
          <a:prstGeom prst="rect">
            <a:avLst/>
          </a:prstGeom>
        </p:spPr>
      </p:pic>
      <p:sp>
        <p:nvSpPr>
          <p:cNvPr id="6" name="Стрелка вниз 5">
            <a:hlinkClick r:id="rId6"/>
          </p:cNvPr>
          <p:cNvSpPr/>
          <p:nvPr/>
        </p:nvSpPr>
        <p:spPr>
          <a:xfrm rot="16200000">
            <a:off x="7884649" y="5749856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62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66936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200" b="1" spc="0" dirty="0">
                <a:ln/>
                <a:solidFill>
                  <a:schemeClr val="accent3"/>
                </a:solidFill>
              </a:rPr>
              <a:t>Берегите наш язык, наш прекрасный русский язык – это клад, это достояние, переданное нам нашими предшественниками! Обращайтесь почтительно с этим могущественным орудием; в руках умелых оно </a:t>
            </a:r>
            <a:r>
              <a:rPr lang="ru-RU" sz="2200" b="1" spc="0" dirty="0" smtClean="0">
                <a:ln/>
                <a:solidFill>
                  <a:schemeClr val="accent3"/>
                </a:solidFill>
              </a:rPr>
              <a:t>в </a:t>
            </a:r>
            <a:r>
              <a:rPr lang="ru-RU" sz="2200" b="1" spc="0" dirty="0">
                <a:ln/>
                <a:solidFill>
                  <a:schemeClr val="accent3"/>
                </a:solidFill>
              </a:rPr>
              <a:t>состоянии совершать чудеса</a:t>
            </a:r>
            <a:r>
              <a:rPr lang="ru-RU" sz="2200" b="1" spc="0" dirty="0" smtClean="0">
                <a:ln/>
                <a:solidFill>
                  <a:schemeClr val="accent3"/>
                </a:solidFill>
              </a:rPr>
              <a:t>.</a:t>
            </a:r>
          </a:p>
          <a:p>
            <a:pPr algn="ctr">
              <a:spcBef>
                <a:spcPts val="0"/>
              </a:spcBef>
            </a:pPr>
            <a:r>
              <a:rPr lang="ru-RU" sz="24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Иван Сергеевич Тургенев</a:t>
            </a:r>
          </a:p>
          <a:p>
            <a:pPr algn="ctr"/>
            <a:r>
              <a:rPr lang="ru-RU" sz="2200" b="1" spc="0" dirty="0">
                <a:ln/>
                <a:solidFill>
                  <a:schemeClr val="accent3"/>
                </a:solidFill>
              </a:rPr>
              <a:t>Сердцеведением и мудрым знанием жизни отзовётся слово британца; лёгким щёголем блеснёт и разлетится недолговечное слово француза; затейливо придумает своё, не всякому доступное умно-худощавое слово, немец; но нет слова, которое было бы так </a:t>
            </a:r>
            <a:r>
              <a:rPr lang="ru-RU" sz="2200" b="1" spc="0" dirty="0" err="1">
                <a:ln/>
                <a:solidFill>
                  <a:schemeClr val="accent3"/>
                </a:solidFill>
              </a:rPr>
              <a:t>замашисто</a:t>
            </a:r>
            <a:r>
              <a:rPr lang="ru-RU" sz="2200" b="1" spc="0" dirty="0">
                <a:ln/>
                <a:solidFill>
                  <a:schemeClr val="accent3"/>
                </a:solidFill>
              </a:rPr>
              <a:t>, бойко, так вырывалось бы из-под самого сердца, так бы кипело и живо трепетало, как метко сказанное русское слово. </a:t>
            </a:r>
            <a:endParaRPr lang="ru-RU" sz="2200" b="1" spc="0" dirty="0" smtClean="0">
              <a:ln/>
              <a:solidFill>
                <a:schemeClr val="accent3"/>
              </a:solidFill>
            </a:endParaRPr>
          </a:p>
          <a:p>
            <a:pPr algn="ctr">
              <a:spcBef>
                <a:spcPts val="0"/>
              </a:spcBef>
            </a:pPr>
            <a:r>
              <a:rPr lang="ru-RU" sz="24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Николай Васильевич Гоголь</a:t>
            </a:r>
          </a:p>
          <a:p>
            <a:pPr algn="ctr"/>
            <a:r>
              <a:rPr lang="ru-RU" sz="2200" b="1" spc="0" dirty="0">
                <a:ln/>
                <a:solidFill>
                  <a:schemeClr val="accent3"/>
                </a:solidFill>
              </a:rPr>
              <a:t>Язык, которым Российская держава великой части света повелевает, по </a:t>
            </a:r>
            <a:r>
              <a:rPr lang="ru-RU" sz="2200" b="1" spc="0" dirty="0" err="1">
                <a:ln/>
                <a:solidFill>
                  <a:schemeClr val="accent3"/>
                </a:solidFill>
              </a:rPr>
              <a:t>ея</a:t>
            </a:r>
            <a:r>
              <a:rPr lang="ru-RU" sz="2200" b="1" spc="0" dirty="0">
                <a:ln/>
                <a:solidFill>
                  <a:schemeClr val="accent3"/>
                </a:solidFill>
              </a:rPr>
              <a:t> могуществу имеет природное изобилие, красоту и силу, чем ни единому европейскому языку не уступает. И для того нет </a:t>
            </a:r>
            <a:r>
              <a:rPr lang="ru-RU" sz="2200" b="1" spc="0" dirty="0" err="1">
                <a:ln/>
                <a:solidFill>
                  <a:schemeClr val="accent3"/>
                </a:solidFill>
              </a:rPr>
              <a:t>сумнения</a:t>
            </a:r>
            <a:r>
              <a:rPr lang="ru-RU" sz="2200" b="1" spc="0" dirty="0">
                <a:ln/>
                <a:solidFill>
                  <a:schemeClr val="accent3"/>
                </a:solidFill>
              </a:rPr>
              <a:t>, чтобы российское слово не могло приведено быть в такое совершенство, каковому в других удивляемся</a:t>
            </a:r>
            <a:r>
              <a:rPr lang="ru-RU" sz="2200" b="1" spc="0" dirty="0" smtClean="0">
                <a:ln/>
                <a:solidFill>
                  <a:schemeClr val="accent3"/>
                </a:solidFill>
              </a:rPr>
              <a:t>.</a:t>
            </a:r>
          </a:p>
          <a:p>
            <a:pPr algn="ctr">
              <a:spcBef>
                <a:spcPts val="0"/>
              </a:spcBef>
            </a:pPr>
            <a:r>
              <a:rPr lang="ru-RU" sz="24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Михаил Васильевич Ломоносов</a:t>
            </a:r>
            <a:endParaRPr lang="ru-RU" sz="24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572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322</TotalTime>
  <Words>758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Mylar</vt:lpstr>
      <vt:lpstr>«Язык мой – моя гордость»</vt:lpstr>
      <vt:lpstr>Цель и задачи:</vt:lpstr>
      <vt:lpstr>Иван Сергеевич Тургенев:</vt:lpstr>
      <vt:lpstr>Презентация PowerPoint</vt:lpstr>
      <vt:lpstr>Молодежный сленг</vt:lpstr>
      <vt:lpstr>Профессиональный жаргон</vt:lpstr>
      <vt:lpstr>Криминальный жаргон</vt:lpstr>
      <vt:lpstr>Выпишите из данных слов жаргонизмы своей группы и дайте им толкование, то есть замените нейтральной лексикой:</vt:lpstr>
      <vt:lpstr>Презентация PowerPoint</vt:lpstr>
      <vt:lpstr>Иван Сергеевич Тургенев:</vt:lpstr>
      <vt:lpstr>АННА АНДРЕЕВНА АХМАТОВА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«Язык мой – моя гордость»</dc:title>
  <dc:creator>Toshiba</dc:creator>
  <cp:lastModifiedBy>Toshiba</cp:lastModifiedBy>
  <cp:revision>29</cp:revision>
  <dcterms:created xsi:type="dcterms:W3CDTF">2014-12-15T18:00:08Z</dcterms:created>
  <dcterms:modified xsi:type="dcterms:W3CDTF">2015-01-26T19:32:29Z</dcterms:modified>
</cp:coreProperties>
</file>