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6" r:id="rId3"/>
    <p:sldId id="279" r:id="rId4"/>
    <p:sldId id="284" r:id="rId5"/>
    <p:sldId id="257" r:id="rId6"/>
    <p:sldId id="258" r:id="rId7"/>
    <p:sldId id="280" r:id="rId8"/>
    <p:sldId id="281" r:id="rId9"/>
    <p:sldId id="282" r:id="rId10"/>
    <p:sldId id="283" r:id="rId11"/>
    <p:sldId id="259" r:id="rId12"/>
    <p:sldId id="263" r:id="rId13"/>
    <p:sldId id="262" r:id="rId14"/>
    <p:sldId id="261" r:id="rId15"/>
    <p:sldId id="260" r:id="rId16"/>
    <p:sldId id="264" r:id="rId17"/>
    <p:sldId id="265" r:id="rId18"/>
    <p:sldId id="272" r:id="rId19"/>
    <p:sldId id="270" r:id="rId20"/>
    <p:sldId id="268" r:id="rId21"/>
    <p:sldId id="269" r:id="rId22"/>
    <p:sldId id="276" r:id="rId23"/>
    <p:sldId id="274" r:id="rId24"/>
    <p:sldId id="273" r:id="rId25"/>
    <p:sldId id="277" r:id="rId26"/>
    <p:sldId id="27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C38A8B12-EC6B-4937-AEB6-B4CBF047165A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0FBA47E4-3148-4198-AD0B-C30F94DD774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Конференция по теме «История хирургии. Великие хирурги.»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696296"/>
          </a:xfrm>
        </p:spPr>
        <p:txBody>
          <a:bodyPr/>
          <a:lstStyle/>
          <a:p>
            <a:r>
              <a:rPr lang="ru-RU" dirty="0" smtClean="0"/>
              <a:t>Проводят конференцию студенты ММК №3 31М, 111Ф, 112Ф.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dirty="0" smtClean="0"/>
              <a:t>Москва2014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14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060848"/>
            <a:ext cx="3672408" cy="1584176"/>
          </a:xfrm>
        </p:spPr>
        <p:txBody>
          <a:bodyPr/>
          <a:lstStyle/>
          <a:p>
            <a:r>
              <a:rPr lang="ru-RU" sz="5400" dirty="0" err="1" smtClean="0"/>
              <a:t>Гипократ</a:t>
            </a:r>
            <a:endParaRPr lang="ru-RU" sz="5400" dirty="0"/>
          </a:p>
        </p:txBody>
      </p:sp>
      <p:pic>
        <p:nvPicPr>
          <p:cNvPr id="1026" name="Picture 2" descr="E:\Портреты\Гипокра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695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22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1772816"/>
            <a:ext cx="2747830" cy="1944216"/>
          </a:xfrm>
        </p:spPr>
        <p:txBody>
          <a:bodyPr/>
          <a:lstStyle/>
          <a:p>
            <a:r>
              <a:rPr lang="ru-RU" sz="4800" dirty="0" err="1" smtClean="0"/>
              <a:t>цельс</a:t>
            </a:r>
            <a:endParaRPr lang="ru-RU" sz="4800" dirty="0"/>
          </a:p>
        </p:txBody>
      </p:sp>
      <p:pic>
        <p:nvPicPr>
          <p:cNvPr id="2050" name="Picture 2" descr="E:\Портреты\Цель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055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16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2420888"/>
            <a:ext cx="3882825" cy="1440160"/>
          </a:xfrm>
        </p:spPr>
        <p:txBody>
          <a:bodyPr/>
          <a:lstStyle/>
          <a:p>
            <a:r>
              <a:rPr lang="ru-RU" sz="4800" dirty="0" err="1" smtClean="0"/>
              <a:t>Визалий</a:t>
            </a:r>
            <a:endParaRPr lang="ru-RU" sz="4800" dirty="0"/>
          </a:p>
        </p:txBody>
      </p:sp>
      <p:pic>
        <p:nvPicPr>
          <p:cNvPr id="3074" name="Picture 2" descr="E:\Портреты\Визал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46"/>
            <a:ext cx="4968552" cy="689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92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700808"/>
            <a:ext cx="3530352" cy="1512168"/>
          </a:xfrm>
        </p:spPr>
        <p:txBody>
          <a:bodyPr/>
          <a:lstStyle/>
          <a:p>
            <a:r>
              <a:rPr lang="ru-RU" sz="4800" dirty="0" smtClean="0"/>
              <a:t>Парацельс</a:t>
            </a:r>
            <a:endParaRPr lang="ru-RU" sz="4800" dirty="0"/>
          </a:p>
        </p:txBody>
      </p:sp>
      <p:pic>
        <p:nvPicPr>
          <p:cNvPr id="4098" name="Picture 2" descr="E:\Портреты\Парацель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363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94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2420888"/>
            <a:ext cx="2664296" cy="1296144"/>
          </a:xfrm>
        </p:spPr>
        <p:txBody>
          <a:bodyPr/>
          <a:lstStyle/>
          <a:p>
            <a:r>
              <a:rPr lang="ru-RU" sz="4800" dirty="0" smtClean="0"/>
              <a:t>Гарвей</a:t>
            </a:r>
            <a:endParaRPr lang="ru-RU" sz="4800" dirty="0"/>
          </a:p>
        </p:txBody>
      </p:sp>
      <p:pic>
        <p:nvPicPr>
          <p:cNvPr id="5122" name="Picture 2" descr="E:\Портреты\Гарве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246"/>
            <a:ext cx="5688632" cy="682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74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2286000"/>
            <a:ext cx="2808312" cy="1143000"/>
          </a:xfrm>
        </p:spPr>
        <p:txBody>
          <a:bodyPr/>
          <a:lstStyle/>
          <a:p>
            <a:r>
              <a:rPr lang="ru-RU" sz="4800" dirty="0" err="1" smtClean="0"/>
              <a:t>левенгук</a:t>
            </a:r>
            <a:endParaRPr lang="ru-RU" sz="4800" dirty="0"/>
          </a:p>
        </p:txBody>
      </p:sp>
      <p:pic>
        <p:nvPicPr>
          <p:cNvPr id="6146" name="Picture 2" descr="E:\Портреты\Левенгу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886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5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492896"/>
            <a:ext cx="3314328" cy="1143000"/>
          </a:xfrm>
        </p:spPr>
        <p:txBody>
          <a:bodyPr/>
          <a:lstStyle/>
          <a:p>
            <a:r>
              <a:rPr lang="ru-RU" sz="4800" dirty="0" err="1" smtClean="0"/>
              <a:t>мортон</a:t>
            </a:r>
            <a:endParaRPr lang="ru-RU" sz="4800" dirty="0"/>
          </a:p>
        </p:txBody>
      </p:sp>
      <p:pic>
        <p:nvPicPr>
          <p:cNvPr id="7170" name="Picture 2" descr="E:\Портреты\Морт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536"/>
            <a:ext cx="4768990" cy="690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5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2780928"/>
            <a:ext cx="3170312" cy="1143000"/>
          </a:xfrm>
        </p:spPr>
        <p:txBody>
          <a:bodyPr/>
          <a:lstStyle/>
          <a:p>
            <a:r>
              <a:rPr lang="ru-RU" sz="4800" dirty="0" err="1" smtClean="0"/>
              <a:t>эсмарх</a:t>
            </a:r>
            <a:endParaRPr lang="ru-RU" sz="4800" dirty="0"/>
          </a:p>
        </p:txBody>
      </p:sp>
      <p:pic>
        <p:nvPicPr>
          <p:cNvPr id="9218" name="Picture 2" descr="E:\Портреты\Эсмар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3" y="28334"/>
            <a:ext cx="5079564" cy="682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79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564904"/>
            <a:ext cx="4139952" cy="1143000"/>
          </a:xfrm>
        </p:spPr>
        <p:txBody>
          <a:bodyPr/>
          <a:lstStyle/>
          <a:p>
            <a:r>
              <a:rPr lang="ru-RU" sz="4000" dirty="0" err="1" smtClean="0"/>
              <a:t>склифосовский</a:t>
            </a:r>
            <a:endParaRPr lang="ru-RU" sz="4000" dirty="0"/>
          </a:p>
        </p:txBody>
      </p:sp>
      <p:pic>
        <p:nvPicPr>
          <p:cNvPr id="1026" name="Picture 2" descr="C:\Users\М видео\Desktop\a36061c556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52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9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2492896"/>
            <a:ext cx="4137174" cy="1143000"/>
          </a:xfrm>
        </p:spPr>
        <p:txBody>
          <a:bodyPr/>
          <a:lstStyle/>
          <a:p>
            <a:r>
              <a:rPr lang="ru-RU" sz="4000" dirty="0" smtClean="0"/>
              <a:t>бобров</a:t>
            </a:r>
            <a:endParaRPr lang="ru-RU" sz="4000" dirty="0"/>
          </a:p>
        </p:txBody>
      </p:sp>
      <p:pic>
        <p:nvPicPr>
          <p:cNvPr id="10242" name="Picture 2" descr="E:\Портреты\Бобр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5187354" cy="681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28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1520" y="6424774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548680"/>
            <a:ext cx="8183880" cy="563495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000" dirty="0"/>
              <a:t>Государственное бюджетное образовательное учреждение</a:t>
            </a:r>
          </a:p>
          <a:p>
            <a:pPr marL="0" indent="0" algn="ctr">
              <a:buNone/>
            </a:pPr>
            <a:r>
              <a:rPr lang="ru-RU" sz="2000" dirty="0"/>
              <a:t>	среднего профессионального образования </a:t>
            </a:r>
            <a:r>
              <a:rPr lang="ru-RU" sz="2000" dirty="0" err="1"/>
              <a:t>г.Москвы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	Медицинский колледж №3</a:t>
            </a:r>
          </a:p>
          <a:p>
            <a:pPr marL="0" indent="0" algn="ctr">
              <a:buNone/>
            </a:pPr>
            <a:r>
              <a:rPr lang="ru-RU" sz="2000" dirty="0"/>
              <a:t>	Департамента здравоохранения </a:t>
            </a:r>
            <a:r>
              <a:rPr lang="ru-RU" sz="2000" dirty="0" err="1"/>
              <a:t>г.Москвы</a:t>
            </a:r>
            <a:endParaRPr lang="ru-RU" sz="2000" dirty="0"/>
          </a:p>
          <a:p>
            <a:pPr marL="0" indent="0" algn="ctr">
              <a:buNone/>
            </a:pPr>
            <a:r>
              <a:rPr lang="ru-RU" dirty="0"/>
              <a:t>	 </a:t>
            </a:r>
          </a:p>
          <a:p>
            <a:pPr marL="0" indent="0" algn="ctr">
              <a:buNone/>
            </a:pPr>
            <a:r>
              <a:rPr lang="ru-RU" dirty="0"/>
              <a:t>	</a:t>
            </a:r>
            <a:r>
              <a:rPr lang="ru-RU" sz="2000" dirty="0"/>
              <a:t>Методическая разработка</a:t>
            </a:r>
          </a:p>
          <a:p>
            <a:pPr marL="0" indent="0" algn="ctr">
              <a:buNone/>
            </a:pPr>
            <a:r>
              <a:rPr lang="ru-RU" sz="2000" dirty="0"/>
              <a:t>	студенческой учебно-практической конференции</a:t>
            </a:r>
          </a:p>
          <a:p>
            <a:pPr marL="0" indent="0" algn="ctr">
              <a:buNone/>
            </a:pPr>
            <a:r>
              <a:rPr lang="ru-RU" sz="2000" dirty="0"/>
              <a:t>	Тема: «История хирургии.»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	 </a:t>
            </a:r>
          </a:p>
          <a:p>
            <a:pPr marL="0" indent="0" algn="ctr">
              <a:buNone/>
            </a:pPr>
            <a:r>
              <a:rPr lang="ru-RU" dirty="0"/>
              <a:t>	</a:t>
            </a:r>
            <a:r>
              <a:rPr lang="ru-RU" sz="1900" dirty="0"/>
              <a:t>Дисциплина «Английский язык»</a:t>
            </a:r>
          </a:p>
          <a:p>
            <a:pPr marL="0" indent="0" algn="ctr">
              <a:buNone/>
            </a:pPr>
            <a:r>
              <a:rPr lang="ru-RU" sz="1900" dirty="0"/>
              <a:t>	Специальность: 060109 Сестринское дело</a:t>
            </a:r>
          </a:p>
          <a:p>
            <a:pPr marL="0" indent="0" algn="ctr">
              <a:buNone/>
            </a:pPr>
            <a:r>
              <a:rPr lang="ru-RU" sz="1900" dirty="0"/>
              <a:t>	Базовый уровень среднего профессионального </a:t>
            </a:r>
            <a:r>
              <a:rPr lang="ru-RU" sz="1900" dirty="0" smtClean="0"/>
              <a:t>образования</a:t>
            </a:r>
          </a:p>
          <a:p>
            <a:pPr marL="0" indent="0" algn="ctr">
              <a:buNone/>
            </a:pPr>
            <a:endParaRPr lang="ru-RU" sz="1900" dirty="0"/>
          </a:p>
          <a:p>
            <a:pPr marL="0" indent="0" algn="ctr">
              <a:buNone/>
            </a:pPr>
            <a:endParaRPr lang="ru-RU" sz="1900" dirty="0"/>
          </a:p>
          <a:p>
            <a:pPr marL="0" indent="0" algn="ctr">
              <a:buNone/>
            </a:pPr>
            <a:r>
              <a:rPr lang="ru-RU" sz="1900" dirty="0"/>
              <a:t>	 Москва</a:t>
            </a:r>
            <a:r>
              <a:rPr lang="ru-RU" sz="1900"/>
              <a:t>, </a:t>
            </a:r>
            <a:r>
              <a:rPr lang="ru-RU" sz="1900" smtClean="0"/>
              <a:t>2014г</a:t>
            </a:r>
            <a:r>
              <a:rPr lang="ru-RU" sz="19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18538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9" y="2564904"/>
            <a:ext cx="3779912" cy="1143000"/>
          </a:xfrm>
        </p:spPr>
        <p:txBody>
          <a:bodyPr/>
          <a:lstStyle/>
          <a:p>
            <a:r>
              <a:rPr lang="ru-RU" sz="3600" dirty="0" err="1"/>
              <a:t>спасокукоцкий</a:t>
            </a:r>
            <a:endParaRPr lang="ru-RU" sz="3600" dirty="0"/>
          </a:p>
        </p:txBody>
      </p:sp>
      <p:pic>
        <p:nvPicPr>
          <p:cNvPr id="11266" name="Picture 2" descr="E:\Портреты\Спсокукоцк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694"/>
            <a:ext cx="5364088" cy="6859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04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311709"/>
            <a:ext cx="3816424" cy="1143000"/>
          </a:xfrm>
        </p:spPr>
        <p:txBody>
          <a:bodyPr/>
          <a:lstStyle/>
          <a:p>
            <a:r>
              <a:rPr lang="ru-RU" sz="4800" dirty="0" smtClean="0"/>
              <a:t>вишневский</a:t>
            </a:r>
            <a:endParaRPr lang="ru-RU" sz="4800" dirty="0"/>
          </a:p>
        </p:txBody>
      </p:sp>
      <p:pic>
        <p:nvPicPr>
          <p:cNvPr id="12290" name="Picture 2" descr="E:\Портреты\Вишневск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72" y="20767"/>
            <a:ext cx="4478615" cy="684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70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192" y="2420888"/>
            <a:ext cx="2450232" cy="1143000"/>
          </a:xfrm>
        </p:spPr>
        <p:txBody>
          <a:bodyPr/>
          <a:lstStyle/>
          <a:p>
            <a:r>
              <a:rPr lang="ru-RU" sz="4800" dirty="0" smtClean="0"/>
              <a:t>Петров</a:t>
            </a:r>
            <a:endParaRPr lang="ru-RU" sz="4800" dirty="0"/>
          </a:p>
        </p:txBody>
      </p:sp>
      <p:pic>
        <p:nvPicPr>
          <p:cNvPr id="14338" name="Picture 2" descr="E:\Портреты\Петр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24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95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564904"/>
            <a:ext cx="3314328" cy="1426170"/>
          </a:xfrm>
        </p:spPr>
        <p:txBody>
          <a:bodyPr/>
          <a:lstStyle/>
          <a:p>
            <a:r>
              <a:rPr lang="ru-RU" sz="4800" dirty="0" err="1" smtClean="0"/>
              <a:t>блохин</a:t>
            </a:r>
            <a:endParaRPr lang="ru-RU" sz="4800" dirty="0"/>
          </a:p>
        </p:txBody>
      </p:sp>
      <p:pic>
        <p:nvPicPr>
          <p:cNvPr id="15362" name="Picture 2" descr="E:\Портреты\Блох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97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22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 видео\Desktop\99195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10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 видео\Desktop\blleGtzlHYI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49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32656" y="5445224"/>
            <a:ext cx="108640" cy="3017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 fontScale="92500"/>
          </a:bodyPr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Одобрена и утверждена                                                                                Утверждаю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на заседание ЦМК                                                                   Заместитель директора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Обще-гуманитарных дисциплин                         по учебно-методической работе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Медицинского колледжа№3                                             ___________</a:t>
            </a:r>
            <a:r>
              <a:rPr lang="ru-RU" sz="1500" b="1" dirty="0" err="1">
                <a:latin typeface="Trebuchet MS"/>
              </a:rPr>
              <a:t>А.А.Фетисов</a:t>
            </a:r>
            <a:endParaRPr lang="ru-RU" sz="1500" b="1" dirty="0">
              <a:latin typeface="Trebuchet MS"/>
            </a:endParaRP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Протокол №_______                                                                            от _______</a:t>
            </a:r>
            <a:r>
              <a:rPr lang="ru-RU" sz="1500" b="1" dirty="0" smtClean="0">
                <a:latin typeface="Trebuchet MS"/>
              </a:rPr>
              <a:t>2014г</a:t>
            </a:r>
            <a:r>
              <a:rPr lang="ru-RU" sz="1500" b="1" dirty="0">
                <a:latin typeface="Trebuchet MS"/>
              </a:rPr>
              <a:t>.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от _______</a:t>
            </a:r>
            <a:r>
              <a:rPr lang="ru-RU" sz="1500" b="1" dirty="0" smtClean="0">
                <a:latin typeface="Trebuchet MS"/>
              </a:rPr>
              <a:t>2014г</a:t>
            </a:r>
            <a:r>
              <a:rPr lang="ru-RU" sz="1500" b="1" dirty="0">
                <a:latin typeface="Trebuchet MS"/>
              </a:rPr>
              <a:t>.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Председатель ЦМК ________ 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«___»__________</a:t>
            </a:r>
            <a:r>
              <a:rPr lang="ru-RU" sz="1500" b="1" dirty="0" smtClean="0">
                <a:latin typeface="Trebuchet MS"/>
              </a:rPr>
              <a:t>2014г</a:t>
            </a:r>
            <a:r>
              <a:rPr lang="ru-RU" sz="1500" b="1" dirty="0">
                <a:latin typeface="Trebuchet MS"/>
              </a:rPr>
              <a:t>.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  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1500" b="1" dirty="0">
              <a:latin typeface="Trebuchet MS"/>
            </a:endParaRP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1500" b="1" dirty="0">
              <a:latin typeface="Trebuchet MS"/>
            </a:endParaRP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Автор: </a:t>
            </a:r>
            <a:r>
              <a:rPr lang="ru-RU" sz="1500" b="1" dirty="0" err="1">
                <a:latin typeface="Trebuchet MS"/>
              </a:rPr>
              <a:t>О.Ф.Моцкявичене</a:t>
            </a:r>
            <a:r>
              <a:rPr lang="ru-RU" sz="1500" b="1" dirty="0">
                <a:latin typeface="Trebuchet MS"/>
              </a:rPr>
              <a:t>, преподаватель английского языка первой категории медицинского колледжа №3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 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1500" b="1" dirty="0">
              <a:latin typeface="Trebuchet MS"/>
            </a:endParaRP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  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Рецензенты: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</a:t>
            </a:r>
            <a:r>
              <a:rPr lang="ru-RU" sz="1500" b="1" dirty="0" err="1">
                <a:latin typeface="Trebuchet MS"/>
              </a:rPr>
              <a:t>О.А.Муратова</a:t>
            </a:r>
            <a:r>
              <a:rPr lang="ru-RU" sz="1500" b="1" dirty="0">
                <a:latin typeface="Trebuchet MS"/>
              </a:rPr>
              <a:t>, преподаватель английского языка высшей квалификационной категории ГОУ СПО МК №3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500" b="1" dirty="0">
                <a:latin typeface="Trebuchet MS"/>
              </a:rPr>
              <a:t>	</a:t>
            </a:r>
            <a:r>
              <a:rPr lang="ru-RU" sz="1500" b="1" dirty="0" err="1">
                <a:latin typeface="Trebuchet MS"/>
              </a:rPr>
              <a:t>М.А.Хлебникова</a:t>
            </a:r>
            <a:r>
              <a:rPr lang="ru-RU" sz="1500" b="1" dirty="0">
                <a:latin typeface="Trebuchet MS"/>
              </a:rPr>
              <a:t>, зам. директора по воспитательной работе МК№3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10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Цель занятия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183880" cy="418795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Выработать и развить у студентов навыки и умения общения по теме: «История хирургии»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7508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105156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Воспитательные цели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183880" cy="4187952"/>
          </a:xfrm>
        </p:spPr>
        <p:txBody>
          <a:bodyPr>
            <a:normAutofit/>
          </a:bodyPr>
          <a:lstStyle/>
          <a:p>
            <a:r>
              <a:rPr lang="ru-RU" dirty="0" smtClean="0"/>
              <a:t>Активизировать воспитательный процесс при подготовке к конференции.</a:t>
            </a:r>
          </a:p>
          <a:p>
            <a:r>
              <a:rPr lang="ru-RU" dirty="0" smtClean="0"/>
              <a:t>Развивать у студентов гуманные и общечеловеческие качества личности</a:t>
            </a:r>
          </a:p>
          <a:p>
            <a:r>
              <a:rPr lang="ru-RU" dirty="0" smtClean="0"/>
              <a:t>Формировать качества личности медицинского работника (сочувствие, сострадание, гуманизм, чуткость, милосердие, отзывчивость, быстроту реакции).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53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589240"/>
            <a:ext cx="8183880" cy="4458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14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accent1"/>
                </a:solidFill>
              </a:rPr>
              <a:t>Этапы конференции:</a:t>
            </a:r>
            <a:endParaRPr lang="ru-RU" sz="32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dirty="0"/>
              <a:t>1. Обсуждение темы "История хирургии" на цикловой</a:t>
            </a:r>
          </a:p>
          <a:p>
            <a:pPr marL="0" indent="0">
              <a:buNone/>
            </a:pPr>
            <a:r>
              <a:rPr lang="ru-RU" dirty="0"/>
              <a:t>2. Литературные исследования.</a:t>
            </a:r>
          </a:p>
          <a:p>
            <a:pPr marL="0" indent="0">
              <a:buNone/>
            </a:pPr>
            <a:r>
              <a:rPr lang="ru-RU" dirty="0"/>
              <a:t>3.Научные исследования:</a:t>
            </a:r>
          </a:p>
          <a:p>
            <a:pPr marL="0" indent="0">
              <a:buNone/>
            </a:pPr>
            <a:r>
              <a:rPr lang="ru-RU" dirty="0"/>
              <a:t>	  а) работа со студентами</a:t>
            </a:r>
          </a:p>
          <a:p>
            <a:pPr marL="0" indent="0">
              <a:buNone/>
            </a:pPr>
            <a:r>
              <a:rPr lang="ru-RU" dirty="0"/>
              <a:t>	  б) работа с инициативной группой</a:t>
            </a:r>
          </a:p>
          <a:p>
            <a:pPr marL="0" indent="0">
              <a:buNone/>
            </a:pPr>
            <a:r>
              <a:rPr lang="ru-RU" dirty="0"/>
              <a:t>4.Конференция</a:t>
            </a:r>
          </a:p>
          <a:p>
            <a:pPr marL="0" indent="0">
              <a:buNone/>
            </a:pPr>
            <a:r>
              <a:rPr lang="ru-RU" dirty="0"/>
              <a:t>5.Этапы конференции</a:t>
            </a:r>
          </a:p>
          <a:p>
            <a:pPr marL="0" indent="0">
              <a:buNone/>
            </a:pPr>
            <a:r>
              <a:rPr lang="ru-RU" dirty="0"/>
              <a:t>6.Итоги конференции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361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4680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Учебные цели :</a:t>
            </a:r>
            <a:br>
              <a:rPr lang="ru-RU" dirty="0" smtClean="0"/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1) развивать интерес у студентов к самостоятельной деятельностью с помощью наглядно-информативных методов обучения.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2)Развивать индивидуальные артистические и творческие способности студентов. 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3)Демонстрация студентами коммуникативных умений по теме :</a:t>
            </a:r>
            <a:endParaRPr lang="ru-RU" sz="3100" b="0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-9829600" y="3861048"/>
            <a:ext cx="8183880" cy="418795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99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965960" lvl="8" indent="0">
              <a:buNone/>
            </a:pPr>
            <a:r>
              <a:rPr lang="ru-RU" sz="3200" dirty="0" smtClean="0">
                <a:solidFill>
                  <a:schemeClr val="accent1"/>
                </a:solidFill>
              </a:rPr>
              <a:t>Педагогические цели </a:t>
            </a:r>
          </a:p>
          <a:p>
            <a:pPr marL="0" indent="0">
              <a:buNone/>
            </a:pPr>
            <a:r>
              <a:rPr lang="ru-RU" dirty="0" smtClean="0"/>
              <a:t>1)активировать учебно-познавательную деятельность студентов </a:t>
            </a:r>
          </a:p>
          <a:p>
            <a:pPr marL="0" indent="0">
              <a:buNone/>
            </a:pPr>
            <a:r>
              <a:rPr lang="ru-RU" dirty="0" smtClean="0"/>
              <a:t>2)Приблизить учебный процесс к профессиональной деятельности </a:t>
            </a:r>
          </a:p>
          <a:p>
            <a:pPr marL="0" indent="0">
              <a:buNone/>
            </a:pPr>
            <a:r>
              <a:rPr lang="ru-RU" dirty="0" smtClean="0"/>
              <a:t>3)Выработать интерес к аналитической деятельности при подготовке презентации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540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5888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5100" dirty="0" smtClean="0">
                <a:solidFill>
                  <a:schemeClr val="accent1"/>
                </a:solidFill>
              </a:rPr>
              <a:t>Мотивация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3600" dirty="0" smtClean="0"/>
              <a:t>Студент медику необходимо совершенствовать знания по английскому языку </a:t>
            </a:r>
          </a:p>
          <a:p>
            <a:pPr marL="0" indent="0">
              <a:buNone/>
            </a:pPr>
            <a:r>
              <a:rPr lang="ru-RU" sz="3600" dirty="0" smtClean="0"/>
              <a:t>1.Некоторые студенты после окончания учебы в колледже будут работать в платных зарубежных центрах 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2.Знания английского языка помогут изучать литературу по сестринскому делу на английском языке в той области медицины , в которой будет работать медсестра .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3. Также знания английского языка могут помочь при использовании медикаментов из зарубежных стран , таких как </a:t>
            </a:r>
            <a:r>
              <a:rPr lang="ru-RU" sz="3600" dirty="0"/>
              <a:t>А</a:t>
            </a:r>
            <a:r>
              <a:rPr lang="ru-RU" sz="3600" dirty="0" smtClean="0"/>
              <a:t>нглия , США, грамотно изучить их инструкцию по применению 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504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438</TotalTime>
  <Words>220</Words>
  <Application>Microsoft Office PowerPoint</Application>
  <PresentationFormat>Экран (4:3)</PresentationFormat>
  <Paragraphs>83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Аспект</vt:lpstr>
      <vt:lpstr>Горизонт</vt:lpstr>
      <vt:lpstr>Конференция по теме «История хирургии. Великие хирурги.»</vt:lpstr>
      <vt:lpstr>Презентация PowerPoint</vt:lpstr>
      <vt:lpstr>Презентация PowerPoint</vt:lpstr>
      <vt:lpstr>Цель занятия</vt:lpstr>
      <vt:lpstr>Воспитательные цели</vt:lpstr>
      <vt:lpstr>Презентация PowerPoint</vt:lpstr>
      <vt:lpstr>Учебные цели : 1) развивать интерес у студентов к самостоятельной деятельностью с помощью наглядно-информативных методов обучения. 2)Развивать индивидуальные артистические и творческие способности студентов.  3)Демонстрация студентами коммуникативных умений по теме :</vt:lpstr>
      <vt:lpstr>Презентация PowerPoint</vt:lpstr>
      <vt:lpstr>Презентация PowerPoint</vt:lpstr>
      <vt:lpstr>Гипократ</vt:lpstr>
      <vt:lpstr>цельс</vt:lpstr>
      <vt:lpstr>Визалий</vt:lpstr>
      <vt:lpstr>Парацельс</vt:lpstr>
      <vt:lpstr>Гарвей</vt:lpstr>
      <vt:lpstr>левенгук</vt:lpstr>
      <vt:lpstr>мортон</vt:lpstr>
      <vt:lpstr>эсмарх</vt:lpstr>
      <vt:lpstr>склифосовский</vt:lpstr>
      <vt:lpstr>бобров</vt:lpstr>
      <vt:lpstr>спасокукоцкий</vt:lpstr>
      <vt:lpstr>вишневский</vt:lpstr>
      <vt:lpstr>Петров</vt:lpstr>
      <vt:lpstr>блохин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Конференция по теме «История хирургии. Великие хирурги.»</dc:title>
  <dc:creator>М видео</dc:creator>
  <cp:lastModifiedBy>Администратор</cp:lastModifiedBy>
  <cp:revision>19</cp:revision>
  <dcterms:created xsi:type="dcterms:W3CDTF">2014-05-15T06:10:53Z</dcterms:created>
  <dcterms:modified xsi:type="dcterms:W3CDTF">2014-12-11T10:36:46Z</dcterms:modified>
</cp:coreProperties>
</file>