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1" r:id="rId4"/>
    <p:sldId id="272" r:id="rId5"/>
    <p:sldId id="284" r:id="rId6"/>
    <p:sldId id="283" r:id="rId7"/>
    <p:sldId id="285" r:id="rId8"/>
    <p:sldId id="295" r:id="rId9"/>
    <p:sldId id="293" r:id="rId10"/>
    <p:sldId id="288" r:id="rId11"/>
    <p:sldId id="289" r:id="rId12"/>
    <p:sldId id="290" r:id="rId13"/>
    <p:sldId id="300" r:id="rId14"/>
    <p:sldId id="291" r:id="rId15"/>
    <p:sldId id="294" r:id="rId16"/>
    <p:sldId id="296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8DEDC"/>
    <a:srgbClr val="9BA2D9"/>
    <a:srgbClr val="0000FF"/>
    <a:srgbClr val="633779"/>
    <a:srgbClr val="CCECFF"/>
    <a:srgbClr val="9BDBDB"/>
    <a:srgbClr val="FF9999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9" autoAdjust="0"/>
    <p:restoredTop sz="94054" autoAdjust="0"/>
  </p:normalViewPr>
  <p:slideViewPr>
    <p:cSldViewPr>
      <p:cViewPr>
        <p:scale>
          <a:sx n="50" d="100"/>
          <a:sy n="50" d="100"/>
        </p:scale>
        <p:origin x="-1518" y="-10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8.wmf"/><Relationship Id="rId1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12" Type="http://schemas.openxmlformats.org/officeDocument/2006/relationships/image" Target="../media/image30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11" Type="http://schemas.openxmlformats.org/officeDocument/2006/relationships/image" Target="../media/image29.wmf"/><Relationship Id="rId5" Type="http://schemas.openxmlformats.org/officeDocument/2006/relationships/image" Target="../media/image2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2082271-9E22-4A60-B145-F4B6414FF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1037F86-7752-469C-B029-3CADEAFB1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453F6C-A9D3-4251-9CC9-9137258A85B8}" type="slidenum">
              <a:rPr lang="ru-RU"/>
              <a:pPr/>
              <a:t>1</a:t>
            </a:fld>
            <a:endParaRPr lang="ru-RU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23B18-57DE-4621-968B-6E208F9A7585}" type="slidenum">
              <a:rPr lang="ru-RU"/>
              <a:pPr/>
              <a:t>2</a:t>
            </a:fld>
            <a:endParaRPr lang="ru-RU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038196-DEE7-4CA6-A934-C2D1B91F11C0}" type="slidenum">
              <a:rPr lang="ru-RU"/>
              <a:pPr/>
              <a:t>3</a:t>
            </a:fld>
            <a:endParaRPr lang="ru-RU"/>
          </a:p>
        </p:txBody>
      </p:sp>
      <p:sp>
        <p:nvSpPr>
          <p:cNvPr id="225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BF100D-4090-448E-9C4E-093DD70DE81A}" type="slidenum">
              <a:rPr lang="ru-RU"/>
              <a:pPr/>
              <a:t>5</a:t>
            </a:fld>
            <a:endParaRPr lang="ru-RU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54975D-507C-4EB2-8A47-E0D725263B1D}" type="slidenum">
              <a:rPr lang="ru-RU"/>
              <a:pPr/>
              <a:t>6</a:t>
            </a:fld>
            <a:endParaRPr lang="ru-RU"/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</p:grpSp>
      </p:grpSp>
      <p:sp>
        <p:nvSpPr>
          <p:cNvPr id="32667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667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BB162D-4D0B-4AE7-8A0A-D8CC6B439FCD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B11040-58A0-445D-B9F0-B2346DBE1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E6B6F-A577-4392-BE9E-75B3D7B77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077DB-4243-4D60-8C88-293B71030FB4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23D50-876E-47EB-A07D-B4ADAFAD2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6EC59-2D3C-4DCA-B267-3A0753206FDD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94FD0-1862-425A-B80F-F891C6895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33D57-B7BA-45AD-8CBD-08F62CD94A75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573AB-43AA-4C40-AFE6-DE4754767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52F2F-A70E-4047-B83D-DBFE3DBA6A8E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E6579-BA30-4768-8B82-8C4230806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FAD55-344A-48F0-8D35-EECE32B4BE44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FC184-EFFA-433E-BE8C-628E62763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AE2A2-A6A6-4CC9-83B4-4D6D534F4607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31E25-8AA2-464D-B2D7-C646C54B2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C695A-697A-4950-BE17-90A011EE2E9C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E804C-8156-4676-A6FA-FE862E8B5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A9E77-46BD-49E3-9318-CAA65FCF2755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7262C-FF7A-4289-9EF3-7346A0D3D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1BD0B-2878-471A-914B-BFC1185E820F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3DCFC-DD3C-49BF-A44A-9CB1AF56D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7BD5C-603E-4B0F-A482-F833C271E40A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latin typeface="Arial Black" pitchFamily="34" charset="0"/>
              </a:defRPr>
            </a:lvl1pPr>
          </a:lstStyle>
          <a:p>
            <a:pPr>
              <a:defRPr/>
            </a:pPr>
            <a:fld id="{389C626E-05F7-4236-9CC2-A5BF46A5F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2563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32563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32563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32564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32564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b="0">
                <a:solidFill>
                  <a:schemeClr val="accent2"/>
                </a:solidFill>
              </a:endParaRPr>
            </a:p>
          </p:txBody>
        </p:sp>
        <p:sp>
          <p:nvSpPr>
            <p:cNvPr id="32564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32564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32564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b="0">
                <a:solidFill>
                  <a:schemeClr val="accent2"/>
                </a:solidFill>
              </a:endParaRPr>
            </a:p>
          </p:txBody>
        </p:sp>
        <p:sp>
          <p:nvSpPr>
            <p:cNvPr id="32564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b="0">
                <a:solidFill>
                  <a:schemeClr val="accent2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564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smtClean="0"/>
            </a:lvl1pPr>
          </a:lstStyle>
          <a:p>
            <a:pPr>
              <a:defRPr/>
            </a:pPr>
            <a:fld id="{EF3F3588-22A9-4A25-8731-B483E95DE9D2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1.png"/><Relationship Id="rId5" Type="http://schemas.openxmlformats.org/officeDocument/2006/relationships/oleObject" Target="../embeddings/oleObject32.bin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image" Target="../media/image51.jpeg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oleObject" Target="../embeddings/oleObject47.bin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7" Type="http://schemas.openxmlformats.org/officeDocument/2006/relationships/image" Target="../media/image6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4.jpeg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33.png"/><Relationship Id="rId26" Type="http://schemas.openxmlformats.org/officeDocument/2006/relationships/oleObject" Target="../embeddings/oleObject25.bin"/><Relationship Id="rId3" Type="http://schemas.openxmlformats.org/officeDocument/2006/relationships/image" Target="../media/image31.jpeg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32.png"/><Relationship Id="rId25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7.bin"/><Relationship Id="rId20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12.bin"/><Relationship Id="rId24" Type="http://schemas.openxmlformats.org/officeDocument/2006/relationships/oleObject" Target="../embeddings/oleObject23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6.bin"/><Relationship Id="rId23" Type="http://schemas.openxmlformats.org/officeDocument/2006/relationships/oleObject" Target="../embeddings/oleObject22.bin"/><Relationship Id="rId10" Type="http://schemas.openxmlformats.org/officeDocument/2006/relationships/oleObject" Target="../embeddings/oleObject11.bin"/><Relationship Id="rId19" Type="http://schemas.openxmlformats.org/officeDocument/2006/relationships/oleObject" Target="../embeddings/oleObject18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Relationship Id="rId14" Type="http://schemas.openxmlformats.org/officeDocument/2006/relationships/oleObject" Target="../embeddings/oleObject15.bin"/><Relationship Id="rId22" Type="http://schemas.openxmlformats.org/officeDocument/2006/relationships/oleObject" Target="../embeddings/oleObject2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1.png"/><Relationship Id="rId5" Type="http://schemas.openxmlformats.org/officeDocument/2006/relationships/oleObject" Target="../embeddings/oleObject30.bin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6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2EE2098-14BE-46BD-9734-B99C40DBEF14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13315" name="Rectangle 1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ADBD45-7389-4764-BD1F-FAF7DB645C25}" type="slidenum">
              <a:rPr lang="ru-RU"/>
              <a:pPr/>
              <a:t>1</a:t>
            </a:fld>
            <a:endParaRPr lang="ru-RU"/>
          </a:p>
        </p:txBody>
      </p:sp>
      <p:sp>
        <p:nvSpPr>
          <p:cNvPr id="1331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4419600"/>
            <a:ext cx="5638800" cy="1038225"/>
          </a:xfrm>
        </p:spPr>
        <p:txBody>
          <a:bodyPr/>
          <a:lstStyle/>
          <a:p>
            <a:pPr eaLnBrk="1" hangingPunct="1"/>
            <a:r>
              <a:rPr lang="ru-RU" sz="2800" smtClean="0"/>
              <a:t> выполнила Глущенко Н.С.</a:t>
            </a:r>
          </a:p>
          <a:p>
            <a:pPr eaLnBrk="1" hangingPunct="1"/>
            <a:r>
              <a:rPr lang="ru-RU" sz="2800" smtClean="0"/>
              <a:t>МОУ-СОШ с. Карпенка</a:t>
            </a: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2590800" y="2133600"/>
            <a:ext cx="6354763" cy="1665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3377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Действия 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3377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 обыкновенными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3377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дробями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209800" y="685800"/>
            <a:ext cx="6553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Обобщающий урок по теме: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  <p:bldP spid="410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3E196BA-FD29-4A26-B4E0-7DBABBDA8B77}" type="slidenum">
              <a:rPr lang="ru-RU"/>
              <a:pPr/>
              <a:t>10</a:t>
            </a:fld>
            <a:endParaRPr lang="ru-RU"/>
          </a:p>
        </p:txBody>
      </p:sp>
      <p:sp>
        <p:nvSpPr>
          <p:cNvPr id="5127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2619B787-A487-4DCD-8C24-DBD7764587E8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215045" name="Rectangle 5"/>
          <p:cNvSpPr>
            <a:spLocks noChangeArrowheads="1"/>
          </p:cNvSpPr>
          <p:nvPr/>
        </p:nvSpPr>
        <p:spPr bwMode="auto">
          <a:xfrm>
            <a:off x="533400" y="169863"/>
            <a:ext cx="46482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eaLnBrk="1" hangingPunct="1"/>
            <a:endParaRPr kumimoji="1" lang="ru-RU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eaLnBrk="1" hangingPunct="1"/>
            <a:r>
              <a:rPr kumimoji="1" lang="ru-RU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№ 2.</a:t>
            </a:r>
          </a:p>
          <a:p>
            <a:pPr indent="449263" eaLnBrk="1" hangingPunct="1"/>
            <a:r>
              <a:rPr kumimoji="1"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а) Решив уравнение, определите размеры бивней индийского слона в метрах: </a:t>
            </a:r>
            <a:endParaRPr kumimoji="1" lang="ru-RU" sz="2000">
              <a:solidFill>
                <a:srgbClr val="0000FF"/>
              </a:solidFill>
              <a:latin typeface="Times New Roman" pitchFamily="18" charset="0"/>
            </a:endParaRPr>
          </a:p>
          <a:p>
            <a:pPr indent="449263"/>
            <a:endParaRPr kumimoji="1" lang="ru-RU" sz="2000">
              <a:solidFill>
                <a:srgbClr val="0000FF"/>
              </a:solidFill>
              <a:latin typeface="Times New Roman" pitchFamily="18" charset="0"/>
            </a:endParaRPr>
          </a:p>
        </p:txBody>
      </p:sp>
      <p:graphicFrame>
        <p:nvGraphicFramePr>
          <p:cNvPr id="215044" name="Object 4"/>
          <p:cNvGraphicFramePr>
            <a:graphicFrameLocks noChangeAspect="1"/>
          </p:cNvGraphicFramePr>
          <p:nvPr/>
        </p:nvGraphicFramePr>
        <p:xfrm>
          <a:off x="1676400" y="1447800"/>
          <a:ext cx="1295400" cy="925513"/>
        </p:xfrm>
        <a:graphic>
          <a:graphicData uri="http://schemas.openxmlformats.org/presentationml/2006/ole">
            <p:oleObj spid="_x0000_s5122" name="Формула" r:id="rId3" imgW="558558" imgH="393529" progId="Equation.3">
              <p:embed/>
            </p:oleObj>
          </a:graphicData>
        </a:graphic>
      </p:graphicFrame>
      <p:pic>
        <p:nvPicPr>
          <p:cNvPr id="215046" name="Picture 6" descr="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26025" y="457200"/>
            <a:ext cx="32067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48" name="Rectangle 8"/>
          <p:cNvSpPr>
            <a:spLocks noChangeArrowheads="1"/>
          </p:cNvSpPr>
          <p:nvPr/>
        </p:nvSpPr>
        <p:spPr bwMode="auto">
          <a:xfrm>
            <a:off x="381000" y="45720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kumimoji="1"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Рекордный размер бивней африканского слона в </a:t>
            </a:r>
            <a:r>
              <a:rPr kumimoji="1" lang="ru-RU" sz="2000">
                <a:latin typeface="Times New Roman" pitchFamily="18" charset="0"/>
                <a:cs typeface="Times New Roman" pitchFamily="18" charset="0"/>
              </a:rPr>
              <a:t>2</a:t>
            </a:r>
            <a:endParaRPr kumimoji="1" lang="ru-RU" sz="2000">
              <a:latin typeface="Times New Roman" pitchFamily="18" charset="0"/>
            </a:endParaRPr>
          </a:p>
        </p:txBody>
      </p:sp>
      <p:graphicFrame>
        <p:nvGraphicFramePr>
          <p:cNvPr id="215047" name="Object 7"/>
          <p:cNvGraphicFramePr>
            <a:graphicFrameLocks noChangeAspect="1"/>
          </p:cNvGraphicFramePr>
          <p:nvPr/>
        </p:nvGraphicFramePr>
        <p:xfrm>
          <a:off x="6629400" y="4495800"/>
          <a:ext cx="277813" cy="533400"/>
        </p:xfrm>
        <a:graphic>
          <a:graphicData uri="http://schemas.openxmlformats.org/presentationml/2006/ole">
            <p:oleObj spid="_x0000_s5123" name="Формула" r:id="rId5" imgW="203112" imgH="393529" progId="Equation.3">
              <p:embed/>
            </p:oleObj>
          </a:graphicData>
        </a:graphic>
      </p:graphicFrame>
      <p:sp>
        <p:nvSpPr>
          <p:cNvPr id="215049" name="Rectangle 9"/>
          <p:cNvSpPr>
            <a:spLocks noChangeArrowheads="1"/>
          </p:cNvSpPr>
          <p:nvPr/>
        </p:nvSpPr>
        <p:spPr bwMode="auto">
          <a:xfrm>
            <a:off x="6477000" y="4572000"/>
            <a:ext cx="1919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b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раза больше</a:t>
            </a:r>
            <a:r>
              <a:rPr kumimoji="1" lang="ru-RU" b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1" lang="ru-RU" b="0">
              <a:latin typeface="Times New Roman" pitchFamily="18" charset="0"/>
            </a:endParaRPr>
          </a:p>
        </p:txBody>
      </p:sp>
      <p:pic>
        <p:nvPicPr>
          <p:cNvPr id="5132" name="Picture 1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15200" y="5105400"/>
            <a:ext cx="1336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81000" y="5562600"/>
            <a:ext cx="6629400" cy="927100"/>
            <a:chOff x="384" y="3408"/>
            <a:chExt cx="4176" cy="682"/>
          </a:xfrm>
        </p:grpSpPr>
        <p:sp>
          <p:nvSpPr>
            <p:cNvPr id="5134" name="Text Box 20"/>
            <p:cNvSpPr txBox="1">
              <a:spLocks noChangeArrowheads="1"/>
            </p:cNvSpPr>
            <p:nvPr/>
          </p:nvSpPr>
          <p:spPr bwMode="auto">
            <a:xfrm>
              <a:off x="648" y="3600"/>
              <a:ext cx="3912" cy="490"/>
            </a:xfrm>
            <a:prstGeom prst="rect">
              <a:avLst/>
            </a:prstGeom>
            <a:solidFill>
              <a:srgbClr val="98DEDC">
                <a:alpha val="4196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/>
            <a:p>
              <a:pPr marL="271463" indent="-184150" eaLnBrk="1" hangingPunct="1"/>
              <a:r>
                <a:rPr kumimoji="1" lang="ru-RU" b="0">
                  <a:latin typeface="Times New Roman" pitchFamily="18" charset="0"/>
                </a:rPr>
                <a:t>Длина бивней индийского слона          м, рекордная длина бивней африканского слона         м.</a:t>
              </a:r>
            </a:p>
          </p:txBody>
        </p:sp>
        <p:sp>
          <p:nvSpPr>
            <p:cNvPr id="5135" name="Oval 21"/>
            <p:cNvSpPr>
              <a:spLocks noChangeArrowheads="1"/>
            </p:cNvSpPr>
            <p:nvPr/>
          </p:nvSpPr>
          <p:spPr bwMode="auto">
            <a:xfrm>
              <a:off x="384" y="3408"/>
              <a:ext cx="481" cy="423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graphicFrame>
        <p:nvGraphicFramePr>
          <p:cNvPr id="215062" name="Object 22"/>
          <p:cNvGraphicFramePr>
            <a:graphicFrameLocks noChangeAspect="1"/>
          </p:cNvGraphicFramePr>
          <p:nvPr/>
        </p:nvGraphicFramePr>
        <p:xfrm>
          <a:off x="4419600" y="5791200"/>
          <a:ext cx="215900" cy="393700"/>
        </p:xfrm>
        <a:graphic>
          <a:graphicData uri="http://schemas.openxmlformats.org/presentationml/2006/ole">
            <p:oleObj spid="_x0000_s5124" name="Формула" r:id="rId7" imgW="215640" imgH="393480" progId="Equation.3">
              <p:embed/>
            </p:oleObj>
          </a:graphicData>
        </a:graphic>
      </p:graphicFrame>
      <p:graphicFrame>
        <p:nvGraphicFramePr>
          <p:cNvPr id="215063" name="Object 23"/>
          <p:cNvGraphicFramePr>
            <a:graphicFrameLocks noChangeAspect="1"/>
          </p:cNvGraphicFramePr>
          <p:nvPr/>
        </p:nvGraphicFramePr>
        <p:xfrm>
          <a:off x="4038600" y="6096000"/>
          <a:ext cx="304800" cy="393700"/>
        </p:xfrm>
        <a:graphic>
          <a:graphicData uri="http://schemas.openxmlformats.org/presentationml/2006/ole">
            <p:oleObj spid="_x0000_s5125" name="Формула" r:id="rId8" imgW="30456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15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5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5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5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5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5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5" grpId="0"/>
      <p:bldP spid="215048" grpId="0"/>
      <p:bldP spid="2150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1B23A68-9947-4D8D-9382-7570970F2275}" type="slidenum">
              <a:rPr lang="ru-RU"/>
              <a:pPr/>
              <a:t>11</a:t>
            </a:fld>
            <a:endParaRPr lang="ru-RU"/>
          </a:p>
        </p:txBody>
      </p:sp>
      <p:sp>
        <p:nvSpPr>
          <p:cNvPr id="6151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4ECBE1F7-14EA-4F9F-AB3E-AAA7B599A55A}" type="datetime1">
              <a:rPr lang="ru-RU"/>
              <a:pPr/>
              <a:t>29.01.2015</a:t>
            </a:fld>
            <a:endParaRPr lang="ru-RU"/>
          </a:p>
        </p:txBody>
      </p:sp>
      <p:pic>
        <p:nvPicPr>
          <p:cNvPr id="216068" name="Picture 4" descr="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609600"/>
            <a:ext cx="403860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070" name="Rectangle 6"/>
          <p:cNvSpPr>
            <a:spLocks noChangeArrowheads="1"/>
          </p:cNvSpPr>
          <p:nvPr/>
        </p:nvSpPr>
        <p:spPr bwMode="auto">
          <a:xfrm>
            <a:off x="4495800" y="382588"/>
            <a:ext cx="3810000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tabLst>
                <a:tab pos="457200" algn="l"/>
              </a:tabLst>
            </a:pPr>
            <a:r>
              <a:rPr kumimoji="1" lang="ru-RU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№ 3.</a:t>
            </a:r>
          </a:p>
          <a:p>
            <a:pPr eaLnBrk="1" hangingPunct="1">
              <a:tabLst>
                <a:tab pos="457200" algn="l"/>
              </a:tabLst>
            </a:pPr>
            <a:r>
              <a:rPr kumimoji="1" lang="ru-RU"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Определите температуру тела слона, решив уравнение:</a:t>
            </a:r>
            <a:r>
              <a:rPr kumimoji="1" lang="ru-RU">
                <a:latin typeface="Times New Roman" pitchFamily="18" charset="0"/>
                <a:cs typeface="Times New Roman" pitchFamily="18" charset="0"/>
              </a:rPr>
              <a:t> </a:t>
            </a:r>
            <a:endParaRPr kumimoji="1" lang="ru-RU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kumimoji="1" lang="ru-RU">
              <a:latin typeface="Times New Roman" pitchFamily="18" charset="0"/>
            </a:endParaRPr>
          </a:p>
        </p:txBody>
      </p:sp>
      <p:graphicFrame>
        <p:nvGraphicFramePr>
          <p:cNvPr id="216069" name="Object 5"/>
          <p:cNvGraphicFramePr>
            <a:graphicFrameLocks noChangeAspect="1"/>
          </p:cNvGraphicFramePr>
          <p:nvPr/>
        </p:nvGraphicFramePr>
        <p:xfrm>
          <a:off x="5181600" y="1295400"/>
          <a:ext cx="1828800" cy="762000"/>
        </p:xfrm>
        <a:graphic>
          <a:graphicData uri="http://schemas.openxmlformats.org/presentationml/2006/ole">
            <p:oleObj spid="_x0000_s6146" name="Формула" r:id="rId4" imgW="952087" imgH="393529" progId="Equation.3">
              <p:embed/>
            </p:oleObj>
          </a:graphicData>
        </a:graphic>
      </p:graphicFrame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2427288" y="38100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400" b="0">
                <a:latin typeface="Times New Roman" pitchFamily="18" charset="0"/>
                <a:cs typeface="Times New Roman" pitchFamily="18" charset="0"/>
              </a:rPr>
              <a:t>.</a:t>
            </a: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216073" name="Rectangle 9"/>
          <p:cNvSpPr>
            <a:spLocks noChangeArrowheads="1"/>
          </p:cNvSpPr>
          <p:nvPr/>
        </p:nvSpPr>
        <p:spPr bwMode="auto">
          <a:xfrm>
            <a:off x="457200" y="4038600"/>
            <a:ext cx="2703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400" b="0">
                <a:latin typeface="Times New Roman" pitchFamily="18" charset="0"/>
                <a:cs typeface="Times New Roman" pitchFamily="18" charset="0"/>
              </a:rPr>
              <a:t>б</a:t>
            </a:r>
            <a:r>
              <a:rPr kumimoji="1" lang="ru-RU"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Сон слона составляет</a:t>
            </a:r>
            <a:r>
              <a:rPr kumimoji="1" lang="ru-RU" sz="1400" b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1" lang="ru-RU" sz="2400" b="0">
              <a:latin typeface="Times New Roman" pitchFamily="18" charset="0"/>
            </a:endParaRPr>
          </a:p>
        </p:txBody>
      </p:sp>
      <p:graphicFrame>
        <p:nvGraphicFramePr>
          <p:cNvPr id="216072" name="Object 8"/>
          <p:cNvGraphicFramePr>
            <a:graphicFrameLocks noChangeAspect="1"/>
          </p:cNvGraphicFramePr>
          <p:nvPr/>
        </p:nvGraphicFramePr>
        <p:xfrm>
          <a:off x="3124200" y="3962400"/>
          <a:ext cx="204788" cy="533400"/>
        </p:xfrm>
        <a:graphic>
          <a:graphicData uri="http://schemas.openxmlformats.org/presentationml/2006/ole">
            <p:oleObj spid="_x0000_s6147" name="Формула" r:id="rId5" imgW="152334" imgH="393529" progId="Equation.3">
              <p:embed/>
            </p:oleObj>
          </a:graphicData>
        </a:graphic>
      </p:graphicFrame>
      <p:sp>
        <p:nvSpPr>
          <p:cNvPr id="216074" name="Rectangle 10"/>
          <p:cNvSpPr>
            <a:spLocks noChangeArrowheads="1"/>
          </p:cNvSpPr>
          <p:nvPr/>
        </p:nvSpPr>
        <p:spPr bwMode="auto">
          <a:xfrm>
            <a:off x="3352800" y="4038600"/>
            <a:ext cx="3646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400" b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суток. Сколько часов спит слон?</a:t>
            </a:r>
            <a:endParaRPr kumimoji="1" lang="ru-RU">
              <a:latin typeface="Times New Roman" pitchFamily="18" charset="0"/>
            </a:endParaRPr>
          </a:p>
        </p:txBody>
      </p:sp>
      <p:graphicFrame>
        <p:nvGraphicFramePr>
          <p:cNvPr id="6148" name="Object 11"/>
          <p:cNvGraphicFramePr>
            <a:graphicFrameLocks noChangeAspect="1"/>
          </p:cNvGraphicFramePr>
          <p:nvPr/>
        </p:nvGraphicFramePr>
        <p:xfrm>
          <a:off x="7696200" y="5334000"/>
          <a:ext cx="206375" cy="396875"/>
        </p:xfrm>
        <a:graphic>
          <a:graphicData uri="http://schemas.openxmlformats.org/presentationml/2006/ole">
            <p:oleObj spid="_x0000_s6148" name="Формула" r:id="rId6" imgW="203112" imgH="393529" progId="Equation.3">
              <p:embed/>
            </p:oleObj>
          </a:graphicData>
        </a:graphic>
      </p:graphicFrame>
      <p:sp>
        <p:nvSpPr>
          <p:cNvPr id="6157" name="Rectangle 15"/>
          <p:cNvSpPr>
            <a:spLocks noChangeArrowheads="1"/>
          </p:cNvSpPr>
          <p:nvPr/>
        </p:nvSpPr>
        <p:spPr bwMode="auto">
          <a:xfrm>
            <a:off x="7848600" y="5410200"/>
            <a:ext cx="385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400" b="0">
                <a:latin typeface="Times New Roman" pitchFamily="18" charset="0"/>
                <a:cs typeface="Times New Roman" pitchFamily="18" charset="0"/>
              </a:rPr>
              <a:t> м.</a:t>
            </a:r>
            <a:endParaRPr kumimoji="1" lang="ru-RU" sz="2400" b="0">
              <a:latin typeface="Times New Roman" pitchFamily="18" charset="0"/>
            </a:endParaRPr>
          </a:p>
        </p:txBody>
      </p:sp>
      <p:pic>
        <p:nvPicPr>
          <p:cNvPr id="6158" name="Picture 1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20000" y="5181600"/>
            <a:ext cx="1336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3400" y="5181600"/>
            <a:ext cx="6629400" cy="927100"/>
            <a:chOff x="384" y="3408"/>
            <a:chExt cx="4176" cy="682"/>
          </a:xfrm>
        </p:grpSpPr>
        <p:sp>
          <p:nvSpPr>
            <p:cNvPr id="6160" name="Text Box 22"/>
            <p:cNvSpPr txBox="1">
              <a:spLocks noChangeArrowheads="1"/>
            </p:cNvSpPr>
            <p:nvPr/>
          </p:nvSpPr>
          <p:spPr bwMode="auto">
            <a:xfrm>
              <a:off x="648" y="3600"/>
              <a:ext cx="3912" cy="490"/>
            </a:xfrm>
            <a:prstGeom prst="rect">
              <a:avLst/>
            </a:prstGeom>
            <a:solidFill>
              <a:srgbClr val="98DEDC">
                <a:alpha val="4196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/>
            <a:p>
              <a:pPr marL="271463" indent="-184150" eaLnBrk="1" hangingPunct="1"/>
              <a:r>
                <a:rPr kumimoji="1" lang="ru-RU" b="0">
                  <a:latin typeface="Times New Roman" pitchFamily="18" charset="0"/>
                </a:rPr>
                <a:t>…           градусов составляет температура слона, спит слон около 4 часов в сутки…</a:t>
              </a:r>
            </a:p>
          </p:txBody>
        </p:sp>
        <p:sp>
          <p:nvSpPr>
            <p:cNvPr id="6161" name="Oval 23"/>
            <p:cNvSpPr>
              <a:spLocks noChangeArrowheads="1"/>
            </p:cNvSpPr>
            <p:nvPr/>
          </p:nvSpPr>
          <p:spPr bwMode="auto">
            <a:xfrm>
              <a:off x="384" y="3408"/>
              <a:ext cx="481" cy="423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graphicFrame>
        <p:nvGraphicFramePr>
          <p:cNvPr id="216089" name="Object 25"/>
          <p:cNvGraphicFramePr>
            <a:graphicFrameLocks noChangeAspect="1"/>
          </p:cNvGraphicFramePr>
          <p:nvPr/>
        </p:nvGraphicFramePr>
        <p:xfrm>
          <a:off x="1600200" y="5486400"/>
          <a:ext cx="368300" cy="393700"/>
        </p:xfrm>
        <a:graphic>
          <a:graphicData uri="http://schemas.openxmlformats.org/presentationml/2006/ole">
            <p:oleObj spid="_x0000_s6149" name="Формула" r:id="rId8" imgW="36828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6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6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6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6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6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6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6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70" grpId="0"/>
      <p:bldP spid="216073" grpId="0"/>
      <p:bldP spid="2160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2BFA1CA-920E-4CA8-A419-164CE1F341AE}" type="slidenum">
              <a:rPr lang="ru-RU"/>
              <a:pPr/>
              <a:t>12</a:t>
            </a:fld>
            <a:endParaRPr lang="ru-RU"/>
          </a:p>
        </p:txBody>
      </p:sp>
      <p:sp>
        <p:nvSpPr>
          <p:cNvPr id="7173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C7ED2F17-C7CA-40F8-A738-BB5AAE1D2B91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304800" y="685800"/>
            <a:ext cx="51530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№ 4</a:t>
            </a:r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    Решив уравнения, определите </a:t>
            </a:r>
            <a:endParaRPr kumimoji="1" lang="ru-RU">
              <a:latin typeface="Times New Roman" pitchFamily="18" charset="0"/>
            </a:endParaRPr>
          </a:p>
          <a:p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а) скорость мирно бредущего стада в км/ч :</a:t>
            </a:r>
            <a:r>
              <a:rPr kumimoji="1" lang="ru-RU" sz="1400" b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kumimoji="1" lang="ru-RU" sz="1400" b="0">
              <a:latin typeface="Times New Roman" pitchFamily="18" charset="0"/>
            </a:endParaRPr>
          </a:p>
          <a:p>
            <a:endParaRPr kumimoji="1" lang="ru-RU" sz="2400" b="0">
              <a:latin typeface="Times New Roman" pitchFamily="18" charset="0"/>
            </a:endParaRPr>
          </a:p>
        </p:txBody>
      </p:sp>
      <p:graphicFrame>
        <p:nvGraphicFramePr>
          <p:cNvPr id="218116" name="Object 4"/>
          <p:cNvGraphicFramePr>
            <a:graphicFrameLocks noChangeAspect="1"/>
          </p:cNvGraphicFramePr>
          <p:nvPr/>
        </p:nvGraphicFramePr>
        <p:xfrm>
          <a:off x="1219200" y="1219200"/>
          <a:ext cx="1447800" cy="792163"/>
        </p:xfrm>
        <a:graphic>
          <a:graphicData uri="http://schemas.openxmlformats.org/presentationml/2006/ole">
            <p:oleObj spid="_x0000_s7170" name="Формула" r:id="rId3" imgW="723586" imgH="393529" progId="Equation.3">
              <p:embed/>
            </p:oleObj>
          </a:graphicData>
        </a:graphic>
      </p:graphicFrame>
      <p:pic>
        <p:nvPicPr>
          <p:cNvPr id="218119" name="Picture 7" descr="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800" y="533400"/>
            <a:ext cx="39624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120" name="Picture 8" descr="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3505200"/>
            <a:ext cx="2971800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22" name="Rectangle 10"/>
          <p:cNvSpPr>
            <a:spLocks noChangeArrowheads="1"/>
          </p:cNvSpPr>
          <p:nvPr/>
        </p:nvSpPr>
        <p:spPr bwMode="auto">
          <a:xfrm>
            <a:off x="3429000" y="3429000"/>
            <a:ext cx="426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 sz="1400" b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kumimoji="1" lang="ru-RU" b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скорость взбешенного слона в км/ч : </a:t>
            </a:r>
            <a:endParaRPr kumimoji="1" lang="ru-RU">
              <a:latin typeface="Times New Roman" pitchFamily="18" charset="0"/>
            </a:endParaRPr>
          </a:p>
          <a:p>
            <a:endParaRPr kumimoji="1" lang="ru-RU">
              <a:latin typeface="Times New Roman" pitchFamily="18" charset="0"/>
            </a:endParaRPr>
          </a:p>
        </p:txBody>
      </p:sp>
      <p:graphicFrame>
        <p:nvGraphicFramePr>
          <p:cNvPr id="218121" name="Object 9"/>
          <p:cNvGraphicFramePr>
            <a:graphicFrameLocks noChangeAspect="1"/>
          </p:cNvGraphicFramePr>
          <p:nvPr/>
        </p:nvGraphicFramePr>
        <p:xfrm>
          <a:off x="3962400" y="3962400"/>
          <a:ext cx="1600200" cy="723900"/>
        </p:xfrm>
        <a:graphic>
          <a:graphicData uri="http://schemas.openxmlformats.org/presentationml/2006/ole">
            <p:oleObj spid="_x0000_s7171" name="Формула" r:id="rId6" imgW="875920" imgH="393529" progId="Equation.3">
              <p:embed/>
            </p:oleObj>
          </a:graphicData>
        </a:graphic>
      </p:graphicFrame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276600" y="5867400"/>
            <a:ext cx="3505200" cy="727075"/>
            <a:chOff x="144" y="3408"/>
            <a:chExt cx="2208" cy="458"/>
          </a:xfrm>
        </p:grpSpPr>
        <p:sp>
          <p:nvSpPr>
            <p:cNvPr id="7180" name="Text Box 14"/>
            <p:cNvSpPr txBox="1">
              <a:spLocks noChangeArrowheads="1"/>
            </p:cNvSpPr>
            <p:nvPr/>
          </p:nvSpPr>
          <p:spPr bwMode="auto">
            <a:xfrm>
              <a:off x="408" y="3600"/>
              <a:ext cx="1944" cy="266"/>
            </a:xfrm>
            <a:prstGeom prst="rect">
              <a:avLst/>
            </a:prstGeom>
            <a:solidFill>
              <a:srgbClr val="98DEDC">
                <a:alpha val="4196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/>
            <a:p>
              <a:pPr marL="271463" indent="-184150" eaLnBrk="1" hangingPunct="1"/>
              <a:r>
                <a:rPr kumimoji="1" lang="ru-RU" sz="2000" b="0">
                  <a:latin typeface="Times New Roman" pitchFamily="18" charset="0"/>
                </a:rPr>
                <a:t>Ответ: 7 км/ч и 40 км/ч. </a:t>
              </a:r>
            </a:p>
          </p:txBody>
        </p:sp>
        <p:sp>
          <p:nvSpPr>
            <p:cNvPr id="7181" name="Oval 15"/>
            <p:cNvSpPr>
              <a:spLocks noChangeArrowheads="1"/>
            </p:cNvSpPr>
            <p:nvPr/>
          </p:nvSpPr>
          <p:spPr bwMode="auto">
            <a:xfrm>
              <a:off x="144" y="3408"/>
              <a:ext cx="481" cy="423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pic>
        <p:nvPicPr>
          <p:cNvPr id="7179" name="Picture 1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315200" y="5105400"/>
            <a:ext cx="1336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8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8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18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8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8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7" grpId="0"/>
      <p:bldP spid="2181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BF5BCCE-FD9E-4CF8-B18B-D7BF16312137}" type="slidenum">
              <a:rPr lang="ru-RU"/>
              <a:pPr/>
              <a:t>13</a:t>
            </a:fld>
            <a:endParaRPr lang="ru-RU"/>
          </a:p>
        </p:txBody>
      </p:sp>
      <p:sp>
        <p:nvSpPr>
          <p:cNvPr id="8200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32D90DD3-CA63-41E6-9274-7F67B9D32B06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334850" name="Text Box 2"/>
          <p:cNvSpPr txBox="1">
            <a:spLocks noChangeArrowheads="1"/>
          </p:cNvSpPr>
          <p:nvPr/>
        </p:nvSpPr>
        <p:spPr bwMode="auto">
          <a:xfrm>
            <a:off x="228600" y="4572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chemeClr val="hlink"/>
                </a:solidFill>
              </a:rPr>
              <a:t>I</a:t>
            </a:r>
            <a:r>
              <a:rPr lang="ru-RU" sz="2400">
                <a:solidFill>
                  <a:schemeClr val="hlink"/>
                </a:solidFill>
              </a:rPr>
              <a:t>.  Нахождение дроби от числа.</a:t>
            </a:r>
          </a:p>
        </p:txBody>
      </p:sp>
      <p:sp>
        <p:nvSpPr>
          <p:cNvPr id="334851" name="AutoShape 3"/>
          <p:cNvSpPr>
            <a:spLocks noChangeArrowheads="1"/>
          </p:cNvSpPr>
          <p:nvPr/>
        </p:nvSpPr>
        <p:spPr bwMode="auto">
          <a:xfrm>
            <a:off x="2895600" y="1143000"/>
            <a:ext cx="1524000" cy="609600"/>
          </a:xfrm>
          <a:prstGeom prst="flowChartAlternateProcess">
            <a:avLst/>
          </a:prstGeom>
          <a:solidFill>
            <a:srgbClr val="9BDBD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числа</a:t>
            </a:r>
          </a:p>
        </p:txBody>
      </p:sp>
      <p:sp>
        <p:nvSpPr>
          <p:cNvPr id="334852" name="AutoShape 4"/>
          <p:cNvSpPr>
            <a:spLocks noChangeArrowheads="1"/>
          </p:cNvSpPr>
          <p:nvPr/>
        </p:nvSpPr>
        <p:spPr bwMode="auto">
          <a:xfrm>
            <a:off x="228600" y="1143000"/>
            <a:ext cx="1600200" cy="609600"/>
          </a:xfrm>
          <a:prstGeom prst="flowChartPreparation">
            <a:avLst/>
          </a:prstGeom>
          <a:solidFill>
            <a:srgbClr val="98DED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дробь</a:t>
            </a:r>
          </a:p>
        </p:txBody>
      </p:sp>
      <p:sp>
        <p:nvSpPr>
          <p:cNvPr id="334853" name="Text Box 5"/>
          <p:cNvSpPr txBox="1">
            <a:spLocks noChangeArrowheads="1"/>
          </p:cNvSpPr>
          <p:nvPr/>
        </p:nvSpPr>
        <p:spPr bwMode="auto">
          <a:xfrm>
            <a:off x="2057400" y="1219200"/>
            <a:ext cx="479425" cy="3667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0"/>
              <a:t>от </a:t>
            </a:r>
          </a:p>
        </p:txBody>
      </p:sp>
      <p:sp>
        <p:nvSpPr>
          <p:cNvPr id="334854" name="Arc 6"/>
          <p:cNvSpPr>
            <a:spLocks/>
          </p:cNvSpPr>
          <p:nvPr/>
        </p:nvSpPr>
        <p:spPr bwMode="auto">
          <a:xfrm rot="8287403">
            <a:off x="1757363" y="1382713"/>
            <a:ext cx="912812" cy="914400"/>
          </a:xfrm>
          <a:custGeom>
            <a:avLst/>
            <a:gdLst>
              <a:gd name="T0" fmla="*/ 31003 w 21552"/>
              <a:gd name="T1" fmla="*/ 0 h 21588"/>
              <a:gd name="T2" fmla="*/ 912812 w 21552"/>
              <a:gd name="T3" fmla="*/ 853533 h 21588"/>
              <a:gd name="T4" fmla="*/ 0 w 21552"/>
              <a:gd name="T5" fmla="*/ 914400 h 21588"/>
              <a:gd name="T6" fmla="*/ 0 60000 65536"/>
              <a:gd name="T7" fmla="*/ 0 60000 65536"/>
              <a:gd name="T8" fmla="*/ 0 60000 65536"/>
              <a:gd name="T9" fmla="*/ 0 w 21552"/>
              <a:gd name="T10" fmla="*/ 0 h 21588"/>
              <a:gd name="T11" fmla="*/ 21552 w 21552"/>
              <a:gd name="T12" fmla="*/ 21588 h 2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52" h="21588" fill="none" extrusionOk="0">
                <a:moveTo>
                  <a:pt x="731" y="0"/>
                </a:moveTo>
                <a:cubicBezTo>
                  <a:pt x="11816" y="376"/>
                  <a:pt x="20814" y="9085"/>
                  <a:pt x="21552" y="20150"/>
                </a:cubicBezTo>
              </a:path>
              <a:path w="21552" h="21588" stroke="0" extrusionOk="0">
                <a:moveTo>
                  <a:pt x="731" y="0"/>
                </a:moveTo>
                <a:cubicBezTo>
                  <a:pt x="11816" y="376"/>
                  <a:pt x="20814" y="9085"/>
                  <a:pt x="21552" y="20150"/>
                </a:cubicBezTo>
                <a:lnTo>
                  <a:pt x="0" y="2158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Line 7"/>
          <p:cNvSpPr>
            <a:spLocks noChangeShapeType="1"/>
          </p:cNvSpPr>
          <p:nvPr/>
        </p:nvSpPr>
        <p:spPr bwMode="auto">
          <a:xfrm>
            <a:off x="1676400" y="1905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4856" name="Line 8"/>
          <p:cNvSpPr>
            <a:spLocks noChangeShapeType="1"/>
          </p:cNvSpPr>
          <p:nvPr/>
        </p:nvSpPr>
        <p:spPr bwMode="auto">
          <a:xfrm flipH="1" flipV="1">
            <a:off x="1524000" y="1752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34857" name="Object 9"/>
          <p:cNvGraphicFramePr>
            <a:graphicFrameLocks noChangeAspect="1"/>
          </p:cNvGraphicFramePr>
          <p:nvPr/>
        </p:nvGraphicFramePr>
        <p:xfrm>
          <a:off x="2209800" y="1828800"/>
          <a:ext cx="114300" cy="114300"/>
        </p:xfrm>
        <a:graphic>
          <a:graphicData uri="http://schemas.openxmlformats.org/presentationml/2006/ole">
            <p:oleObj spid="_x0000_s8194" name="Формула" r:id="rId3" imgW="114120" imgH="114120" progId="Equation.3">
              <p:embed/>
            </p:oleObj>
          </a:graphicData>
        </a:graphic>
      </p:graphicFrame>
      <p:sp>
        <p:nvSpPr>
          <p:cNvPr id="334858" name="Text Box 10"/>
          <p:cNvSpPr txBox="1">
            <a:spLocks noChangeArrowheads="1"/>
          </p:cNvSpPr>
          <p:nvPr/>
        </p:nvSpPr>
        <p:spPr bwMode="auto">
          <a:xfrm>
            <a:off x="381000" y="3276600"/>
            <a:ext cx="5867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hlink"/>
                </a:solidFill>
              </a:rPr>
              <a:t>I</a:t>
            </a:r>
            <a:r>
              <a:rPr lang="ru-RU" sz="2400">
                <a:solidFill>
                  <a:schemeClr val="hlink"/>
                </a:solidFill>
              </a:rPr>
              <a:t> </a:t>
            </a:r>
            <a:r>
              <a:rPr lang="en-US" sz="2400">
                <a:solidFill>
                  <a:schemeClr val="hlink"/>
                </a:solidFill>
              </a:rPr>
              <a:t>I</a:t>
            </a:r>
            <a:r>
              <a:rPr lang="ru-RU" sz="2400">
                <a:solidFill>
                  <a:schemeClr val="hlink"/>
                </a:solidFill>
              </a:rPr>
              <a:t>.  Нахождение числа по его дроби.</a:t>
            </a:r>
          </a:p>
          <a:p>
            <a:endParaRPr lang="ru-RU" sz="2400" b="0"/>
          </a:p>
        </p:txBody>
      </p:sp>
      <p:sp>
        <p:nvSpPr>
          <p:cNvPr id="334859" name="AutoShape 11"/>
          <p:cNvSpPr>
            <a:spLocks noChangeArrowheads="1"/>
          </p:cNvSpPr>
          <p:nvPr/>
        </p:nvSpPr>
        <p:spPr bwMode="auto">
          <a:xfrm>
            <a:off x="457200" y="4114800"/>
            <a:ext cx="1524000" cy="609600"/>
          </a:xfrm>
          <a:prstGeom prst="flowChartAlternateProcess">
            <a:avLst/>
          </a:prstGeom>
          <a:solidFill>
            <a:srgbClr val="9BDBD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часть числа</a:t>
            </a:r>
          </a:p>
        </p:txBody>
      </p:sp>
      <p:sp>
        <p:nvSpPr>
          <p:cNvPr id="334860" name="Text Box 12"/>
          <p:cNvSpPr txBox="1">
            <a:spLocks noChangeArrowheads="1"/>
          </p:cNvSpPr>
          <p:nvPr/>
        </p:nvSpPr>
        <p:spPr bwMode="auto">
          <a:xfrm>
            <a:off x="2286000" y="4191000"/>
            <a:ext cx="609600" cy="3667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0"/>
              <a:t>это </a:t>
            </a:r>
          </a:p>
        </p:txBody>
      </p:sp>
      <p:sp>
        <p:nvSpPr>
          <p:cNvPr id="334862" name="AutoShape 14"/>
          <p:cNvSpPr>
            <a:spLocks noChangeArrowheads="1"/>
          </p:cNvSpPr>
          <p:nvPr/>
        </p:nvSpPr>
        <p:spPr bwMode="auto">
          <a:xfrm>
            <a:off x="3124200" y="4114800"/>
            <a:ext cx="1600200" cy="609600"/>
          </a:xfrm>
          <a:prstGeom prst="flowChartPreparation">
            <a:avLst/>
          </a:prstGeom>
          <a:solidFill>
            <a:srgbClr val="9BDBD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/>
              <a:t>дробь</a:t>
            </a:r>
          </a:p>
        </p:txBody>
      </p:sp>
      <p:sp>
        <p:nvSpPr>
          <p:cNvPr id="334863" name="Arc 15"/>
          <p:cNvSpPr>
            <a:spLocks/>
          </p:cNvSpPr>
          <p:nvPr/>
        </p:nvSpPr>
        <p:spPr bwMode="auto">
          <a:xfrm rot="8143729">
            <a:off x="2057400" y="4572000"/>
            <a:ext cx="947738" cy="914400"/>
          </a:xfrm>
          <a:custGeom>
            <a:avLst/>
            <a:gdLst>
              <a:gd name="T0" fmla="*/ 0 w 22360"/>
              <a:gd name="T1" fmla="*/ 635 h 21600"/>
              <a:gd name="T2" fmla="*/ 947738 w 22360"/>
              <a:gd name="T3" fmla="*/ 853567 h 21600"/>
              <a:gd name="T4" fmla="*/ 34247 w 22360"/>
              <a:gd name="T5" fmla="*/ 914400 h 21600"/>
              <a:gd name="T6" fmla="*/ 0 60000 65536"/>
              <a:gd name="T7" fmla="*/ 0 60000 65536"/>
              <a:gd name="T8" fmla="*/ 0 60000 65536"/>
              <a:gd name="T9" fmla="*/ 0 w 22360"/>
              <a:gd name="T10" fmla="*/ 0 h 21600"/>
              <a:gd name="T11" fmla="*/ 22360 w 2236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60" h="21600" fill="none" extrusionOk="0">
                <a:moveTo>
                  <a:pt x="0" y="15"/>
                </a:moveTo>
                <a:cubicBezTo>
                  <a:pt x="269" y="5"/>
                  <a:pt x="538" y="-1"/>
                  <a:pt x="808" y="0"/>
                </a:cubicBezTo>
                <a:cubicBezTo>
                  <a:pt x="12179" y="0"/>
                  <a:pt x="21603" y="8816"/>
                  <a:pt x="22360" y="20162"/>
                </a:cubicBezTo>
              </a:path>
              <a:path w="22360" h="21600" stroke="0" extrusionOk="0">
                <a:moveTo>
                  <a:pt x="0" y="15"/>
                </a:moveTo>
                <a:cubicBezTo>
                  <a:pt x="269" y="5"/>
                  <a:pt x="538" y="-1"/>
                  <a:pt x="808" y="0"/>
                </a:cubicBezTo>
                <a:cubicBezTo>
                  <a:pt x="12179" y="0"/>
                  <a:pt x="21603" y="8816"/>
                  <a:pt x="22360" y="20162"/>
                </a:cubicBezTo>
                <a:lnTo>
                  <a:pt x="808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3" name="Line 16"/>
          <p:cNvSpPr>
            <a:spLocks noChangeShapeType="1"/>
          </p:cNvSpPr>
          <p:nvPr/>
        </p:nvSpPr>
        <p:spPr bwMode="auto">
          <a:xfrm>
            <a:off x="3124200" y="3505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4" name="Line 17"/>
          <p:cNvSpPr>
            <a:spLocks noChangeShapeType="1"/>
          </p:cNvSpPr>
          <p:nvPr/>
        </p:nvSpPr>
        <p:spPr bwMode="auto">
          <a:xfrm>
            <a:off x="3124200" y="3505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4866" name="Line 18"/>
          <p:cNvSpPr>
            <a:spLocks noChangeShapeType="1"/>
          </p:cNvSpPr>
          <p:nvPr/>
        </p:nvSpPr>
        <p:spPr bwMode="auto">
          <a:xfrm flipH="1">
            <a:off x="3124200" y="5029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34867" name="Object 19"/>
          <p:cNvGraphicFramePr>
            <a:graphicFrameLocks noChangeAspect="1"/>
          </p:cNvGraphicFramePr>
          <p:nvPr/>
        </p:nvGraphicFramePr>
        <p:xfrm>
          <a:off x="2514600" y="5029200"/>
          <a:ext cx="114300" cy="114300"/>
        </p:xfrm>
        <a:graphic>
          <a:graphicData uri="http://schemas.openxmlformats.org/presentationml/2006/ole">
            <p:oleObj spid="_x0000_s8195" name="Формула" r:id="rId4" imgW="114120" imgH="114120" progId="Equation.3">
              <p:embed/>
            </p:oleObj>
          </a:graphicData>
        </a:graphic>
      </p:graphicFrame>
      <p:graphicFrame>
        <p:nvGraphicFramePr>
          <p:cNvPr id="334868" name="Object 20"/>
          <p:cNvGraphicFramePr>
            <a:graphicFrameLocks noChangeAspect="1"/>
          </p:cNvGraphicFramePr>
          <p:nvPr/>
        </p:nvGraphicFramePr>
        <p:xfrm>
          <a:off x="2514600" y="4876800"/>
          <a:ext cx="114300" cy="114300"/>
        </p:xfrm>
        <a:graphic>
          <a:graphicData uri="http://schemas.openxmlformats.org/presentationml/2006/ole">
            <p:oleObj spid="_x0000_s8196" name="Формула" r:id="rId5" imgW="114120" imgH="114120" progId="Equation.3">
              <p:embed/>
            </p:oleObj>
          </a:graphicData>
        </a:graphic>
      </p:graphicFrame>
      <p:sp>
        <p:nvSpPr>
          <p:cNvPr id="8216" name="Text Box 21"/>
          <p:cNvSpPr txBox="1">
            <a:spLocks noChangeArrowheads="1"/>
          </p:cNvSpPr>
          <p:nvPr/>
        </p:nvSpPr>
        <p:spPr bwMode="auto">
          <a:xfrm>
            <a:off x="533400" y="22860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0"/>
          </a:p>
        </p:txBody>
      </p:sp>
      <p:graphicFrame>
        <p:nvGraphicFramePr>
          <p:cNvPr id="334870" name="Object 22"/>
          <p:cNvGraphicFramePr>
            <a:graphicFrameLocks noChangeAspect="1"/>
          </p:cNvGraphicFramePr>
          <p:nvPr/>
        </p:nvGraphicFramePr>
        <p:xfrm>
          <a:off x="3810000" y="2057400"/>
          <a:ext cx="4805363" cy="908050"/>
        </p:xfrm>
        <a:graphic>
          <a:graphicData uri="http://schemas.openxmlformats.org/presentationml/2006/ole">
            <p:oleObj spid="_x0000_s8197" name="Формула" r:id="rId6" imgW="1879560" imgH="393480" progId="Equation.3">
              <p:embed/>
            </p:oleObj>
          </a:graphicData>
        </a:graphic>
      </p:graphicFrame>
      <p:graphicFrame>
        <p:nvGraphicFramePr>
          <p:cNvPr id="334871" name="Object 23"/>
          <p:cNvGraphicFramePr>
            <a:graphicFrameLocks noChangeAspect="1"/>
          </p:cNvGraphicFramePr>
          <p:nvPr/>
        </p:nvGraphicFramePr>
        <p:xfrm>
          <a:off x="3657600" y="5334000"/>
          <a:ext cx="5121275" cy="871538"/>
        </p:xfrm>
        <a:graphic>
          <a:graphicData uri="http://schemas.openxmlformats.org/presentationml/2006/ole">
            <p:oleObj spid="_x0000_s8198" name="Формула" r:id="rId7" imgW="2311200" imgH="393480" progId="Equation.3">
              <p:embed/>
            </p:oleObj>
          </a:graphicData>
        </a:graphic>
      </p:graphicFrame>
      <p:sp>
        <p:nvSpPr>
          <p:cNvPr id="334873" name="Text Box 25"/>
          <p:cNvSpPr txBox="1">
            <a:spLocks noChangeArrowheads="1"/>
          </p:cNvSpPr>
          <p:nvPr/>
        </p:nvSpPr>
        <p:spPr bwMode="auto">
          <a:xfrm>
            <a:off x="838200" y="22860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Например:</a:t>
            </a:r>
          </a:p>
        </p:txBody>
      </p:sp>
      <p:sp>
        <p:nvSpPr>
          <p:cNvPr id="334874" name="Rectangle 26"/>
          <p:cNvSpPr>
            <a:spLocks noChangeArrowheads="1"/>
          </p:cNvSpPr>
          <p:nvPr/>
        </p:nvSpPr>
        <p:spPr bwMode="auto">
          <a:xfrm>
            <a:off x="914400" y="5489575"/>
            <a:ext cx="1814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Например: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4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4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4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4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4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4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4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48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4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4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4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4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4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4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4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4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3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4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4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4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34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348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34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4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0" grpId="0"/>
      <p:bldP spid="334851" grpId="0" animBg="1"/>
      <p:bldP spid="334852" grpId="0" animBg="1"/>
      <p:bldP spid="334853" grpId="0" animBg="1"/>
      <p:bldP spid="334854" grpId="0" animBg="1"/>
      <p:bldP spid="334856" grpId="0" animBg="1"/>
      <p:bldP spid="334858" grpId="0"/>
      <p:bldP spid="334859" grpId="0" animBg="1"/>
      <p:bldP spid="334860" grpId="0" animBg="1"/>
      <p:bldP spid="334862" grpId="0" animBg="1"/>
      <p:bldP spid="334863" grpId="0" animBg="1"/>
      <p:bldP spid="334866" grpId="0" animBg="1"/>
      <p:bldP spid="334873" grpId="0"/>
      <p:bldP spid="3348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14ED61-26F2-4C99-90FE-8AA125E53971}" type="slidenum">
              <a:rPr lang="ru-RU"/>
              <a:pPr/>
              <a:t>14</a:t>
            </a:fld>
            <a:endParaRPr lang="ru-RU"/>
          </a:p>
        </p:txBody>
      </p:sp>
      <p:sp>
        <p:nvSpPr>
          <p:cNvPr id="9223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91E82F2B-A528-417C-B6B8-DED03702891D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9224" name="Rectangle 4"/>
          <p:cNvSpPr>
            <a:spLocks noChangeArrowheads="1"/>
          </p:cNvSpPr>
          <p:nvPr/>
        </p:nvSpPr>
        <p:spPr bwMode="auto">
          <a:xfrm>
            <a:off x="685800" y="457200"/>
            <a:ext cx="6510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en-US" sz="1600"/>
              <a:t>V</a:t>
            </a:r>
            <a:r>
              <a:rPr kumimoji="1" lang="ru-RU" sz="1600"/>
              <a:t>. Самостоятельная работа  (</a:t>
            </a:r>
            <a:r>
              <a:rPr kumimoji="1" lang="ru-RU" sz="1600" b="0"/>
              <a:t>с последующей взаимопроверкой</a:t>
            </a:r>
            <a:r>
              <a:rPr kumimoji="1" lang="ru-RU" sz="1600"/>
              <a:t>).</a:t>
            </a:r>
            <a:endParaRPr kumimoji="1" lang="ru-RU" sz="1600" b="0"/>
          </a:p>
          <a:p>
            <a:endParaRPr kumimoji="1" lang="ru-RU" sz="2400" b="0">
              <a:latin typeface="Times New Roman" pitchFamily="18" charset="0"/>
            </a:endParaRPr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3733800" y="1752600"/>
          <a:ext cx="152400" cy="396875"/>
        </p:xfrm>
        <a:graphic>
          <a:graphicData uri="http://schemas.openxmlformats.org/presentationml/2006/ole">
            <p:oleObj spid="_x0000_s9218" name="Формула" r:id="rId3" imgW="152334" imgH="393529" progId="Equation.3">
              <p:embed/>
            </p:oleObj>
          </a:graphicData>
        </a:graphic>
      </p:graphicFrame>
      <p:sp>
        <p:nvSpPr>
          <p:cNvPr id="9225" name="Rectangle 7"/>
          <p:cNvSpPr>
            <a:spLocks noChangeArrowheads="1"/>
          </p:cNvSpPr>
          <p:nvPr/>
        </p:nvSpPr>
        <p:spPr bwMode="auto">
          <a:xfrm>
            <a:off x="457200" y="838200"/>
            <a:ext cx="388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Вариант 1.</a:t>
            </a:r>
            <a:endParaRPr kumimoji="1" lang="ru-RU">
              <a:latin typeface="Times New Roman" pitchFamily="18" charset="0"/>
            </a:endParaRPr>
          </a:p>
          <a:p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1.Масса воды, расходуемая слоном в сутки равна </a:t>
            </a:r>
            <a:endParaRPr kumimoji="1" lang="ru-RU">
              <a:latin typeface="Times New Roman" pitchFamily="18" charset="0"/>
            </a:endParaRPr>
          </a:p>
        </p:txBody>
      </p:sp>
      <p:sp>
        <p:nvSpPr>
          <p:cNvPr id="9226" name="Rectangle 8"/>
          <p:cNvSpPr>
            <a:spLocks noChangeArrowheads="1"/>
          </p:cNvSpPr>
          <p:nvPr/>
        </p:nvSpPr>
        <p:spPr bwMode="auto">
          <a:xfrm>
            <a:off x="838200" y="1752600"/>
            <a:ext cx="290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6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центнера, что составляет </a:t>
            </a:r>
            <a:endParaRPr kumimoji="1" lang="ru-RU">
              <a:latin typeface="Times New Roman" pitchFamily="18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19" name="Object 10"/>
          <p:cNvGraphicFramePr>
            <a:graphicFrameLocks noChangeAspect="1"/>
          </p:cNvGraphicFramePr>
          <p:nvPr/>
        </p:nvGraphicFramePr>
        <p:xfrm>
          <a:off x="609600" y="1752600"/>
          <a:ext cx="206375" cy="396875"/>
        </p:xfrm>
        <a:graphic>
          <a:graphicData uri="http://schemas.openxmlformats.org/presentationml/2006/ole">
            <p:oleObj spid="_x0000_s9219" name="Формула" r:id="rId4" imgW="203112" imgH="393529" progId="Equation.3">
              <p:embed/>
            </p:oleObj>
          </a:graphicData>
        </a:graphic>
      </p:graphicFrame>
      <p:sp>
        <p:nvSpPr>
          <p:cNvPr id="9228" name="Rectangle 1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9" name="Rectangle 23"/>
          <p:cNvSpPr>
            <a:spLocks noChangeArrowheads="1"/>
          </p:cNvSpPr>
          <p:nvPr/>
        </p:nvSpPr>
        <p:spPr bwMode="auto">
          <a:xfrm>
            <a:off x="457200" y="2003425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>
                <a:solidFill>
                  <a:srgbClr val="0000FF"/>
                </a:solidFill>
                <a:latin typeface="Times New Roman" pitchFamily="18" charset="0"/>
              </a:rPr>
              <a:t>пищи, которую может съесть слон за время бодрствования</a:t>
            </a:r>
            <a:r>
              <a:rPr kumimoji="1" lang="ru-RU">
                <a:solidFill>
                  <a:srgbClr val="0000FF"/>
                </a:solidFill>
              </a:rPr>
              <a:t>. </a:t>
            </a:r>
          </a:p>
        </p:txBody>
      </p:sp>
      <p:sp>
        <p:nvSpPr>
          <p:cNvPr id="9230" name="Rectangle 24"/>
          <p:cNvSpPr>
            <a:spLocks noChangeArrowheads="1"/>
          </p:cNvSpPr>
          <p:nvPr/>
        </p:nvSpPr>
        <p:spPr bwMode="auto">
          <a:xfrm>
            <a:off x="457200" y="2514600"/>
            <a:ext cx="35814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>
                <a:solidFill>
                  <a:srgbClr val="0000FF"/>
                </a:solidFill>
                <a:latin typeface="Times New Roman" pitchFamily="18" charset="0"/>
              </a:rPr>
              <a:t>Сколько килограммов воды,  пищи употребляет слон в сутки?</a:t>
            </a:r>
          </a:p>
          <a:p>
            <a:endParaRPr kumimoji="1" lang="ru-RU" sz="240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9231" name="Picture 25" descr="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43400" y="838200"/>
            <a:ext cx="2976563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26" descr="1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4800" y="3505200"/>
            <a:ext cx="35814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3" name="Rectangle 28"/>
          <p:cNvSpPr>
            <a:spLocks noChangeArrowheads="1"/>
          </p:cNvSpPr>
          <p:nvPr/>
        </p:nvSpPr>
        <p:spPr bwMode="auto">
          <a:xfrm>
            <a:off x="3962400" y="3505200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Вариант 2.</a:t>
            </a:r>
            <a:endParaRPr kumimoji="1" lang="ru-RU">
              <a:latin typeface="Times New Roman" pitchFamily="18" charset="0"/>
            </a:endParaRPr>
          </a:p>
          <a:p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Календарный год составляет </a:t>
            </a:r>
            <a:endParaRPr kumimoji="1" lang="ru-RU">
              <a:latin typeface="Times New Roman" pitchFamily="18" charset="0"/>
            </a:endParaRPr>
          </a:p>
        </p:txBody>
      </p:sp>
      <p:graphicFrame>
        <p:nvGraphicFramePr>
          <p:cNvPr id="9220" name="Object 27"/>
          <p:cNvGraphicFramePr>
            <a:graphicFrameLocks noChangeAspect="1"/>
          </p:cNvGraphicFramePr>
          <p:nvPr/>
        </p:nvGraphicFramePr>
        <p:xfrm>
          <a:off x="7391400" y="3810000"/>
          <a:ext cx="190500" cy="396875"/>
        </p:xfrm>
        <a:graphic>
          <a:graphicData uri="http://schemas.openxmlformats.org/presentationml/2006/ole">
            <p:oleObj spid="_x0000_s9220" name="Формула" r:id="rId7" imgW="190417" imgH="393529" progId="Equation.3">
              <p:embed/>
            </p:oleObj>
          </a:graphicData>
        </a:graphic>
      </p:graphicFrame>
      <p:sp>
        <p:nvSpPr>
          <p:cNvPr id="9234" name="Rectangle 29"/>
          <p:cNvSpPr>
            <a:spLocks noChangeArrowheads="1"/>
          </p:cNvSpPr>
          <p:nvPr/>
        </p:nvSpPr>
        <p:spPr bwMode="auto">
          <a:xfrm>
            <a:off x="3962400" y="4114800"/>
            <a:ext cx="480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беременности слонихи. </a:t>
            </a:r>
            <a:r>
              <a:rPr kumimoji="1" lang="ru-RU">
                <a:solidFill>
                  <a:srgbClr val="0000FF"/>
                </a:solidFill>
                <a:latin typeface="Times New Roman" pitchFamily="18" charset="0"/>
              </a:rPr>
              <a:t>С</a:t>
            </a:r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колько времени вынашивает слониха слоненка?</a:t>
            </a:r>
            <a:endParaRPr kumimoji="1" lang="ru-RU">
              <a:latin typeface="Times New Roman" pitchFamily="18" charset="0"/>
            </a:endParaRPr>
          </a:p>
        </p:txBody>
      </p:sp>
      <p:sp>
        <p:nvSpPr>
          <p:cNvPr id="9235" name="Rectangle 32"/>
          <p:cNvSpPr>
            <a:spLocks noChangeArrowheads="1"/>
          </p:cNvSpPr>
          <p:nvPr/>
        </p:nvSpPr>
        <p:spPr bwMode="auto">
          <a:xfrm>
            <a:off x="3962400" y="4694238"/>
            <a:ext cx="30305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Вес слоненка составляет </a:t>
            </a:r>
            <a:endParaRPr kumimoji="1" lang="ru-RU">
              <a:solidFill>
                <a:srgbClr val="0000FF"/>
              </a:solidFill>
              <a:latin typeface="Times New Roman" pitchFamily="18" charset="0"/>
            </a:endParaRPr>
          </a:p>
        </p:txBody>
      </p:sp>
      <p:graphicFrame>
        <p:nvGraphicFramePr>
          <p:cNvPr id="9221" name="Object 31"/>
          <p:cNvGraphicFramePr>
            <a:graphicFrameLocks noChangeAspect="1"/>
          </p:cNvGraphicFramePr>
          <p:nvPr/>
        </p:nvGraphicFramePr>
        <p:xfrm>
          <a:off x="6934200" y="4724400"/>
          <a:ext cx="212725" cy="396875"/>
        </p:xfrm>
        <a:graphic>
          <a:graphicData uri="http://schemas.openxmlformats.org/presentationml/2006/ole">
            <p:oleObj spid="_x0000_s9221" name="Формула" r:id="rId8" imgW="215713" imgH="393359" progId="Equation.3">
              <p:embed/>
            </p:oleObj>
          </a:graphicData>
        </a:graphic>
      </p:graphicFrame>
      <p:sp>
        <p:nvSpPr>
          <p:cNvPr id="9236" name="Rectangle 34"/>
          <p:cNvSpPr>
            <a:spLocks noChangeArrowheads="1"/>
          </p:cNvSpPr>
          <p:nvPr/>
        </p:nvSpPr>
        <p:spPr bwMode="auto">
          <a:xfrm>
            <a:off x="7620000" y="3810000"/>
            <a:ext cx="1057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kumimoji="1" lang="ru-RU" sz="1600">
                <a:solidFill>
                  <a:srgbClr val="0000FF"/>
                </a:solidFill>
              </a:rPr>
              <a:t>времени</a:t>
            </a:r>
          </a:p>
        </p:txBody>
      </p:sp>
      <p:sp>
        <p:nvSpPr>
          <p:cNvPr id="9237" name="Rectangle 35"/>
          <p:cNvSpPr>
            <a:spLocks noChangeArrowheads="1"/>
          </p:cNvSpPr>
          <p:nvPr/>
        </p:nvSpPr>
        <p:spPr bwMode="auto">
          <a:xfrm>
            <a:off x="7192963" y="4724400"/>
            <a:ext cx="19510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kumimoji="1" lang="ru-RU" sz="1600">
                <a:solidFill>
                  <a:srgbClr val="0000FF"/>
                </a:solidFill>
              </a:rPr>
              <a:t>веса матери (5 т).</a:t>
            </a:r>
          </a:p>
        </p:txBody>
      </p:sp>
      <p:sp>
        <p:nvSpPr>
          <p:cNvPr id="9238" name="Rectangle 36"/>
          <p:cNvSpPr>
            <a:spLocks noChangeArrowheads="1"/>
          </p:cNvSpPr>
          <p:nvPr/>
        </p:nvSpPr>
        <p:spPr bwMode="auto">
          <a:xfrm>
            <a:off x="3962400" y="5105400"/>
            <a:ext cx="518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kumimoji="1" lang="ru-RU">
                <a:solidFill>
                  <a:srgbClr val="0000FF"/>
                </a:solidFill>
                <a:latin typeface="Times New Roman" pitchFamily="18" charset="0"/>
              </a:rPr>
              <a:t>Сколько килограммов весит новорожденный?</a:t>
            </a:r>
          </a:p>
        </p:txBody>
      </p:sp>
      <p:sp>
        <p:nvSpPr>
          <p:cNvPr id="9239" name="Rectangle 37"/>
          <p:cNvSpPr>
            <a:spLocks noChangeArrowheads="1"/>
          </p:cNvSpPr>
          <p:nvPr/>
        </p:nvSpPr>
        <p:spPr bwMode="auto">
          <a:xfrm>
            <a:off x="7315200" y="2057400"/>
            <a:ext cx="16383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 sz="1600" b="0">
                <a:latin typeface="Times New Roman" pitchFamily="18" charset="0"/>
              </a:rPr>
              <a:t>Ответ: 90 кг масса воды и 360 кг пищи употребляет слон в сутки.</a:t>
            </a:r>
          </a:p>
        </p:txBody>
      </p:sp>
      <p:sp>
        <p:nvSpPr>
          <p:cNvPr id="9240" name="Rectangle 38"/>
          <p:cNvSpPr>
            <a:spLocks noChangeArrowheads="1"/>
          </p:cNvSpPr>
          <p:nvPr/>
        </p:nvSpPr>
        <p:spPr bwMode="auto">
          <a:xfrm>
            <a:off x="6400800" y="5562600"/>
            <a:ext cx="2286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 sz="1600" b="0">
                <a:latin typeface="Times New Roman" pitchFamily="18" charset="0"/>
              </a:rPr>
              <a:t>Ответ: 22 месяца </a:t>
            </a:r>
          </a:p>
          <a:p>
            <a:pPr eaLnBrk="1" hangingPunct="1"/>
            <a:r>
              <a:rPr kumimoji="1" lang="ru-RU" sz="1600" b="0">
                <a:latin typeface="Times New Roman" pitchFamily="18" charset="0"/>
              </a:rPr>
              <a:t>вынашивает слониха </a:t>
            </a:r>
          </a:p>
          <a:p>
            <a:pPr eaLnBrk="1" hangingPunct="1"/>
            <a:r>
              <a:rPr kumimoji="1" lang="ru-RU" sz="1600" b="0">
                <a:latin typeface="Times New Roman" pitchFamily="18" charset="0"/>
              </a:rPr>
              <a:t>слоненка и 100 кг весит </a:t>
            </a:r>
          </a:p>
          <a:p>
            <a:pPr eaLnBrk="1" hangingPunct="1"/>
            <a:r>
              <a:rPr kumimoji="1" lang="ru-RU" sz="1600" b="0">
                <a:latin typeface="Times New Roman" pitchFamily="18" charset="0"/>
              </a:rPr>
              <a:t>новорожденный. </a:t>
            </a:r>
          </a:p>
        </p:txBody>
      </p:sp>
      <p:pic>
        <p:nvPicPr>
          <p:cNvPr id="219175" name="Picture 39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391400" y="1981200"/>
            <a:ext cx="1336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9176" name="Picture 4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172200" y="5410200"/>
            <a:ext cx="1336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9177" name="Picture 4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467600" y="5410200"/>
            <a:ext cx="1336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19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219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2000"/>
                                        <p:tgtEl>
                                          <p:spTgt spid="219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A3367A2-2488-4C9B-A6FB-DC49BA755549}" type="slidenum">
              <a:rPr lang="ru-RU"/>
              <a:pPr/>
              <a:t>15</a:t>
            </a:fld>
            <a:endParaRPr lang="ru-RU"/>
          </a:p>
        </p:txBody>
      </p:sp>
      <p:sp>
        <p:nvSpPr>
          <p:cNvPr id="10246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51424758-2531-4BD2-8C53-462F71935E9D}" type="datetime1">
              <a:rPr lang="ru-RU"/>
              <a:pPr/>
              <a:t>29.01.2015</a:t>
            </a:fld>
            <a:endParaRPr lang="ru-RU"/>
          </a:p>
        </p:txBody>
      </p:sp>
      <p:graphicFrame>
        <p:nvGraphicFramePr>
          <p:cNvPr id="233479" name="Object 7"/>
          <p:cNvGraphicFramePr>
            <a:graphicFrameLocks noChangeAspect="1"/>
          </p:cNvGraphicFramePr>
          <p:nvPr/>
        </p:nvGraphicFramePr>
        <p:xfrm>
          <a:off x="3951288" y="3962400"/>
          <a:ext cx="4895850" cy="1943100"/>
        </p:xfrm>
        <a:graphic>
          <a:graphicData uri="http://schemas.openxmlformats.org/presentationml/2006/ole">
            <p:oleObj spid="_x0000_s10242" name="Формула" r:id="rId3" imgW="2539800" imgH="1041120" progId="Equation.3">
              <p:embed/>
            </p:oleObj>
          </a:graphicData>
        </a:graphic>
      </p:graphicFrame>
      <p:graphicFrame>
        <p:nvGraphicFramePr>
          <p:cNvPr id="10243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43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233481" name="Object 9"/>
          <p:cNvGraphicFramePr>
            <a:graphicFrameLocks noChangeAspect="1"/>
          </p:cNvGraphicFramePr>
          <p:nvPr/>
        </p:nvGraphicFramePr>
        <p:xfrm>
          <a:off x="738188" y="1143000"/>
          <a:ext cx="3908425" cy="1533525"/>
        </p:xfrm>
        <a:graphic>
          <a:graphicData uri="http://schemas.openxmlformats.org/presentationml/2006/ole">
            <p:oleObj spid="_x0000_s10244" name="Формула" r:id="rId5" imgW="2070000" imgH="812520" progId="Equation.3">
              <p:embed/>
            </p:oleObj>
          </a:graphicData>
        </a:graphic>
      </p:graphicFrame>
      <p:sp>
        <p:nvSpPr>
          <p:cNvPr id="10247" name="Rectangle 12"/>
          <p:cNvSpPr>
            <a:spLocks noChangeArrowheads="1"/>
          </p:cNvSpPr>
          <p:nvPr/>
        </p:nvSpPr>
        <p:spPr bwMode="auto">
          <a:xfrm>
            <a:off x="685800" y="609600"/>
            <a:ext cx="309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3300"/>
                </a:solidFill>
                <a:latin typeface="Times New Roman" pitchFamily="18" charset="0"/>
              </a:rPr>
              <a:t>Вариант 1.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>
                <a:solidFill>
                  <a:srgbClr val="0000FF"/>
                </a:solidFill>
                <a:latin typeface="Times New Roman" pitchFamily="18" charset="0"/>
              </a:rPr>
              <a:t> Решение</a:t>
            </a:r>
            <a:r>
              <a:rPr lang="ru-RU" sz="2400">
                <a:latin typeface="Times New Roman" pitchFamily="18" charset="0"/>
              </a:rPr>
              <a:t>.</a:t>
            </a:r>
          </a:p>
        </p:txBody>
      </p:sp>
      <p:sp>
        <p:nvSpPr>
          <p:cNvPr id="10248" name="Rectangle 13"/>
          <p:cNvSpPr>
            <a:spLocks noChangeArrowheads="1"/>
          </p:cNvSpPr>
          <p:nvPr/>
        </p:nvSpPr>
        <p:spPr bwMode="auto">
          <a:xfrm>
            <a:off x="5105400" y="3352800"/>
            <a:ext cx="309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3300"/>
                </a:solidFill>
                <a:latin typeface="Times New Roman" pitchFamily="18" charset="0"/>
              </a:rPr>
              <a:t>Вариант 2.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>
                <a:solidFill>
                  <a:srgbClr val="0000FF"/>
                </a:solidFill>
                <a:latin typeface="Times New Roman" pitchFamily="18" charset="0"/>
              </a:rPr>
              <a:t> Решение</a:t>
            </a:r>
            <a:r>
              <a:rPr lang="ru-RU" sz="2400">
                <a:latin typeface="Times New Roman" pitchFamily="18" charset="0"/>
              </a:rPr>
              <a:t>.</a:t>
            </a:r>
          </a:p>
        </p:txBody>
      </p:sp>
      <p:pic>
        <p:nvPicPr>
          <p:cNvPr id="10249" name="Picture 14" descr="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00600" y="533400"/>
            <a:ext cx="3733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5" descr="1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4800" y="3581400"/>
            <a:ext cx="3505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3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3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1D743B6-C9BE-458A-B98C-5B8F5CE42893}" type="slidenum">
              <a:rPr lang="ru-RU"/>
              <a:pPr/>
              <a:t>16</a:t>
            </a:fld>
            <a:endParaRPr lang="ru-RU"/>
          </a:p>
        </p:txBody>
      </p:sp>
      <p:sp>
        <p:nvSpPr>
          <p:cNvPr id="18435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9FE00F05-8371-47E8-BE98-6F56019A0DD9}" type="datetime1">
              <a:rPr lang="ru-RU"/>
              <a:pPr/>
              <a:t>29.01.2015</a:t>
            </a:fld>
            <a:endParaRPr lang="ru-RU"/>
          </a:p>
        </p:txBody>
      </p:sp>
      <p:pic>
        <p:nvPicPr>
          <p:cNvPr id="23859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3600" y="381000"/>
            <a:ext cx="3200400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600" name="WordArt 8"/>
          <p:cNvSpPr>
            <a:spLocks noChangeArrowheads="1" noChangeShapeType="1" noTextEdit="1"/>
          </p:cNvSpPr>
          <p:nvPr/>
        </p:nvSpPr>
        <p:spPr bwMode="auto">
          <a:xfrm>
            <a:off x="685800" y="762000"/>
            <a:ext cx="4924425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Объявляю</a:t>
            </a:r>
          </a:p>
          <a:p>
            <a:pPr algn="ctr"/>
            <a:r>
              <a:rPr lang="ru-RU" sz="32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конкурс!!!</a:t>
            </a:r>
          </a:p>
        </p:txBody>
      </p:sp>
      <p:sp>
        <p:nvSpPr>
          <p:cNvPr id="238603" name="WordArt 11"/>
          <p:cNvSpPr>
            <a:spLocks noChangeArrowheads="1" noChangeShapeType="1" noTextEdit="1"/>
          </p:cNvSpPr>
          <p:nvPr/>
        </p:nvSpPr>
        <p:spPr bwMode="auto">
          <a:xfrm>
            <a:off x="762000" y="4343400"/>
            <a:ext cx="74676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Придумай интересные задачи </a:t>
            </a:r>
          </a:p>
          <a:p>
            <a:pPr algn="ctr"/>
            <a:r>
              <a:rPr lang="ru-RU" sz="2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 предложи их своим одноклассникам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38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38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00" grpId="0" animBg="1"/>
      <p:bldP spid="2386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D548527-22AC-4A2A-A938-206AB1038012}" type="slidenum">
              <a:rPr lang="ru-RU"/>
              <a:pPr/>
              <a:t>2</a:t>
            </a:fld>
            <a:endParaRPr lang="ru-RU"/>
          </a:p>
        </p:txBody>
      </p:sp>
      <p:sp>
        <p:nvSpPr>
          <p:cNvPr id="14339" name="Дата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2CC96449-6689-4842-B3DE-093A04D8AF48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2296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систематизировать и обобщить знания, умения  и навыки выполнения арифметических действий с обыкновенными дробями;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развивать познавательную  и творческую деятельность учащихся;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вырабатывать навыки самоконтроля;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пробудить любознательность учащихся.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381000" y="838200"/>
            <a:ext cx="5791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Цели урока: 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  <p:bldP spid="51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393F2BC-BFB3-4585-8851-4E2E1CEEB2E1}" type="slidenum">
              <a:rPr lang="ru-RU"/>
              <a:pPr/>
              <a:t>3</a:t>
            </a:fld>
            <a:endParaRPr lang="ru-RU"/>
          </a:p>
        </p:txBody>
      </p:sp>
      <p:sp>
        <p:nvSpPr>
          <p:cNvPr id="15363" name="Дата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64D0E019-8A4A-4B23-9526-CD463804505D}" type="datetime1">
              <a:rPr lang="ru-RU"/>
              <a:pPr/>
              <a:t>29.01.2015</a:t>
            </a:fld>
            <a:endParaRPr lang="ru-RU"/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1400" y="1295400"/>
            <a:ext cx="5257800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87" name="WordArt 7"/>
          <p:cNvSpPr>
            <a:spLocks noChangeArrowheads="1" noChangeShapeType="1" noTextEdit="1"/>
          </p:cNvSpPr>
          <p:nvPr/>
        </p:nvSpPr>
        <p:spPr bwMode="auto">
          <a:xfrm>
            <a:off x="228600" y="4724400"/>
            <a:ext cx="49530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Все ли ты знаешь об </a:t>
            </a:r>
          </a:p>
          <a:p>
            <a:pPr algn="ctr"/>
            <a:r>
              <a:rPr lang="ru-RU" sz="3600" kern="1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обыкновенных дробях?!</a:t>
            </a:r>
          </a:p>
        </p:txBody>
      </p:sp>
      <p:sp>
        <p:nvSpPr>
          <p:cNvPr id="174088" name="WordArt 8"/>
          <p:cNvSpPr>
            <a:spLocks noChangeArrowheads="1" noChangeShapeType="1" noTextEdit="1"/>
          </p:cNvSpPr>
          <p:nvPr/>
        </p:nvSpPr>
        <p:spPr bwMode="auto">
          <a:xfrm>
            <a:off x="609600" y="762000"/>
            <a:ext cx="8077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Привет! Давай дружить?!</a:t>
            </a:r>
          </a:p>
        </p:txBody>
      </p:sp>
      <p:pic>
        <p:nvPicPr>
          <p:cNvPr id="174090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69280">
            <a:off x="1447800" y="1524000"/>
            <a:ext cx="129540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91" name="Picture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71708">
            <a:off x="2971800" y="1447800"/>
            <a:ext cx="746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92" name="Picture 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1432710">
            <a:off x="369888" y="1633538"/>
            <a:ext cx="76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93" name="Picture 1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47800" y="2819400"/>
            <a:ext cx="129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94" name="Picture 1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996075">
            <a:off x="609600" y="3200400"/>
            <a:ext cx="685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95" name="Picture 1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-992303">
            <a:off x="2782888" y="3487738"/>
            <a:ext cx="7794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" dur="2000"/>
                                        <p:tgtEl>
                                          <p:spTgt spid="174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74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4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74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74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74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74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7" grpId="0" animBg="1"/>
      <p:bldP spid="174088" grpId="0" animBg="1"/>
      <p:bldP spid="17408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1657508-4E90-41AC-94C4-221D0004C307}" type="slidenum">
              <a:rPr lang="ru-RU"/>
              <a:pPr/>
              <a:t>4</a:t>
            </a:fld>
            <a:endParaRPr lang="ru-RU"/>
          </a:p>
        </p:txBody>
      </p:sp>
      <p:sp>
        <p:nvSpPr>
          <p:cNvPr id="1031" name="Дата 6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CEBD099A-8DA6-46C2-B0EE-4D327EEAEDF5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10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923213" cy="760413"/>
          </a:xfrm>
          <a:noFill/>
        </p:spPr>
        <p:txBody>
          <a:bodyPr/>
          <a:lstStyle/>
          <a:p>
            <a:pPr eaLnBrk="1" hangingPunct="1"/>
            <a:r>
              <a:rPr lang="ru-RU" b="1" smtClean="0"/>
              <a:t>Фронтальный опрос.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2419350" y="3814763"/>
          <a:ext cx="114300" cy="219075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  <p:sp>
        <p:nvSpPr>
          <p:cNvPr id="182277" name="Rectangle 5"/>
          <p:cNvSpPr>
            <a:spLocks noChangeArrowheads="1"/>
          </p:cNvSpPr>
          <p:nvPr/>
        </p:nvSpPr>
        <p:spPr bwMode="auto">
          <a:xfrm>
            <a:off x="152400" y="914400"/>
            <a:ext cx="86106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Tx/>
              <a:buChar char="•"/>
            </a:pPr>
            <a:r>
              <a:rPr lang="ru-RU" sz="2000">
                <a:solidFill>
                  <a:schemeClr val="hlink"/>
                </a:solidFill>
              </a:rPr>
              <a:t>Приведите примеры обыкновенных дробей.</a:t>
            </a:r>
          </a:p>
          <a:p>
            <a:pPr eaLnBrk="1" hangingPunct="1">
              <a:buFontTx/>
              <a:buChar char="•"/>
            </a:pPr>
            <a:endParaRPr lang="ru-RU" sz="2000">
              <a:solidFill>
                <a:schemeClr val="hlink"/>
              </a:solidFill>
            </a:endParaRPr>
          </a:p>
          <a:p>
            <a:pPr eaLnBrk="1" hangingPunct="1">
              <a:buFontTx/>
              <a:buChar char="•"/>
            </a:pPr>
            <a:r>
              <a:rPr lang="ru-RU" sz="2000"/>
              <a:t>Что показывают дроби   </a:t>
            </a:r>
          </a:p>
          <a:p>
            <a:pPr eaLnBrk="1" hangingPunct="1">
              <a:buFontTx/>
              <a:buChar char="•"/>
            </a:pPr>
            <a:r>
              <a:rPr lang="ru-RU" sz="2000">
                <a:solidFill>
                  <a:schemeClr val="hlink"/>
                </a:solidFill>
              </a:rPr>
              <a:t>Какие виды дробей вы знаете? Приведите примеры.</a:t>
            </a:r>
          </a:p>
          <a:p>
            <a:pPr eaLnBrk="1" hangingPunct="1">
              <a:buFontTx/>
              <a:buChar char="•"/>
            </a:pPr>
            <a:endParaRPr lang="ru-RU" sz="2000">
              <a:solidFill>
                <a:schemeClr val="hlink"/>
              </a:solidFill>
            </a:endParaRPr>
          </a:p>
          <a:p>
            <a:pPr eaLnBrk="1" hangingPunct="1">
              <a:buFontTx/>
              <a:buChar char="•"/>
            </a:pPr>
            <a:r>
              <a:rPr lang="ru-RU" sz="2000"/>
              <a:t>Где на координатной прямой  расположены точки, изображающие правильные, неправильные дроби?</a:t>
            </a:r>
          </a:p>
          <a:p>
            <a:pPr eaLnBrk="1" hangingPunct="1">
              <a:buFontTx/>
              <a:buChar char="•"/>
            </a:pPr>
            <a:endParaRPr lang="ru-RU" sz="2000"/>
          </a:p>
          <a:p>
            <a:pPr eaLnBrk="1" hangingPunct="1">
              <a:buFontTx/>
              <a:buChar char="•"/>
            </a:pPr>
            <a:endParaRPr lang="ru-RU" sz="2000"/>
          </a:p>
          <a:p>
            <a:pPr eaLnBrk="1" hangingPunct="1">
              <a:buFontTx/>
              <a:buChar char="•"/>
            </a:pPr>
            <a:endParaRPr lang="ru-RU" sz="2000"/>
          </a:p>
          <a:p>
            <a:pPr eaLnBrk="1" hangingPunct="1">
              <a:buFontTx/>
              <a:buChar char="•"/>
            </a:pPr>
            <a:r>
              <a:rPr lang="ru-RU" sz="2000">
                <a:solidFill>
                  <a:schemeClr val="hlink"/>
                </a:solidFill>
              </a:rPr>
              <a:t>Приведите примеры смешанных чисел.</a:t>
            </a:r>
          </a:p>
          <a:p>
            <a:pPr eaLnBrk="1" hangingPunct="1">
              <a:buFontTx/>
              <a:buChar char="•"/>
            </a:pPr>
            <a:endParaRPr lang="ru-RU" sz="2000">
              <a:solidFill>
                <a:schemeClr val="hlink"/>
              </a:solidFill>
            </a:endParaRPr>
          </a:p>
          <a:p>
            <a:pPr eaLnBrk="1" hangingPunct="1">
              <a:buFontTx/>
              <a:buChar char="•"/>
            </a:pPr>
            <a:endParaRPr lang="ru-RU" sz="2000"/>
          </a:p>
          <a:p>
            <a:pPr eaLnBrk="1" hangingPunct="1">
              <a:buFontTx/>
              <a:buChar char="•"/>
            </a:pPr>
            <a:r>
              <a:rPr lang="ru-RU" sz="2000"/>
              <a:t>Из чего состоит смешанное число? Сформулируйте правило перевода смешанного числа в неправильную дробь. Выполните перевод.</a:t>
            </a:r>
          </a:p>
        </p:txBody>
      </p:sp>
      <p:sp>
        <p:nvSpPr>
          <p:cNvPr id="182286" name="Line 14"/>
          <p:cNvSpPr>
            <a:spLocks noChangeShapeType="1"/>
          </p:cNvSpPr>
          <p:nvPr/>
        </p:nvSpPr>
        <p:spPr bwMode="auto">
          <a:xfrm flipV="1">
            <a:off x="0" y="35814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82290" name="Object 18"/>
          <p:cNvGraphicFramePr>
            <a:graphicFrameLocks noChangeAspect="1"/>
          </p:cNvGraphicFramePr>
          <p:nvPr/>
        </p:nvGraphicFramePr>
        <p:xfrm>
          <a:off x="3505200" y="1371600"/>
          <a:ext cx="190500" cy="541338"/>
        </p:xfrm>
        <a:graphic>
          <a:graphicData uri="http://schemas.openxmlformats.org/presentationml/2006/ole">
            <p:oleObj spid="_x0000_s1027" name="Формула" r:id="rId4" imgW="190440" imgH="545760" progId="Equation.3">
              <p:embed/>
            </p:oleObj>
          </a:graphicData>
        </a:graphic>
      </p:graphicFrame>
      <p:graphicFrame>
        <p:nvGraphicFramePr>
          <p:cNvPr id="182289" name="Object 17"/>
          <p:cNvGraphicFramePr>
            <a:graphicFrameLocks noChangeAspect="1"/>
          </p:cNvGraphicFramePr>
          <p:nvPr/>
        </p:nvGraphicFramePr>
        <p:xfrm>
          <a:off x="4038600" y="1371600"/>
          <a:ext cx="296863" cy="541338"/>
        </p:xfrm>
        <a:graphic>
          <a:graphicData uri="http://schemas.openxmlformats.org/presentationml/2006/ole">
            <p:oleObj spid="_x0000_s1028" name="Формула" r:id="rId5" imgW="291960" imgH="545760" progId="Equation.3">
              <p:embed/>
            </p:oleObj>
          </a:graphicData>
        </a:graphic>
      </p:graphicFrame>
      <p:graphicFrame>
        <p:nvGraphicFramePr>
          <p:cNvPr id="182287" name="Object 15"/>
          <p:cNvGraphicFramePr>
            <a:graphicFrameLocks noChangeAspect="1"/>
          </p:cNvGraphicFramePr>
          <p:nvPr/>
        </p:nvGraphicFramePr>
        <p:xfrm>
          <a:off x="4648200" y="1371600"/>
          <a:ext cx="195263" cy="541338"/>
        </p:xfrm>
        <a:graphic>
          <a:graphicData uri="http://schemas.openxmlformats.org/presentationml/2006/ole">
            <p:oleObj spid="_x0000_s1029" name="Формула" r:id="rId6" imgW="190440" imgH="545760" progId="Equation.3">
              <p:embed/>
            </p:oleObj>
          </a:graphicData>
        </a:graphic>
      </p:graphicFrame>
      <p:sp>
        <p:nvSpPr>
          <p:cNvPr id="1035" name="Rectangle 19"/>
          <p:cNvSpPr>
            <a:spLocks noChangeArrowheads="1"/>
          </p:cNvSpPr>
          <p:nvPr/>
        </p:nvSpPr>
        <p:spPr bwMode="auto">
          <a:xfrm>
            <a:off x="0" y="2236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6" name="Rectangle 21"/>
          <p:cNvSpPr>
            <a:spLocks noChangeArrowheads="1"/>
          </p:cNvSpPr>
          <p:nvPr/>
        </p:nvSpPr>
        <p:spPr bwMode="auto">
          <a:xfrm>
            <a:off x="-133350" y="3352800"/>
            <a:ext cx="2651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; </a:t>
            </a: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1037" name="Rectangle 22"/>
          <p:cNvSpPr>
            <a:spLocks noChangeArrowheads="1"/>
          </p:cNvSpPr>
          <p:nvPr/>
        </p:nvSpPr>
        <p:spPr bwMode="auto">
          <a:xfrm>
            <a:off x="0" y="3957638"/>
            <a:ext cx="222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 </a:t>
            </a: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182300" name="Oval 28"/>
          <p:cNvSpPr>
            <a:spLocks noChangeArrowheads="1"/>
          </p:cNvSpPr>
          <p:nvPr/>
        </p:nvSpPr>
        <p:spPr bwMode="auto">
          <a:xfrm>
            <a:off x="3962400" y="3505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2301" name="Text Box 29"/>
          <p:cNvSpPr txBox="1">
            <a:spLocks noChangeArrowheads="1"/>
          </p:cNvSpPr>
          <p:nvPr/>
        </p:nvSpPr>
        <p:spPr bwMode="auto">
          <a:xfrm>
            <a:off x="3810000" y="320040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1600" b="0">
                <a:latin typeface="Times New Roman" pitchFamily="18" charset="0"/>
              </a:rPr>
              <a:t>1</a:t>
            </a:r>
          </a:p>
        </p:txBody>
      </p:sp>
      <p:pic>
        <p:nvPicPr>
          <p:cNvPr id="182302" name="Picture 3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90600" y="3124200"/>
            <a:ext cx="4572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3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10400" y="0"/>
            <a:ext cx="2133600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2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2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2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2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2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2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2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2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2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2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2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2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2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22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22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22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22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22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22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7" grpId="0" build="allAtOnce"/>
      <p:bldP spid="182286" grpId="0" animBg="1"/>
      <p:bldP spid="182300" grpId="0" animBg="1"/>
      <p:bldP spid="1823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5FFC001-AFB8-4FCF-923B-11485A87EE51}" type="slidenum">
              <a:rPr lang="ru-RU"/>
              <a:pPr/>
              <a:t>5</a:t>
            </a:fld>
            <a:endParaRPr lang="ru-RU"/>
          </a:p>
        </p:txBody>
      </p:sp>
      <p:sp>
        <p:nvSpPr>
          <p:cNvPr id="16387" name="Дата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CC226623-78B5-407F-B4CD-A61BE19E3E02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7850188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/>
              <a:t>Сравните дроби :</a:t>
            </a:r>
            <a:r>
              <a:rPr lang="ru-RU" sz="1800" smtClean="0"/>
              <a:t> 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                  </a:t>
            </a:r>
          </a:p>
          <a:p>
            <a:pPr eaLnBrk="1" hangingPunct="1">
              <a:lnSpc>
                <a:spcPct val="80000"/>
              </a:lnSpc>
            </a:pPr>
            <a:endParaRPr lang="ru-RU" sz="18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18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hlink"/>
                </a:solidFill>
              </a:rPr>
              <a:t>Охарактеризуйте способы сравнения дробей.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Какие арифметические действия  вы умеете выполнять с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/>
              <a:t>     обыкновенными  дробями?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hlink"/>
                </a:solidFill>
              </a:rPr>
              <a:t>Сформулируйте правила сложения, вычитания дробей с одинаковыми знаменателями,с разными знаменателями.</a:t>
            </a:r>
          </a:p>
          <a:p>
            <a:pPr eaLnBrk="1" hangingPunct="1">
              <a:lnSpc>
                <a:spcPct val="80000"/>
              </a:lnSpc>
            </a:pPr>
            <a:endParaRPr lang="ru-RU" sz="18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Сформулируйте правила умножения, деления обыкновенных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/>
              <a:t>     дробей.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hlink"/>
                </a:solidFill>
              </a:rPr>
              <a:t>Как выполнять действия со смешанными числами?</a:t>
            </a:r>
          </a:p>
          <a:p>
            <a:pPr eaLnBrk="1" hangingPunct="1">
              <a:lnSpc>
                <a:spcPct val="80000"/>
              </a:lnSpc>
            </a:pPr>
            <a:endParaRPr lang="ru-RU" sz="18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1800" b="1" smtClean="0"/>
          </a:p>
        </p:txBody>
      </p:sp>
      <p:pic>
        <p:nvPicPr>
          <p:cNvPr id="2027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0400" y="457200"/>
            <a:ext cx="39624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04800" y="5410200"/>
            <a:ext cx="8239125" cy="819150"/>
            <a:chOff x="192" y="3408"/>
            <a:chExt cx="5190" cy="516"/>
          </a:xfrm>
        </p:grpSpPr>
        <p:sp>
          <p:nvSpPr>
            <p:cNvPr id="16392" name="Text Box 7"/>
            <p:cNvSpPr txBox="1">
              <a:spLocks noChangeArrowheads="1"/>
            </p:cNvSpPr>
            <p:nvPr/>
          </p:nvSpPr>
          <p:spPr bwMode="auto">
            <a:xfrm>
              <a:off x="480" y="3504"/>
              <a:ext cx="4902" cy="420"/>
            </a:xfrm>
            <a:prstGeom prst="rect">
              <a:avLst/>
            </a:prstGeom>
            <a:solidFill>
              <a:srgbClr val="98DEDC">
                <a:alpha val="41960"/>
              </a:srgbClr>
            </a:solidFill>
            <a:ln w="254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/>
            <a:p>
              <a:pPr marL="271463" indent="-184150" eaLnBrk="1" hangingPunct="1"/>
              <a:r>
                <a:rPr lang="ru-RU">
                  <a:latin typeface="Times New Roman" pitchFamily="18" charset="0"/>
                </a:rPr>
                <a:t>Соответствует ли смысл слов «умножение» и «деление»  в  русском языке смыслу</a:t>
              </a:r>
              <a:r>
                <a:rPr lang="en-US">
                  <a:latin typeface="Times New Roman" pitchFamily="18" charset="0"/>
                </a:rPr>
                <a:t> </a:t>
              </a:r>
              <a:r>
                <a:rPr lang="ru-RU">
                  <a:latin typeface="Times New Roman" pitchFamily="18" charset="0"/>
                </a:rPr>
                <a:t>действия умножения</a:t>
              </a:r>
              <a:r>
                <a:rPr lang="en-US">
                  <a:latin typeface="Times New Roman" pitchFamily="18" charset="0"/>
                </a:rPr>
                <a:t> </a:t>
              </a:r>
              <a:r>
                <a:rPr lang="ru-RU">
                  <a:latin typeface="Times New Roman" pitchFamily="18" charset="0"/>
                </a:rPr>
                <a:t>и деления в математике ?</a:t>
              </a:r>
            </a:p>
          </p:txBody>
        </p:sp>
        <p:sp>
          <p:nvSpPr>
            <p:cNvPr id="16393" name="Oval 8"/>
            <p:cNvSpPr>
              <a:spLocks noChangeArrowheads="1"/>
            </p:cNvSpPr>
            <p:nvPr/>
          </p:nvSpPr>
          <p:spPr bwMode="auto">
            <a:xfrm>
              <a:off x="192" y="3408"/>
              <a:ext cx="409" cy="313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440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  <a:endParaRPr lang="ru-RU" sz="440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pic>
        <p:nvPicPr>
          <p:cNvPr id="16391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15200" y="0"/>
            <a:ext cx="18288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2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2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2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2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2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2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2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27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27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27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27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27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27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27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27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27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27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27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27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275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275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275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6E6C902-853A-46F7-A46E-5BC34051B599}" type="slidenum">
              <a:rPr lang="ru-RU"/>
              <a:pPr/>
              <a:t>6</a:t>
            </a:fld>
            <a:endParaRPr lang="ru-RU"/>
          </a:p>
        </p:txBody>
      </p:sp>
      <p:sp>
        <p:nvSpPr>
          <p:cNvPr id="17411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83EE43D5-D1B1-4AD8-914D-61762E305854}" type="datetime1">
              <a:rPr lang="ru-RU"/>
              <a:pPr/>
              <a:t>29.01.2015</a:t>
            </a:fld>
            <a:endParaRPr lang="ru-RU"/>
          </a:p>
        </p:txBody>
      </p:sp>
      <p:pic>
        <p:nvPicPr>
          <p:cNvPr id="17412" name="Picture 2" descr="индийски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2057400"/>
            <a:ext cx="4191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72200" y="457200"/>
            <a:ext cx="279558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-2819400" y="1600200"/>
            <a:ext cx="7696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539580" anchor="ctr">
            <a:spAutoFit/>
          </a:bodyPr>
          <a:lstStyle/>
          <a:p>
            <a:pPr indent="449263" eaLnBrk="1" hangingPunct="1"/>
            <a:endParaRPr kumimoji="1" lang="ru-RU" sz="1100" b="0">
              <a:latin typeface="Times New Roman" pitchFamily="18" charset="0"/>
            </a:endParaRPr>
          </a:p>
          <a:p>
            <a:pPr indent="449263"/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381000" y="381000"/>
            <a:ext cx="5562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-1233488" y="6456363"/>
            <a:ext cx="1841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400" i="1"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1400" i="1">
                <a:latin typeface="Times New Roman" pitchFamily="18" charset="0"/>
                <a:cs typeface="Times New Roman" pitchFamily="18" charset="0"/>
              </a:rPr>
            </a:br>
            <a:endParaRPr kumimoji="1" lang="ru-RU" sz="2400" b="0">
              <a:latin typeface="Times New Roman" pitchFamily="18" charset="0"/>
            </a:endParaRPr>
          </a:p>
        </p:txBody>
      </p:sp>
      <p:grpSp>
        <p:nvGrpSpPr>
          <p:cNvPr id="17417" name="Group 18"/>
          <p:cNvGrpSpPr>
            <a:grpSpLocks/>
          </p:cNvGrpSpPr>
          <p:nvPr/>
        </p:nvGrpSpPr>
        <p:grpSpPr bwMode="auto">
          <a:xfrm>
            <a:off x="228600" y="228600"/>
            <a:ext cx="5791200" cy="1739900"/>
            <a:chOff x="144" y="144"/>
            <a:chExt cx="3648" cy="1096"/>
          </a:xfrm>
        </p:grpSpPr>
        <p:sp>
          <p:nvSpPr>
            <p:cNvPr id="17422" name="Text Box 11"/>
            <p:cNvSpPr txBox="1">
              <a:spLocks noChangeArrowheads="1"/>
            </p:cNvSpPr>
            <p:nvPr/>
          </p:nvSpPr>
          <p:spPr bwMode="auto">
            <a:xfrm>
              <a:off x="437" y="242"/>
              <a:ext cx="3355" cy="998"/>
            </a:xfrm>
            <a:prstGeom prst="rect">
              <a:avLst/>
            </a:prstGeom>
            <a:solidFill>
              <a:srgbClr val="98DEDC">
                <a:alpha val="41960"/>
              </a:srgbClr>
            </a:solidFill>
            <a:ln w="254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/>
            <a:p>
              <a:pPr marL="271463" indent="-184150" eaLnBrk="1" hangingPunct="1"/>
              <a:r>
                <a:rPr kumimoji="1" lang="ru-RU" sz="1600" b="0"/>
                <a:t> </a:t>
              </a:r>
              <a:r>
                <a:rPr kumimoji="1" lang="ru-RU" sz="1600" i="1"/>
                <a:t>…Любопытно</a:t>
              </a:r>
              <a:endParaRPr kumimoji="1" lang="ru-RU" sz="1600" b="0"/>
            </a:p>
            <a:p>
              <a:pPr marL="271463" indent="-184150" eaLnBrk="1" hangingPunct="1"/>
              <a:r>
                <a:rPr kumimoji="1" lang="ru-RU" sz="1600" i="1"/>
                <a:t>Знаете ли вы, что миллион лет назад по земле бродило 452 вида разных доисторических слонов (по крайней мере известных науке).Ныне же осталось только два вида: слон африканский и слон индийский.</a:t>
              </a:r>
            </a:p>
          </p:txBody>
        </p:sp>
        <p:sp>
          <p:nvSpPr>
            <p:cNvPr id="17423" name="Oval 12"/>
            <p:cNvSpPr>
              <a:spLocks noChangeArrowheads="1"/>
            </p:cNvSpPr>
            <p:nvPr/>
          </p:nvSpPr>
          <p:spPr bwMode="auto">
            <a:xfrm>
              <a:off x="144" y="144"/>
              <a:ext cx="37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440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  <a:endParaRPr lang="ru-RU" sz="440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7418" name="Group 17"/>
          <p:cNvGrpSpPr>
            <a:grpSpLocks/>
          </p:cNvGrpSpPr>
          <p:nvPr/>
        </p:nvGrpSpPr>
        <p:grpSpPr bwMode="auto">
          <a:xfrm>
            <a:off x="152400" y="4648200"/>
            <a:ext cx="8763000" cy="1974850"/>
            <a:chOff x="96" y="2928"/>
            <a:chExt cx="5520" cy="1244"/>
          </a:xfrm>
        </p:grpSpPr>
        <p:sp>
          <p:nvSpPr>
            <p:cNvPr id="17420" name="Text Box 15"/>
            <p:cNvSpPr txBox="1">
              <a:spLocks noChangeArrowheads="1"/>
            </p:cNvSpPr>
            <p:nvPr/>
          </p:nvSpPr>
          <p:spPr bwMode="auto">
            <a:xfrm>
              <a:off x="477" y="3020"/>
              <a:ext cx="5139" cy="1152"/>
            </a:xfrm>
            <a:prstGeom prst="rect">
              <a:avLst/>
            </a:prstGeom>
            <a:solidFill>
              <a:srgbClr val="98DEDC">
                <a:alpha val="41960"/>
              </a:srgbClr>
            </a:solidFill>
            <a:ln w="254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/>
            <a:p>
              <a:pPr marL="271463" indent="-184150" eaLnBrk="1" hangingPunct="1"/>
              <a:r>
                <a:rPr kumimoji="1" lang="ru-RU" sz="1600" i="1"/>
                <a:t>Если в океане самое большое животное кит, то на земле нет никого больше слона. Многие утверждают, что после человека и человекообразных обезьян, пожалуй, самое умное животное – слон. Цирковые трюки, которые они проделывают неуклюже, но умело </a:t>
              </a:r>
            </a:p>
            <a:p>
              <a:pPr marL="271463" indent="-184150" eaLnBrk="1" hangingPunct="1"/>
              <a:r>
                <a:rPr kumimoji="1" lang="ru-RU" sz="1600" i="1"/>
                <a:t> ( ездят даже на водных лыжах ), трудовые навыки рабочих слонов, их товарищество и взаимопомощь, удивительная память и умение целесообразно действовать палкой или камнем говорят о многом.</a:t>
              </a:r>
            </a:p>
          </p:txBody>
        </p:sp>
        <p:sp>
          <p:nvSpPr>
            <p:cNvPr id="17421" name="Oval 16"/>
            <p:cNvSpPr>
              <a:spLocks noChangeArrowheads="1"/>
            </p:cNvSpPr>
            <p:nvPr/>
          </p:nvSpPr>
          <p:spPr bwMode="auto">
            <a:xfrm>
              <a:off x="96" y="2928"/>
              <a:ext cx="528" cy="48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pic>
        <p:nvPicPr>
          <p:cNvPr id="17419" name="Picture 1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05400" y="2971800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FDB63C1-1BE6-4E79-9989-466DDC11D65F}" type="slidenum">
              <a:rPr lang="ru-RU"/>
              <a:pPr/>
              <a:t>7</a:t>
            </a:fld>
            <a:endParaRPr lang="ru-RU"/>
          </a:p>
        </p:txBody>
      </p:sp>
      <p:sp>
        <p:nvSpPr>
          <p:cNvPr id="2072" name="Дата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484E82E4-F20D-4A64-9E5A-75A50B5FD337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20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850188" cy="992188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Times New Roman" pitchFamily="18" charset="0"/>
              </a:rPr>
              <a:t>Поднимись по лесенке вместе со слоном</a:t>
            </a:r>
          </a:p>
        </p:txBody>
      </p:sp>
      <p:pic>
        <p:nvPicPr>
          <p:cNvPr id="2074" name="Picture 4" descr="16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046288"/>
            <a:ext cx="4343400" cy="2268537"/>
          </a:xfrm>
          <a:noFill/>
        </p:spPr>
      </p:pic>
      <p:sp>
        <p:nvSpPr>
          <p:cNvPr id="2075" name="Line 20"/>
          <p:cNvSpPr>
            <a:spLocks noChangeShapeType="1"/>
          </p:cNvSpPr>
          <p:nvPr/>
        </p:nvSpPr>
        <p:spPr bwMode="auto">
          <a:xfrm>
            <a:off x="3429000" y="58674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6" name="Line 21"/>
          <p:cNvSpPr>
            <a:spLocks noChangeShapeType="1"/>
          </p:cNvSpPr>
          <p:nvPr/>
        </p:nvSpPr>
        <p:spPr bwMode="auto">
          <a:xfrm flipV="1">
            <a:off x="4267200" y="5257800"/>
            <a:ext cx="1588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7" name="Line 22"/>
          <p:cNvSpPr>
            <a:spLocks noChangeShapeType="1"/>
          </p:cNvSpPr>
          <p:nvPr/>
        </p:nvSpPr>
        <p:spPr bwMode="auto">
          <a:xfrm>
            <a:off x="4267200" y="52578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8" name="Line 23"/>
          <p:cNvSpPr>
            <a:spLocks noChangeShapeType="1"/>
          </p:cNvSpPr>
          <p:nvPr/>
        </p:nvSpPr>
        <p:spPr bwMode="auto">
          <a:xfrm flipV="1">
            <a:off x="5105400" y="4724400"/>
            <a:ext cx="1588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" name="Line 24"/>
          <p:cNvSpPr>
            <a:spLocks noChangeShapeType="1"/>
          </p:cNvSpPr>
          <p:nvPr/>
        </p:nvSpPr>
        <p:spPr bwMode="auto">
          <a:xfrm>
            <a:off x="5105400" y="47244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0" name="Line 25"/>
          <p:cNvSpPr>
            <a:spLocks noChangeShapeType="1"/>
          </p:cNvSpPr>
          <p:nvPr/>
        </p:nvSpPr>
        <p:spPr bwMode="auto">
          <a:xfrm flipV="1">
            <a:off x="5943600" y="4191000"/>
            <a:ext cx="1588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1" name="Line 26"/>
          <p:cNvSpPr>
            <a:spLocks noChangeShapeType="1"/>
          </p:cNvSpPr>
          <p:nvPr/>
        </p:nvSpPr>
        <p:spPr bwMode="auto">
          <a:xfrm>
            <a:off x="5943600" y="41910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2" name="Line 27"/>
          <p:cNvSpPr>
            <a:spLocks noChangeShapeType="1"/>
          </p:cNvSpPr>
          <p:nvPr/>
        </p:nvSpPr>
        <p:spPr bwMode="auto">
          <a:xfrm flipV="1">
            <a:off x="6781800" y="3581400"/>
            <a:ext cx="1588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3" name="Line 28"/>
          <p:cNvSpPr>
            <a:spLocks noChangeShapeType="1"/>
          </p:cNvSpPr>
          <p:nvPr/>
        </p:nvSpPr>
        <p:spPr bwMode="auto">
          <a:xfrm>
            <a:off x="6781800" y="35814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4" name="Line 29"/>
          <p:cNvSpPr>
            <a:spLocks noChangeShapeType="1"/>
          </p:cNvSpPr>
          <p:nvPr/>
        </p:nvSpPr>
        <p:spPr bwMode="auto">
          <a:xfrm flipV="1">
            <a:off x="7620000" y="3048000"/>
            <a:ext cx="1588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5" name="Line 30"/>
          <p:cNvSpPr>
            <a:spLocks noChangeShapeType="1"/>
          </p:cNvSpPr>
          <p:nvPr/>
        </p:nvSpPr>
        <p:spPr bwMode="auto">
          <a:xfrm>
            <a:off x="7620000" y="30480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6" name="Rectangle 3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32"/>
          <p:cNvGraphicFramePr>
            <a:graphicFrameLocks noChangeAspect="1"/>
          </p:cNvGraphicFramePr>
          <p:nvPr/>
        </p:nvGraphicFramePr>
        <p:xfrm>
          <a:off x="3657600" y="5257800"/>
          <a:ext cx="365125" cy="533400"/>
        </p:xfrm>
        <a:graphic>
          <a:graphicData uri="http://schemas.openxmlformats.org/presentationml/2006/ole">
            <p:oleObj spid="_x0000_s2050" name="Формула" r:id="rId4" imgW="241195" imgH="393529" progId="Equation.3">
              <p:embed/>
            </p:oleObj>
          </a:graphicData>
        </a:graphic>
      </p:graphicFrame>
      <p:sp>
        <p:nvSpPr>
          <p:cNvPr id="2087" name="Rectangle 35"/>
          <p:cNvSpPr>
            <a:spLocks noChangeArrowheads="1"/>
          </p:cNvSpPr>
          <p:nvPr/>
        </p:nvSpPr>
        <p:spPr bwMode="auto">
          <a:xfrm>
            <a:off x="4418013" y="3097213"/>
            <a:ext cx="307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+ </a:t>
            </a: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2088" name="Rectangle 37"/>
          <p:cNvSpPr>
            <a:spLocks noChangeArrowheads="1"/>
          </p:cNvSpPr>
          <p:nvPr/>
        </p:nvSpPr>
        <p:spPr bwMode="auto">
          <a:xfrm>
            <a:off x="4418013" y="3097213"/>
            <a:ext cx="307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+ </a:t>
            </a: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2089" name="Rectangle 39"/>
          <p:cNvSpPr>
            <a:spLocks noChangeArrowheads="1"/>
          </p:cNvSpPr>
          <p:nvPr/>
        </p:nvSpPr>
        <p:spPr bwMode="auto">
          <a:xfrm>
            <a:off x="4418013" y="3097213"/>
            <a:ext cx="307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+ </a:t>
            </a: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2090" name="Rectangle 41"/>
          <p:cNvSpPr>
            <a:spLocks noChangeArrowheads="1"/>
          </p:cNvSpPr>
          <p:nvPr/>
        </p:nvSpPr>
        <p:spPr bwMode="auto">
          <a:xfrm>
            <a:off x="4418013" y="3097213"/>
            <a:ext cx="307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+ </a:t>
            </a:r>
            <a:endParaRPr kumimoji="1" lang="ru-RU" sz="2400" b="0">
              <a:latin typeface="Times New Roman" pitchFamily="18" charset="0"/>
            </a:endParaRPr>
          </a:p>
        </p:txBody>
      </p:sp>
      <p:graphicFrame>
        <p:nvGraphicFramePr>
          <p:cNvPr id="2051" name="Object 40"/>
          <p:cNvGraphicFramePr>
            <a:graphicFrameLocks noChangeAspect="1"/>
          </p:cNvGraphicFramePr>
          <p:nvPr/>
        </p:nvGraphicFramePr>
        <p:xfrm>
          <a:off x="4557713" y="5334000"/>
          <a:ext cx="395287" cy="457200"/>
        </p:xfrm>
        <a:graphic>
          <a:graphicData uri="http://schemas.openxmlformats.org/presentationml/2006/ole">
            <p:oleObj spid="_x0000_s2051" name="Формула" r:id="rId5" imgW="139639" imgH="393529" progId="Equation.3">
              <p:embed/>
            </p:oleObj>
          </a:graphicData>
        </a:graphic>
      </p:graphicFrame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4191000" y="5334000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kumimoji="1" lang="ru-RU" sz="2000" b="0">
                <a:solidFill>
                  <a:schemeClr val="hlink"/>
                </a:solidFill>
              </a:rPr>
              <a:t>+ </a:t>
            </a:r>
          </a:p>
        </p:txBody>
      </p:sp>
      <p:sp>
        <p:nvSpPr>
          <p:cNvPr id="2092" name="Rectangle 45"/>
          <p:cNvSpPr>
            <a:spLocks noChangeArrowheads="1"/>
          </p:cNvSpPr>
          <p:nvPr/>
        </p:nvSpPr>
        <p:spPr bwMode="auto">
          <a:xfrm>
            <a:off x="7696200" y="3124200"/>
            <a:ext cx="92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endParaRPr lang="ru-RU" sz="2000" b="0"/>
          </a:p>
        </p:txBody>
      </p:sp>
      <p:graphicFrame>
        <p:nvGraphicFramePr>
          <p:cNvPr id="2052" name="Object 44"/>
          <p:cNvGraphicFramePr>
            <a:graphicFrameLocks noChangeAspect="1"/>
          </p:cNvGraphicFramePr>
          <p:nvPr/>
        </p:nvGraphicFramePr>
        <p:xfrm>
          <a:off x="5181600" y="4953000"/>
          <a:ext cx="114300" cy="114300"/>
        </p:xfrm>
        <a:graphic>
          <a:graphicData uri="http://schemas.openxmlformats.org/presentationml/2006/ole">
            <p:oleObj spid="_x0000_s2052" name="Формула" r:id="rId6" imgW="114102" imgH="114102" progId="Equation.3">
              <p:embed/>
            </p:oleObj>
          </a:graphicData>
        </a:graphic>
      </p:graphicFrame>
      <p:sp>
        <p:nvSpPr>
          <p:cNvPr id="2093" name="Rectangle 4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3" name="Object 46"/>
          <p:cNvGraphicFramePr>
            <a:graphicFrameLocks noChangeAspect="1"/>
          </p:cNvGraphicFramePr>
          <p:nvPr/>
        </p:nvGraphicFramePr>
        <p:xfrm>
          <a:off x="5334000" y="4800600"/>
          <a:ext cx="533400" cy="457200"/>
        </p:xfrm>
        <a:graphic>
          <a:graphicData uri="http://schemas.openxmlformats.org/presentationml/2006/ole">
            <p:oleObj spid="_x0000_s2053" name="Формула" r:id="rId7" imgW="152334" imgH="393529" progId="Equation.3">
              <p:embed/>
            </p:oleObj>
          </a:graphicData>
        </a:graphic>
      </p:graphicFrame>
      <p:sp>
        <p:nvSpPr>
          <p:cNvPr id="2094" name="Rectangle 4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95" name="Rectangle 50"/>
          <p:cNvSpPr>
            <a:spLocks noChangeArrowheads="1"/>
          </p:cNvSpPr>
          <p:nvPr/>
        </p:nvSpPr>
        <p:spPr bwMode="auto">
          <a:xfrm>
            <a:off x="4114800" y="4419600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2000" b="0"/>
              <a:t> </a:t>
            </a:r>
          </a:p>
        </p:txBody>
      </p:sp>
      <p:sp>
        <p:nvSpPr>
          <p:cNvPr id="2096" name="Rectangle 51"/>
          <p:cNvSpPr>
            <a:spLocks noChangeArrowheads="1"/>
          </p:cNvSpPr>
          <p:nvPr/>
        </p:nvSpPr>
        <p:spPr bwMode="auto">
          <a:xfrm>
            <a:off x="5943600" y="4238625"/>
            <a:ext cx="449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kumimoji="1" lang="ru-RU" sz="2000" b="0"/>
              <a:t>-</a:t>
            </a:r>
          </a:p>
        </p:txBody>
      </p:sp>
      <p:sp>
        <p:nvSpPr>
          <p:cNvPr id="2097" name="Rectangle 5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4" name="Object 52"/>
          <p:cNvGraphicFramePr>
            <a:graphicFrameLocks noChangeAspect="1"/>
          </p:cNvGraphicFramePr>
          <p:nvPr/>
        </p:nvGraphicFramePr>
        <p:xfrm>
          <a:off x="6172200" y="4267200"/>
          <a:ext cx="433388" cy="533400"/>
        </p:xfrm>
        <a:graphic>
          <a:graphicData uri="http://schemas.openxmlformats.org/presentationml/2006/ole">
            <p:oleObj spid="_x0000_s2054" name="Формула" r:id="rId8" imgW="139639" imgH="393529" progId="Equation.3">
              <p:embed/>
            </p:oleObj>
          </a:graphicData>
        </a:graphic>
      </p:graphicFrame>
      <p:sp>
        <p:nvSpPr>
          <p:cNvPr id="2098" name="Rectangle 54"/>
          <p:cNvSpPr>
            <a:spLocks noChangeArrowheads="1"/>
          </p:cNvSpPr>
          <p:nvPr/>
        </p:nvSpPr>
        <p:spPr bwMode="auto">
          <a:xfrm>
            <a:off x="6858000" y="3657600"/>
            <a:ext cx="268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2000"/>
              <a:t>:</a:t>
            </a:r>
          </a:p>
        </p:txBody>
      </p:sp>
      <p:sp>
        <p:nvSpPr>
          <p:cNvPr id="2099" name="Rectangle 5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5" name="Object 55"/>
          <p:cNvGraphicFramePr>
            <a:graphicFrameLocks noChangeAspect="1"/>
          </p:cNvGraphicFramePr>
          <p:nvPr/>
        </p:nvGraphicFramePr>
        <p:xfrm>
          <a:off x="7086600" y="3581400"/>
          <a:ext cx="317500" cy="542925"/>
        </p:xfrm>
        <a:graphic>
          <a:graphicData uri="http://schemas.openxmlformats.org/presentationml/2006/ole">
            <p:oleObj spid="_x0000_s2055" name="Формула" r:id="rId9" imgW="228501" imgH="393529" progId="Equation.3">
              <p:embed/>
            </p:oleObj>
          </a:graphicData>
        </a:graphic>
      </p:graphicFrame>
      <p:sp>
        <p:nvSpPr>
          <p:cNvPr id="2100" name="Rectangle 5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6" name="Object 57"/>
          <p:cNvGraphicFramePr>
            <a:graphicFrameLocks noChangeAspect="1"/>
          </p:cNvGraphicFramePr>
          <p:nvPr/>
        </p:nvGraphicFramePr>
        <p:xfrm>
          <a:off x="0" y="0"/>
          <a:ext cx="114300" cy="114300"/>
        </p:xfrm>
        <a:graphic>
          <a:graphicData uri="http://schemas.openxmlformats.org/presentationml/2006/ole">
            <p:oleObj spid="_x0000_s2056" name="Формула" r:id="rId10" imgW="114102" imgH="114102" progId="Equation.3">
              <p:embed/>
            </p:oleObj>
          </a:graphicData>
        </a:graphic>
      </p:graphicFrame>
      <p:sp>
        <p:nvSpPr>
          <p:cNvPr id="2101" name="Rectangle 60"/>
          <p:cNvSpPr>
            <a:spLocks noChangeArrowheads="1"/>
          </p:cNvSpPr>
          <p:nvPr/>
        </p:nvSpPr>
        <p:spPr bwMode="auto">
          <a:xfrm>
            <a:off x="0" y="3371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7" name="Object 59"/>
          <p:cNvGraphicFramePr>
            <a:graphicFrameLocks noChangeAspect="1"/>
          </p:cNvGraphicFramePr>
          <p:nvPr/>
        </p:nvGraphicFramePr>
        <p:xfrm>
          <a:off x="7696200" y="3276600"/>
          <a:ext cx="114300" cy="114300"/>
        </p:xfrm>
        <a:graphic>
          <a:graphicData uri="http://schemas.openxmlformats.org/presentationml/2006/ole">
            <p:oleObj spid="_x0000_s2057" name="Формула" r:id="rId11" imgW="114102" imgH="114102" progId="Equation.3">
              <p:embed/>
            </p:oleObj>
          </a:graphicData>
        </a:graphic>
      </p:graphicFrame>
      <p:sp>
        <p:nvSpPr>
          <p:cNvPr id="2102" name="Rectangle 6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8" name="Object 61"/>
          <p:cNvGraphicFramePr>
            <a:graphicFrameLocks noChangeAspect="1"/>
          </p:cNvGraphicFramePr>
          <p:nvPr/>
        </p:nvGraphicFramePr>
        <p:xfrm>
          <a:off x="7848600" y="3124200"/>
          <a:ext cx="444500" cy="533400"/>
        </p:xfrm>
        <a:graphic>
          <a:graphicData uri="http://schemas.openxmlformats.org/presentationml/2006/ole">
            <p:oleObj spid="_x0000_s2058" name="Формула" r:id="rId12" imgW="228501" imgH="393529" progId="Equation.3">
              <p:embed/>
            </p:oleObj>
          </a:graphicData>
        </a:graphic>
      </p:graphicFrame>
      <p:sp>
        <p:nvSpPr>
          <p:cNvPr id="2103" name="Rectangle 64"/>
          <p:cNvSpPr>
            <a:spLocks noChangeArrowheads="1"/>
          </p:cNvSpPr>
          <p:nvPr/>
        </p:nvSpPr>
        <p:spPr bwMode="auto">
          <a:xfrm>
            <a:off x="4572000" y="4833938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kumimoji="1" lang="ru-RU" sz="2000" b="0"/>
              <a:t>3 </a:t>
            </a:r>
          </a:p>
        </p:txBody>
      </p:sp>
      <p:sp>
        <p:nvSpPr>
          <p:cNvPr id="2104" name="Rectangle 6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9" name="Object 65"/>
          <p:cNvGraphicFramePr>
            <a:graphicFrameLocks noChangeAspect="1"/>
          </p:cNvGraphicFramePr>
          <p:nvPr/>
        </p:nvGraphicFramePr>
        <p:xfrm>
          <a:off x="5410200" y="4191000"/>
          <a:ext cx="304800" cy="466725"/>
        </p:xfrm>
        <a:graphic>
          <a:graphicData uri="http://schemas.openxmlformats.org/presentationml/2006/ole">
            <p:oleObj spid="_x0000_s2059" name="Формула" r:id="rId13" imgW="152334" imgH="393529" progId="Equation.3">
              <p:embed/>
            </p:oleObj>
          </a:graphicData>
        </a:graphic>
      </p:graphicFrame>
      <p:sp>
        <p:nvSpPr>
          <p:cNvPr id="2105" name="Rectangle 6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60" name="Object 67"/>
          <p:cNvGraphicFramePr>
            <a:graphicFrameLocks noChangeAspect="1"/>
          </p:cNvGraphicFramePr>
          <p:nvPr/>
        </p:nvGraphicFramePr>
        <p:xfrm>
          <a:off x="6284913" y="3581400"/>
          <a:ext cx="239712" cy="466725"/>
        </p:xfrm>
        <a:graphic>
          <a:graphicData uri="http://schemas.openxmlformats.org/presentationml/2006/ole">
            <p:oleObj spid="_x0000_s2060" name="Формула" r:id="rId14" imgW="203112" imgH="393529" progId="Equation.3">
              <p:embed/>
            </p:oleObj>
          </a:graphicData>
        </a:graphic>
      </p:graphicFrame>
      <p:sp>
        <p:nvSpPr>
          <p:cNvPr id="2106" name="Rectangle 70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61" name="Object 69"/>
          <p:cNvGraphicFramePr>
            <a:graphicFrameLocks noChangeAspect="1"/>
          </p:cNvGraphicFramePr>
          <p:nvPr/>
        </p:nvGraphicFramePr>
        <p:xfrm>
          <a:off x="6950075" y="3048000"/>
          <a:ext cx="365125" cy="466725"/>
        </p:xfrm>
        <a:graphic>
          <a:graphicData uri="http://schemas.openxmlformats.org/presentationml/2006/ole">
            <p:oleObj spid="_x0000_s2061" name="Формула" r:id="rId15" imgW="152334" imgH="393529" progId="Equation.3">
              <p:embed/>
            </p:oleObj>
          </a:graphicData>
        </a:graphic>
      </p:graphicFrame>
      <p:sp>
        <p:nvSpPr>
          <p:cNvPr id="2107" name="Rectangle 7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62" name="Object 71"/>
          <p:cNvGraphicFramePr>
            <a:graphicFrameLocks noChangeAspect="1"/>
          </p:cNvGraphicFramePr>
          <p:nvPr/>
        </p:nvGraphicFramePr>
        <p:xfrm>
          <a:off x="7772400" y="2514600"/>
          <a:ext cx="371475" cy="466725"/>
        </p:xfrm>
        <a:graphic>
          <a:graphicData uri="http://schemas.openxmlformats.org/presentationml/2006/ole">
            <p:oleObj spid="_x0000_s2062" name="Формула" r:id="rId16" imgW="215713" imgH="393359" progId="Equation.3">
              <p:embed/>
            </p:oleObj>
          </a:graphicData>
        </a:graphic>
      </p:graphicFrame>
      <p:pic>
        <p:nvPicPr>
          <p:cNvPr id="204874" name="Picture 74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419600" y="4570413"/>
            <a:ext cx="609600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6" name="Picture 76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5257800" y="4038600"/>
            <a:ext cx="6096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7" name="Picture 77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6096000" y="3505200"/>
            <a:ext cx="6096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8" name="Picture 78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6858000" y="2895600"/>
            <a:ext cx="6096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9" name="Picture 79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7696200" y="2286000"/>
            <a:ext cx="6858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13" name="Line 80"/>
          <p:cNvSpPr>
            <a:spLocks noChangeShapeType="1"/>
          </p:cNvSpPr>
          <p:nvPr/>
        </p:nvSpPr>
        <p:spPr bwMode="auto">
          <a:xfrm>
            <a:off x="3429000" y="58674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4" name="Line 81"/>
          <p:cNvSpPr>
            <a:spLocks noChangeShapeType="1"/>
          </p:cNvSpPr>
          <p:nvPr/>
        </p:nvSpPr>
        <p:spPr bwMode="auto">
          <a:xfrm flipV="1">
            <a:off x="4267200" y="5257800"/>
            <a:ext cx="1588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5" name="Line 82"/>
          <p:cNvSpPr>
            <a:spLocks noChangeShapeType="1"/>
          </p:cNvSpPr>
          <p:nvPr/>
        </p:nvSpPr>
        <p:spPr bwMode="auto">
          <a:xfrm>
            <a:off x="4267200" y="52578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6" name="Line 83"/>
          <p:cNvSpPr>
            <a:spLocks noChangeShapeType="1"/>
          </p:cNvSpPr>
          <p:nvPr/>
        </p:nvSpPr>
        <p:spPr bwMode="auto">
          <a:xfrm flipV="1">
            <a:off x="5105400" y="4724400"/>
            <a:ext cx="1588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7" name="Line 84"/>
          <p:cNvSpPr>
            <a:spLocks noChangeShapeType="1"/>
          </p:cNvSpPr>
          <p:nvPr/>
        </p:nvSpPr>
        <p:spPr bwMode="auto">
          <a:xfrm>
            <a:off x="5105400" y="47244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8" name="Line 85"/>
          <p:cNvSpPr>
            <a:spLocks noChangeShapeType="1"/>
          </p:cNvSpPr>
          <p:nvPr/>
        </p:nvSpPr>
        <p:spPr bwMode="auto">
          <a:xfrm flipV="1">
            <a:off x="5943600" y="4191000"/>
            <a:ext cx="1588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9" name="Line 86"/>
          <p:cNvSpPr>
            <a:spLocks noChangeShapeType="1"/>
          </p:cNvSpPr>
          <p:nvPr/>
        </p:nvSpPr>
        <p:spPr bwMode="auto">
          <a:xfrm>
            <a:off x="5943600" y="41910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0" name="Line 87"/>
          <p:cNvSpPr>
            <a:spLocks noChangeShapeType="1"/>
          </p:cNvSpPr>
          <p:nvPr/>
        </p:nvSpPr>
        <p:spPr bwMode="auto">
          <a:xfrm flipV="1">
            <a:off x="6781800" y="3581400"/>
            <a:ext cx="1588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1" name="Line 88"/>
          <p:cNvSpPr>
            <a:spLocks noChangeShapeType="1"/>
          </p:cNvSpPr>
          <p:nvPr/>
        </p:nvSpPr>
        <p:spPr bwMode="auto">
          <a:xfrm>
            <a:off x="6781800" y="35814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2" name="Line 89"/>
          <p:cNvSpPr>
            <a:spLocks noChangeShapeType="1"/>
          </p:cNvSpPr>
          <p:nvPr/>
        </p:nvSpPr>
        <p:spPr bwMode="auto">
          <a:xfrm flipV="1">
            <a:off x="7620000" y="3048000"/>
            <a:ext cx="1588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3" name="Line 90"/>
          <p:cNvSpPr>
            <a:spLocks noChangeShapeType="1"/>
          </p:cNvSpPr>
          <p:nvPr/>
        </p:nvSpPr>
        <p:spPr bwMode="auto">
          <a:xfrm>
            <a:off x="7620000" y="3048000"/>
            <a:ext cx="8382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063" name="Object 91"/>
          <p:cNvGraphicFramePr>
            <a:graphicFrameLocks noChangeAspect="1"/>
          </p:cNvGraphicFramePr>
          <p:nvPr/>
        </p:nvGraphicFramePr>
        <p:xfrm>
          <a:off x="3581400" y="5257800"/>
          <a:ext cx="365125" cy="533400"/>
        </p:xfrm>
        <a:graphic>
          <a:graphicData uri="http://schemas.openxmlformats.org/presentationml/2006/ole">
            <p:oleObj spid="_x0000_s2063" name="Формула" r:id="rId19" imgW="241195" imgH="393529" progId="Equation.3">
              <p:embed/>
            </p:oleObj>
          </a:graphicData>
        </a:graphic>
      </p:graphicFrame>
      <p:sp>
        <p:nvSpPr>
          <p:cNvPr id="2124" name="Rectangle 92"/>
          <p:cNvSpPr>
            <a:spLocks noChangeArrowheads="1"/>
          </p:cNvSpPr>
          <p:nvPr/>
        </p:nvSpPr>
        <p:spPr bwMode="auto">
          <a:xfrm>
            <a:off x="4418013" y="3097213"/>
            <a:ext cx="307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+ </a:t>
            </a: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2125" name="Rectangle 93"/>
          <p:cNvSpPr>
            <a:spLocks noChangeArrowheads="1"/>
          </p:cNvSpPr>
          <p:nvPr/>
        </p:nvSpPr>
        <p:spPr bwMode="auto">
          <a:xfrm>
            <a:off x="4418013" y="3097213"/>
            <a:ext cx="307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+ </a:t>
            </a: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2126" name="Rectangle 94"/>
          <p:cNvSpPr>
            <a:spLocks noChangeArrowheads="1"/>
          </p:cNvSpPr>
          <p:nvPr/>
        </p:nvSpPr>
        <p:spPr bwMode="auto">
          <a:xfrm>
            <a:off x="4418013" y="3097213"/>
            <a:ext cx="307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+ </a:t>
            </a: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2127" name="Rectangle 95"/>
          <p:cNvSpPr>
            <a:spLocks noChangeArrowheads="1"/>
          </p:cNvSpPr>
          <p:nvPr/>
        </p:nvSpPr>
        <p:spPr bwMode="auto">
          <a:xfrm>
            <a:off x="4418013" y="3097213"/>
            <a:ext cx="307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1200" b="0">
                <a:latin typeface="Times New Roman" pitchFamily="18" charset="0"/>
                <a:cs typeface="Times New Roman" pitchFamily="18" charset="0"/>
              </a:rPr>
              <a:t>+ </a:t>
            </a:r>
            <a:endParaRPr kumimoji="1" lang="ru-RU" sz="2400" b="0">
              <a:latin typeface="Times New Roman" pitchFamily="18" charset="0"/>
            </a:endParaRPr>
          </a:p>
        </p:txBody>
      </p:sp>
      <p:graphicFrame>
        <p:nvGraphicFramePr>
          <p:cNvPr id="2064" name="Object 96"/>
          <p:cNvGraphicFramePr>
            <a:graphicFrameLocks noChangeAspect="1"/>
          </p:cNvGraphicFramePr>
          <p:nvPr/>
        </p:nvGraphicFramePr>
        <p:xfrm>
          <a:off x="4557713" y="5334000"/>
          <a:ext cx="395287" cy="457200"/>
        </p:xfrm>
        <a:graphic>
          <a:graphicData uri="http://schemas.openxmlformats.org/presentationml/2006/ole">
            <p:oleObj spid="_x0000_s2064" name="Формула" r:id="rId20" imgW="139639" imgH="393529" progId="Equation.3">
              <p:embed/>
            </p:oleObj>
          </a:graphicData>
        </a:graphic>
      </p:graphicFrame>
      <p:sp>
        <p:nvSpPr>
          <p:cNvPr id="2128" name="Rectangle 97"/>
          <p:cNvSpPr>
            <a:spLocks noChangeArrowheads="1"/>
          </p:cNvSpPr>
          <p:nvPr/>
        </p:nvSpPr>
        <p:spPr bwMode="auto">
          <a:xfrm>
            <a:off x="4191000" y="5334000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kumimoji="1" lang="ru-RU" sz="2000" b="0">
                <a:solidFill>
                  <a:schemeClr val="hlink"/>
                </a:solidFill>
              </a:rPr>
              <a:t>+ </a:t>
            </a:r>
          </a:p>
        </p:txBody>
      </p:sp>
      <p:sp>
        <p:nvSpPr>
          <p:cNvPr id="2129" name="Rectangle 98"/>
          <p:cNvSpPr>
            <a:spLocks noChangeArrowheads="1"/>
          </p:cNvSpPr>
          <p:nvPr/>
        </p:nvSpPr>
        <p:spPr bwMode="auto">
          <a:xfrm>
            <a:off x="7696200" y="3124200"/>
            <a:ext cx="92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endParaRPr lang="ru-RU" sz="2000" b="0"/>
          </a:p>
        </p:txBody>
      </p:sp>
      <p:graphicFrame>
        <p:nvGraphicFramePr>
          <p:cNvPr id="2065" name="Object 99"/>
          <p:cNvGraphicFramePr>
            <a:graphicFrameLocks noChangeAspect="1"/>
          </p:cNvGraphicFramePr>
          <p:nvPr/>
        </p:nvGraphicFramePr>
        <p:xfrm>
          <a:off x="5181600" y="4953000"/>
          <a:ext cx="114300" cy="114300"/>
        </p:xfrm>
        <a:graphic>
          <a:graphicData uri="http://schemas.openxmlformats.org/presentationml/2006/ole">
            <p:oleObj spid="_x0000_s2065" name="Формула" r:id="rId21" imgW="114102" imgH="114102" progId="Equation.3">
              <p:embed/>
            </p:oleObj>
          </a:graphicData>
        </a:graphic>
      </p:graphicFrame>
      <p:graphicFrame>
        <p:nvGraphicFramePr>
          <p:cNvPr id="2066" name="Object 100"/>
          <p:cNvGraphicFramePr>
            <a:graphicFrameLocks noChangeAspect="1"/>
          </p:cNvGraphicFramePr>
          <p:nvPr/>
        </p:nvGraphicFramePr>
        <p:xfrm>
          <a:off x="5334000" y="4800600"/>
          <a:ext cx="533400" cy="457200"/>
        </p:xfrm>
        <a:graphic>
          <a:graphicData uri="http://schemas.openxmlformats.org/presentationml/2006/ole">
            <p:oleObj spid="_x0000_s2066" name="Формула" r:id="rId22" imgW="152334" imgH="393529" progId="Equation.3">
              <p:embed/>
            </p:oleObj>
          </a:graphicData>
        </a:graphic>
      </p:graphicFrame>
      <p:sp>
        <p:nvSpPr>
          <p:cNvPr id="2130" name="Rectangle 101"/>
          <p:cNvSpPr>
            <a:spLocks noChangeArrowheads="1"/>
          </p:cNvSpPr>
          <p:nvPr/>
        </p:nvSpPr>
        <p:spPr bwMode="auto">
          <a:xfrm>
            <a:off x="4114800" y="4419600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2000" b="0"/>
              <a:t> </a:t>
            </a:r>
          </a:p>
        </p:txBody>
      </p:sp>
      <p:sp>
        <p:nvSpPr>
          <p:cNvPr id="2131" name="Rectangle 102"/>
          <p:cNvSpPr>
            <a:spLocks noChangeArrowheads="1"/>
          </p:cNvSpPr>
          <p:nvPr/>
        </p:nvSpPr>
        <p:spPr bwMode="auto">
          <a:xfrm>
            <a:off x="5943600" y="4238625"/>
            <a:ext cx="449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kumimoji="1" lang="ru-RU" sz="2000" b="0"/>
              <a:t>-</a:t>
            </a:r>
          </a:p>
        </p:txBody>
      </p:sp>
      <p:graphicFrame>
        <p:nvGraphicFramePr>
          <p:cNvPr id="2067" name="Object 103"/>
          <p:cNvGraphicFramePr>
            <a:graphicFrameLocks noChangeAspect="1"/>
          </p:cNvGraphicFramePr>
          <p:nvPr/>
        </p:nvGraphicFramePr>
        <p:xfrm>
          <a:off x="6172200" y="4267200"/>
          <a:ext cx="433388" cy="533400"/>
        </p:xfrm>
        <a:graphic>
          <a:graphicData uri="http://schemas.openxmlformats.org/presentationml/2006/ole">
            <p:oleObj spid="_x0000_s2067" name="Формула" r:id="rId23" imgW="139639" imgH="393529" progId="Equation.3">
              <p:embed/>
            </p:oleObj>
          </a:graphicData>
        </a:graphic>
      </p:graphicFrame>
      <p:sp>
        <p:nvSpPr>
          <p:cNvPr id="2132" name="Rectangle 104"/>
          <p:cNvSpPr>
            <a:spLocks noChangeArrowheads="1"/>
          </p:cNvSpPr>
          <p:nvPr/>
        </p:nvSpPr>
        <p:spPr bwMode="auto">
          <a:xfrm>
            <a:off x="6858000" y="3657600"/>
            <a:ext cx="268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ru-RU" sz="2000"/>
              <a:t>:</a:t>
            </a:r>
          </a:p>
        </p:txBody>
      </p:sp>
      <p:graphicFrame>
        <p:nvGraphicFramePr>
          <p:cNvPr id="2068" name="Object 105"/>
          <p:cNvGraphicFramePr>
            <a:graphicFrameLocks noChangeAspect="1"/>
          </p:cNvGraphicFramePr>
          <p:nvPr/>
        </p:nvGraphicFramePr>
        <p:xfrm>
          <a:off x="7086600" y="3581400"/>
          <a:ext cx="317500" cy="542925"/>
        </p:xfrm>
        <a:graphic>
          <a:graphicData uri="http://schemas.openxmlformats.org/presentationml/2006/ole">
            <p:oleObj spid="_x0000_s2068" name="Формула" r:id="rId24" imgW="228501" imgH="393529" progId="Equation.3">
              <p:embed/>
            </p:oleObj>
          </a:graphicData>
        </a:graphic>
      </p:graphicFrame>
      <p:graphicFrame>
        <p:nvGraphicFramePr>
          <p:cNvPr id="2069" name="Object 106"/>
          <p:cNvGraphicFramePr>
            <a:graphicFrameLocks noChangeAspect="1"/>
          </p:cNvGraphicFramePr>
          <p:nvPr/>
        </p:nvGraphicFramePr>
        <p:xfrm>
          <a:off x="7696200" y="3276600"/>
          <a:ext cx="114300" cy="114300"/>
        </p:xfrm>
        <a:graphic>
          <a:graphicData uri="http://schemas.openxmlformats.org/presentationml/2006/ole">
            <p:oleObj spid="_x0000_s2069" name="Формула" r:id="rId25" imgW="114102" imgH="114102" progId="Equation.3">
              <p:embed/>
            </p:oleObj>
          </a:graphicData>
        </a:graphic>
      </p:graphicFrame>
      <p:graphicFrame>
        <p:nvGraphicFramePr>
          <p:cNvPr id="2070" name="Object 107"/>
          <p:cNvGraphicFramePr>
            <a:graphicFrameLocks noChangeAspect="1"/>
          </p:cNvGraphicFramePr>
          <p:nvPr/>
        </p:nvGraphicFramePr>
        <p:xfrm>
          <a:off x="7848600" y="3124200"/>
          <a:ext cx="444500" cy="533400"/>
        </p:xfrm>
        <a:graphic>
          <a:graphicData uri="http://schemas.openxmlformats.org/presentationml/2006/ole">
            <p:oleObj spid="_x0000_s2070" name="Формула" r:id="rId26" imgW="228501" imgH="393529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04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048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2048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2048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204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C3B87B3-53A5-401A-94CD-D030B56CF3E6}" type="slidenum">
              <a:rPr lang="ru-RU"/>
              <a:pPr/>
              <a:t>8</a:t>
            </a:fld>
            <a:endParaRPr lang="ru-RU"/>
          </a:p>
        </p:txBody>
      </p:sp>
      <p:sp>
        <p:nvSpPr>
          <p:cNvPr id="3078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F9F20039-BCBA-47D5-AE24-C6313F61555E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2286000" y="457200"/>
            <a:ext cx="457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800">
                <a:solidFill>
                  <a:srgbClr val="FF3300"/>
                </a:solidFill>
                <a:latin typeface="Times New Roman" pitchFamily="18" charset="0"/>
              </a:rPr>
              <a:t>Самостоятельная работа</a:t>
            </a:r>
          </a:p>
        </p:txBody>
      </p:sp>
      <p:sp>
        <p:nvSpPr>
          <p:cNvPr id="236549" name="Rectangle 5"/>
          <p:cNvSpPr>
            <a:spLocks noChangeArrowheads="1"/>
          </p:cNvSpPr>
          <p:nvPr/>
        </p:nvSpPr>
        <p:spPr bwMode="auto">
          <a:xfrm>
            <a:off x="1676400" y="1066800"/>
            <a:ext cx="67056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0">
                <a:solidFill>
                  <a:srgbClr val="0000FF"/>
                </a:solidFill>
                <a:latin typeface="Times New Roman" pitchFamily="18" charset="0"/>
              </a:rPr>
              <a:t>Вариант 1                                             Вариант 2</a:t>
            </a:r>
          </a:p>
        </p:txBody>
      </p:sp>
      <p:sp>
        <p:nvSpPr>
          <p:cNvPr id="236551" name="Rectangle 7"/>
          <p:cNvSpPr>
            <a:spLocks noChangeArrowheads="1"/>
          </p:cNvSpPr>
          <p:nvPr/>
        </p:nvSpPr>
        <p:spPr bwMode="auto">
          <a:xfrm>
            <a:off x="457200" y="1371600"/>
            <a:ext cx="8305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b="0">
                <a:latin typeface="Times New Roman" pitchFamily="18" charset="0"/>
              </a:rPr>
              <a:t>Решив пример, вы узнаете высоту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0">
                <a:latin typeface="Times New Roman" pitchFamily="18" charset="0"/>
              </a:rPr>
              <a:t>индийского слона в метрах </a:t>
            </a:r>
          </a:p>
        </p:txBody>
      </p:sp>
      <p:sp>
        <p:nvSpPr>
          <p:cNvPr id="236553" name="Rectangle 9"/>
          <p:cNvSpPr>
            <a:spLocks noChangeArrowheads="1"/>
          </p:cNvSpPr>
          <p:nvPr/>
        </p:nvSpPr>
        <p:spPr bwMode="auto">
          <a:xfrm>
            <a:off x="4648200" y="1447800"/>
            <a:ext cx="41592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b="0">
                <a:latin typeface="Times New Roman" pitchFamily="18" charset="0"/>
              </a:rPr>
              <a:t>Решив пример, вы узнаете вес слона в тоннах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7924800" y="3200400"/>
            <a:ext cx="16891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3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b="0">
              <a:latin typeface="Times New Roman" pitchFamily="18" charset="0"/>
            </a:endParaRPr>
          </a:p>
        </p:txBody>
      </p:sp>
      <p:graphicFrame>
        <p:nvGraphicFramePr>
          <p:cNvPr id="236558" name="Object 14"/>
          <p:cNvGraphicFramePr>
            <a:graphicFrameLocks noChangeAspect="1"/>
          </p:cNvGraphicFramePr>
          <p:nvPr/>
        </p:nvGraphicFramePr>
        <p:xfrm>
          <a:off x="685800" y="1981200"/>
          <a:ext cx="7543800" cy="609600"/>
        </p:xfrm>
        <a:graphic>
          <a:graphicData uri="http://schemas.openxmlformats.org/presentationml/2006/ole">
            <p:oleObj spid="_x0000_s3074" name="Формула" r:id="rId3" imgW="2641320" imgH="533160" progId="Equation.3">
              <p:embed/>
            </p:oleObj>
          </a:graphicData>
        </a:graphic>
      </p:graphicFrame>
      <p:pic>
        <p:nvPicPr>
          <p:cNvPr id="236559" name="Picture 15" descr="1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4600" y="2590800"/>
            <a:ext cx="3795713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560" name="Rectangle 16"/>
          <p:cNvSpPr>
            <a:spLocks noChangeArrowheads="1"/>
          </p:cNvSpPr>
          <p:nvPr/>
        </p:nvSpPr>
        <p:spPr bwMode="auto">
          <a:xfrm>
            <a:off x="381000" y="4343400"/>
            <a:ext cx="85344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b="0">
                <a:latin typeface="Times New Roman" pitchFamily="18" charset="0"/>
              </a:rPr>
              <a:t> Найдите высоту африканского слона ,         Найдите вес сердца индийского слона,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0">
                <a:latin typeface="Times New Roman" pitchFamily="18" charset="0"/>
              </a:rPr>
              <a:t> если она в             раза больше.                      если он составляет         от  центнера 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b="0">
              <a:latin typeface="Times New Roman" pitchFamily="18" charset="0"/>
            </a:endParaRPr>
          </a:p>
        </p:txBody>
      </p:sp>
      <p:graphicFrame>
        <p:nvGraphicFramePr>
          <p:cNvPr id="236563" name="Object 19"/>
          <p:cNvGraphicFramePr>
            <a:graphicFrameLocks noChangeAspect="1"/>
          </p:cNvGraphicFramePr>
          <p:nvPr/>
        </p:nvGraphicFramePr>
        <p:xfrm>
          <a:off x="1752600" y="4648200"/>
          <a:ext cx="203200" cy="393700"/>
        </p:xfrm>
        <a:graphic>
          <a:graphicData uri="http://schemas.openxmlformats.org/presentationml/2006/ole">
            <p:oleObj spid="_x0000_s3075" name="Формула" r:id="rId5" imgW="203040" imgH="393480" progId="Equation.3">
              <p:embed/>
            </p:oleObj>
          </a:graphicData>
        </a:graphic>
      </p:graphicFrame>
      <p:graphicFrame>
        <p:nvGraphicFramePr>
          <p:cNvPr id="236564" name="Object 20"/>
          <p:cNvGraphicFramePr>
            <a:graphicFrameLocks noChangeAspect="1"/>
          </p:cNvGraphicFramePr>
          <p:nvPr/>
        </p:nvGraphicFramePr>
        <p:xfrm>
          <a:off x="6781800" y="4648200"/>
          <a:ext cx="228600" cy="393700"/>
        </p:xfrm>
        <a:graphic>
          <a:graphicData uri="http://schemas.openxmlformats.org/presentationml/2006/ole">
            <p:oleObj spid="_x0000_s3076" name="Формула" r:id="rId6" imgW="228600" imgH="393480" progId="Equation.3">
              <p:embed/>
            </p:oleObj>
          </a:graphicData>
        </a:graphic>
      </p:graphicFrame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0" y="5562600"/>
            <a:ext cx="4419600" cy="784225"/>
            <a:chOff x="0" y="3312"/>
            <a:chExt cx="3024" cy="644"/>
          </a:xfrm>
        </p:grpSpPr>
        <p:sp>
          <p:nvSpPr>
            <p:cNvPr id="3090" name="Text Box 22"/>
            <p:cNvSpPr txBox="1">
              <a:spLocks noChangeArrowheads="1"/>
            </p:cNvSpPr>
            <p:nvPr/>
          </p:nvSpPr>
          <p:spPr bwMode="auto">
            <a:xfrm>
              <a:off x="240" y="3409"/>
              <a:ext cx="2784" cy="547"/>
            </a:xfrm>
            <a:prstGeom prst="rect">
              <a:avLst/>
            </a:prstGeom>
            <a:solidFill>
              <a:srgbClr val="98DEDC">
                <a:alpha val="41960"/>
              </a:srgbClr>
            </a:solidFill>
            <a:ln w="254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/>
            <a:p>
              <a:pPr marL="271463" indent="-184150" eaLnBrk="1" hangingPunct="1"/>
              <a:r>
                <a:rPr kumimoji="1" lang="ru-RU" b="0">
                  <a:latin typeface="Times New Roman" pitchFamily="18" charset="0"/>
                </a:rPr>
                <a:t>Ответ: </a:t>
              </a:r>
              <a:r>
                <a:rPr kumimoji="1" lang="ru-RU" b="0">
                  <a:solidFill>
                    <a:srgbClr val="0000FF"/>
                  </a:solidFill>
                  <a:latin typeface="Times New Roman" pitchFamily="18" charset="0"/>
                </a:rPr>
                <a:t>:высота индийского слона </a:t>
              </a:r>
              <a:r>
                <a:rPr kumimoji="1" lang="ru-RU" b="0">
                  <a:latin typeface="Times New Roman" pitchFamily="18" charset="0"/>
                </a:rPr>
                <a:t>3 </a:t>
              </a:r>
              <a:r>
                <a:rPr kumimoji="1" lang="ru-RU" b="0">
                  <a:solidFill>
                    <a:srgbClr val="0000FF"/>
                  </a:solidFill>
                  <a:latin typeface="Times New Roman" pitchFamily="18" charset="0"/>
                </a:rPr>
                <a:t>м, африканского слона  </a:t>
              </a:r>
              <a:r>
                <a:rPr kumimoji="1" lang="ru-RU" b="0">
                  <a:latin typeface="Times New Roman" pitchFamily="18" charset="0"/>
                </a:rPr>
                <a:t>4</a:t>
              </a:r>
              <a:r>
                <a:rPr kumimoji="1" lang="ru-RU" b="0">
                  <a:solidFill>
                    <a:srgbClr val="0000FF"/>
                  </a:solidFill>
                  <a:latin typeface="Times New Roman" pitchFamily="18" charset="0"/>
                </a:rPr>
                <a:t> м.</a:t>
              </a:r>
              <a:endParaRPr kumimoji="1" lang="ru-RU" i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3091" name="Oval 23"/>
            <p:cNvSpPr>
              <a:spLocks noChangeArrowheads="1"/>
            </p:cNvSpPr>
            <p:nvPr/>
          </p:nvSpPr>
          <p:spPr bwMode="auto">
            <a:xfrm>
              <a:off x="0" y="3312"/>
              <a:ext cx="375" cy="38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876800" y="5562600"/>
            <a:ext cx="4038600" cy="784225"/>
            <a:chOff x="0" y="3312"/>
            <a:chExt cx="3024" cy="645"/>
          </a:xfrm>
        </p:grpSpPr>
        <p:sp>
          <p:nvSpPr>
            <p:cNvPr id="3088" name="Text Box 31"/>
            <p:cNvSpPr txBox="1">
              <a:spLocks noChangeArrowheads="1"/>
            </p:cNvSpPr>
            <p:nvPr/>
          </p:nvSpPr>
          <p:spPr bwMode="auto">
            <a:xfrm>
              <a:off x="240" y="3409"/>
              <a:ext cx="2784" cy="548"/>
            </a:xfrm>
            <a:prstGeom prst="rect">
              <a:avLst/>
            </a:prstGeom>
            <a:solidFill>
              <a:srgbClr val="98DEDC">
                <a:alpha val="41960"/>
              </a:srgbClr>
            </a:solidFill>
            <a:ln w="254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/>
            <a:p>
              <a:pPr marL="271463" indent="-184150" eaLnBrk="1" hangingPunct="1"/>
              <a:r>
                <a:rPr kumimoji="1" lang="ru-RU" b="0">
                  <a:latin typeface="Times New Roman" pitchFamily="18" charset="0"/>
                </a:rPr>
                <a:t>Ответ: </a:t>
              </a:r>
              <a:r>
                <a:rPr kumimoji="1" lang="ru-RU" b="0">
                  <a:solidFill>
                    <a:srgbClr val="0000FF"/>
                  </a:solidFill>
                  <a:latin typeface="Times New Roman" pitchFamily="18" charset="0"/>
                </a:rPr>
                <a:t>слон</a:t>
              </a:r>
              <a:r>
                <a:rPr kumimoji="1" lang="ru-RU">
                  <a:solidFill>
                    <a:srgbClr val="0000FF"/>
                  </a:solidFill>
                  <a:latin typeface="Times New Roman" pitchFamily="18" charset="0"/>
                </a:rPr>
                <a:t> </a:t>
              </a:r>
              <a:r>
                <a:rPr kumimoji="1" lang="ru-RU" b="0">
                  <a:solidFill>
                    <a:srgbClr val="0000FF"/>
                  </a:solidFill>
                  <a:latin typeface="Times New Roman" pitchFamily="18" charset="0"/>
                </a:rPr>
                <a:t>весит </a:t>
              </a:r>
              <a:r>
                <a:rPr kumimoji="1" lang="ru-RU" b="0">
                  <a:latin typeface="Times New Roman" pitchFamily="18" charset="0"/>
                </a:rPr>
                <a:t>5</a:t>
              </a:r>
              <a:r>
                <a:rPr kumimoji="1" lang="ru-RU" b="0">
                  <a:solidFill>
                    <a:srgbClr val="0000FF"/>
                  </a:solidFill>
                  <a:latin typeface="Times New Roman" pitchFamily="18" charset="0"/>
                </a:rPr>
                <a:t> тонн, вес сердца </a:t>
              </a:r>
              <a:r>
                <a:rPr kumimoji="1" lang="ru-RU" b="0">
                  <a:latin typeface="Times New Roman" pitchFamily="18" charset="0"/>
                </a:rPr>
                <a:t>12</a:t>
              </a:r>
              <a:r>
                <a:rPr kumimoji="1" lang="ru-RU" b="0">
                  <a:solidFill>
                    <a:srgbClr val="0000FF"/>
                  </a:solidFill>
                  <a:latin typeface="Times New Roman" pitchFamily="18" charset="0"/>
                </a:rPr>
                <a:t> кг.</a:t>
              </a:r>
            </a:p>
          </p:txBody>
        </p:sp>
        <p:sp>
          <p:nvSpPr>
            <p:cNvPr id="3089" name="Oval 32"/>
            <p:cNvSpPr>
              <a:spLocks noChangeArrowheads="1"/>
            </p:cNvSpPr>
            <p:nvPr/>
          </p:nvSpPr>
          <p:spPr bwMode="auto">
            <a:xfrm>
              <a:off x="0" y="3312"/>
              <a:ext cx="375" cy="38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6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6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65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6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6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6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6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6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6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6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6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236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8" dur="2000"/>
                                        <p:tgtEl>
                                          <p:spTgt spid="236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8" grpId="0"/>
      <p:bldP spid="236549" grpId="0"/>
      <p:bldP spid="236551" grpId="0"/>
      <p:bldP spid="236553" grpId="0"/>
      <p:bldP spid="2365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2AABC0-869A-4FC0-9D9B-2AB88FC9F066}" type="slidenum">
              <a:rPr lang="ru-RU"/>
              <a:pPr/>
              <a:t>9</a:t>
            </a:fld>
            <a:endParaRPr lang="ru-RU"/>
          </a:p>
        </p:txBody>
      </p:sp>
      <p:sp>
        <p:nvSpPr>
          <p:cNvPr id="4101" name="Дата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fld id="{DEFEDA88-62D0-4045-B4EF-2A1EEC1D7EDB}" type="datetime1">
              <a:rPr lang="ru-RU"/>
              <a:pPr/>
              <a:t>29.01.2015</a:t>
            </a:fld>
            <a:endParaRPr lang="ru-RU"/>
          </a:p>
        </p:txBody>
      </p:sp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381000" y="3627438"/>
            <a:ext cx="6445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kumimoji="1" lang="ru-RU" sz="2000">
                <a:solidFill>
                  <a:srgbClr val="FF3300"/>
                </a:solidFill>
                <a:latin typeface="Times New Roman" pitchFamily="18" charset="0"/>
              </a:rPr>
              <a:t>№ 1.</a:t>
            </a:r>
            <a:r>
              <a:rPr kumimoji="1" lang="ru-RU" sz="2000">
                <a:latin typeface="Times New Roman" pitchFamily="18" charset="0"/>
              </a:rPr>
              <a:t> Найдите значение числового выражения и вы узнаете диаметр уха африканского слона в метрах.</a:t>
            </a:r>
          </a:p>
        </p:txBody>
      </p:sp>
      <p:sp>
        <p:nvSpPr>
          <p:cNvPr id="4103" name="Rectangle 3"/>
          <p:cNvSpPr>
            <a:spLocks noChangeArrowheads="1"/>
          </p:cNvSpPr>
          <p:nvPr/>
        </p:nvSpPr>
        <p:spPr bwMode="auto">
          <a:xfrm>
            <a:off x="0" y="3581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32452" name="Object 4"/>
          <p:cNvGraphicFramePr>
            <a:graphicFrameLocks noChangeAspect="1"/>
          </p:cNvGraphicFramePr>
          <p:nvPr/>
        </p:nvGraphicFramePr>
        <p:xfrm>
          <a:off x="457200" y="4343400"/>
          <a:ext cx="3048000" cy="817563"/>
        </p:xfrm>
        <a:graphic>
          <a:graphicData uri="http://schemas.openxmlformats.org/presentationml/2006/ole">
            <p:oleObj spid="_x0000_s4098" name="Формула" r:id="rId3" imgW="1600200" imgH="431800" progId="Equation.3">
              <p:embed/>
            </p:oleObj>
          </a:graphicData>
        </a:graphic>
      </p:graphicFrame>
      <p:pic>
        <p:nvPicPr>
          <p:cNvPr id="232453" name="Picture 5" descr="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838200"/>
            <a:ext cx="381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6"/>
          <p:cNvSpPr>
            <a:spLocks noChangeArrowheads="1"/>
          </p:cNvSpPr>
          <p:nvPr/>
        </p:nvSpPr>
        <p:spPr bwMode="auto">
          <a:xfrm>
            <a:off x="4916488" y="4002088"/>
            <a:ext cx="1841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kumimoji="1" lang="ru-RU" sz="1600" b="0"/>
              <a:t/>
            </a:r>
            <a:br>
              <a:rPr kumimoji="1" lang="ru-RU" sz="1600" b="0"/>
            </a:br>
            <a:endParaRPr kumimoji="1" lang="ru-RU" sz="1600" b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343400" y="457200"/>
            <a:ext cx="4516438" cy="2936875"/>
            <a:chOff x="2784" y="576"/>
            <a:chExt cx="2845" cy="1850"/>
          </a:xfrm>
        </p:grpSpPr>
        <p:sp>
          <p:nvSpPr>
            <p:cNvPr id="4110" name="Text Box 8"/>
            <p:cNvSpPr txBox="1">
              <a:spLocks noChangeArrowheads="1"/>
            </p:cNvSpPr>
            <p:nvPr/>
          </p:nvSpPr>
          <p:spPr bwMode="auto">
            <a:xfrm>
              <a:off x="3024" y="816"/>
              <a:ext cx="2605" cy="1610"/>
            </a:xfrm>
            <a:prstGeom prst="rect">
              <a:avLst/>
            </a:prstGeom>
            <a:solidFill>
              <a:srgbClr val="98DEDC">
                <a:alpha val="4196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/>
            <a:p>
              <a:pPr marL="271463" indent="-184150" eaLnBrk="1" hangingPunct="1"/>
              <a:r>
                <a:rPr kumimoji="1" lang="ru-RU" sz="1600" b="0"/>
                <a:t> </a:t>
              </a:r>
              <a:r>
                <a:rPr kumimoji="1" lang="ru-RU" sz="2000" i="1">
                  <a:latin typeface="Times New Roman" pitchFamily="18" charset="0"/>
                </a:rPr>
                <a:t>… </a:t>
              </a:r>
              <a:r>
                <a:rPr kumimoji="1" lang="ru-RU" sz="2000">
                  <a:latin typeface="Times New Roman" pitchFamily="18" charset="0"/>
                </a:rPr>
                <a:t>Знаете ли вы, что у африканского слона уши огромные: ученый Карл Экли </a:t>
              </a:r>
            </a:p>
            <a:p>
              <a:pPr marL="271463" indent="-184150" eaLnBrk="1" hangingPunct="1"/>
              <a:r>
                <a:rPr kumimoji="1" lang="ru-RU" sz="2000">
                  <a:latin typeface="Times New Roman" pitchFamily="18" charset="0"/>
                </a:rPr>
                <a:t>из одного уха сделал стол, за которым удобно разместились 8 человек. А у индийских слонов уши сравнительно небольшие </a:t>
              </a:r>
            </a:p>
          </p:txBody>
        </p:sp>
        <p:sp>
          <p:nvSpPr>
            <p:cNvPr id="4111" name="Oval 9"/>
            <p:cNvSpPr>
              <a:spLocks noChangeArrowheads="1"/>
            </p:cNvSpPr>
            <p:nvPr/>
          </p:nvSpPr>
          <p:spPr bwMode="auto">
            <a:xfrm>
              <a:off x="2784" y="576"/>
              <a:ext cx="480" cy="471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440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  <a:endParaRPr lang="ru-RU" sz="440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232458" name="Text Box 10"/>
          <p:cNvSpPr txBox="1">
            <a:spLocks noChangeArrowheads="1"/>
          </p:cNvSpPr>
          <p:nvPr/>
        </p:nvSpPr>
        <p:spPr bwMode="auto">
          <a:xfrm>
            <a:off x="1600200" y="6019800"/>
            <a:ext cx="6096000" cy="336550"/>
          </a:xfrm>
          <a:prstGeom prst="rect">
            <a:avLst/>
          </a:prstGeom>
          <a:solidFill>
            <a:srgbClr val="98DED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1600"/>
              <a:t>Ответ: диаметр уха африканского слона             метра </a:t>
            </a:r>
          </a:p>
        </p:txBody>
      </p:sp>
      <p:graphicFrame>
        <p:nvGraphicFramePr>
          <p:cNvPr id="232459" name="Object 11"/>
          <p:cNvGraphicFramePr>
            <a:graphicFrameLocks noChangeAspect="1"/>
          </p:cNvGraphicFramePr>
          <p:nvPr/>
        </p:nvGraphicFramePr>
        <p:xfrm>
          <a:off x="6096000" y="6019800"/>
          <a:ext cx="241300" cy="393700"/>
        </p:xfrm>
        <a:graphic>
          <a:graphicData uri="http://schemas.openxmlformats.org/presentationml/2006/ole">
            <p:oleObj spid="_x0000_s4099" name="Формула" r:id="rId5" imgW="241200" imgH="393480" progId="Equation.3">
              <p:embed/>
            </p:oleObj>
          </a:graphicData>
        </a:graphic>
      </p:graphicFrame>
      <p:sp>
        <p:nvSpPr>
          <p:cNvPr id="232460" name="Oval 12"/>
          <p:cNvSpPr>
            <a:spLocks noChangeArrowheads="1"/>
          </p:cNvSpPr>
          <p:nvPr/>
        </p:nvSpPr>
        <p:spPr bwMode="auto">
          <a:xfrm>
            <a:off x="762000" y="5715000"/>
            <a:ext cx="914400" cy="838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Black" pitchFamily="34" charset="0"/>
              </a:rPr>
              <a:t>!</a:t>
            </a:r>
          </a:p>
        </p:txBody>
      </p:sp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15200" y="5105400"/>
            <a:ext cx="1336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2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2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2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2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/>
      <p:bldP spid="232458" grpId="0" animBg="1"/>
      <p:bldP spid="232460" grpId="0" animBg="1"/>
    </p:bldLst>
  </p:timing>
</p:sld>
</file>

<file path=ppt/theme/theme1.xml><?xml version="1.0" encoding="utf-8"?>
<a:theme xmlns:a="http://schemas.openxmlformats.org/drawingml/2006/main" name="Пиксел">
  <a:themeElements>
    <a:clrScheme name="Пиксел 11">
      <a:dk1>
        <a:srgbClr val="000000"/>
      </a:dk1>
      <a:lt1>
        <a:srgbClr val="FFFFFF"/>
      </a:lt1>
      <a:dk2>
        <a:srgbClr val="000000"/>
      </a:dk2>
      <a:lt2>
        <a:srgbClr val="779F92"/>
      </a:lt2>
      <a:accent1>
        <a:srgbClr val="33CCCC"/>
      </a:accent1>
      <a:accent2>
        <a:srgbClr val="9DC2D7"/>
      </a:accent2>
      <a:accent3>
        <a:srgbClr val="FFFFFF"/>
      </a:accent3>
      <a:accent4>
        <a:srgbClr val="000000"/>
      </a:accent4>
      <a:accent5>
        <a:srgbClr val="ADE2E2"/>
      </a:accent5>
      <a:accent6>
        <a:srgbClr val="8EB0C3"/>
      </a:accent6>
      <a:hlink>
        <a:srgbClr val="006666"/>
      </a:hlink>
      <a:folHlink>
        <a:srgbClr val="CCCCFF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1279</TotalTime>
  <Words>742</Words>
  <Application>Microsoft Office PowerPoint</Application>
  <PresentationFormat>Экран (4:3)</PresentationFormat>
  <Paragraphs>183</Paragraphs>
  <Slides>16</Slides>
  <Notes>5</Notes>
  <HiddenSlides>1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Wingdings</vt:lpstr>
      <vt:lpstr>Times New Roman</vt:lpstr>
      <vt:lpstr>Arial Black</vt:lpstr>
      <vt:lpstr>Пиксел</vt:lpstr>
      <vt:lpstr>Microsoft Equation 3.0</vt:lpstr>
      <vt:lpstr>Слайд 1</vt:lpstr>
      <vt:lpstr>Слайд 2</vt:lpstr>
      <vt:lpstr>Слайд 3</vt:lpstr>
      <vt:lpstr>Фронтальный опрос. </vt:lpstr>
      <vt:lpstr>Слайд 5</vt:lpstr>
      <vt:lpstr>Слайд 6</vt:lpstr>
      <vt:lpstr>Поднимись по лесенке вместе со слоном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Пользователь</cp:lastModifiedBy>
  <cp:revision>32</cp:revision>
  <cp:lastPrinted>1601-01-01T00:00:00Z</cp:lastPrinted>
  <dcterms:created xsi:type="dcterms:W3CDTF">1601-01-01T00:00:00Z</dcterms:created>
  <dcterms:modified xsi:type="dcterms:W3CDTF">2015-01-29T11:34:20Z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