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59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0597-CD8C-43AF-A51C-01E0B981EC13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F3BB-3DB6-4C3A-9894-5DF17EC88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0597-CD8C-43AF-A51C-01E0B981EC13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F3BB-3DB6-4C3A-9894-5DF17EC88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0597-CD8C-43AF-A51C-01E0B981EC13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F3BB-3DB6-4C3A-9894-5DF17EC88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0597-CD8C-43AF-A51C-01E0B981EC13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F3BB-3DB6-4C3A-9894-5DF17EC88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0597-CD8C-43AF-A51C-01E0B981EC13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F3BB-3DB6-4C3A-9894-5DF17EC88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0597-CD8C-43AF-A51C-01E0B981EC13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F3BB-3DB6-4C3A-9894-5DF17EC88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0597-CD8C-43AF-A51C-01E0B981EC13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F3BB-3DB6-4C3A-9894-5DF17EC88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0597-CD8C-43AF-A51C-01E0B981EC13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F3BB-3DB6-4C3A-9894-5DF17EC88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0597-CD8C-43AF-A51C-01E0B981EC13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F3BB-3DB6-4C3A-9894-5DF17EC88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0597-CD8C-43AF-A51C-01E0B981EC13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F3BB-3DB6-4C3A-9894-5DF17EC88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0597-CD8C-43AF-A51C-01E0B981EC13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F3BB-3DB6-4C3A-9894-5DF17EC88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40597-CD8C-43AF-A51C-01E0B981EC13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4F3BB-3DB6-4C3A-9894-5DF17EC88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93712" y="1484784"/>
            <a:ext cx="599065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</a:rPr>
              <a:t>Сравнительный анализ 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</a:rPr>
              <a:t> ФГОС ДО и ФГТ 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</a:rPr>
              <a:t>к условиям реализации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</a:rPr>
              <a:t>ООП ДО</a:t>
            </a:r>
          </a:p>
          <a:p>
            <a:pPr algn="ctr"/>
            <a:endParaRPr lang="ru-RU" sz="2800" b="1" dirty="0" smtClean="0">
              <a:solidFill>
                <a:srgbClr val="075907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rgbClr val="075907"/>
              </a:solidFill>
              <a:latin typeface="Comic Sans MS" pitchFamily="66" charset="0"/>
            </a:endParaRPr>
          </a:p>
          <a:p>
            <a:pPr algn="r"/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Составила: О.С. Медведева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Должность: старший воспитатель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МБДОУ ДС КВ №39</a:t>
            </a:r>
          </a:p>
          <a:p>
            <a:pPr algn="ctr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984776" cy="143103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Требования к результатам реализации ООП ДО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55576" y="1772816"/>
            <a:ext cx="3678560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ФГОС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>
                    <a:lumMod val="95000"/>
                  </a:schemeClr>
                </a:solidFill>
              </a:rPr>
              <a:t>      Результатом реализации должно быть создание социальной ситуации развития  включая создание  образовательной среды: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>
                    <a:lumMod val="95000"/>
                  </a:schemeClr>
                </a:solidFill>
              </a:rPr>
              <a:t>Охрана и укрепление физического и психического здоровья;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>
                    <a:lumMod val="95000"/>
                  </a:schemeClr>
                </a:solidFill>
              </a:rPr>
              <a:t>Обеспечивает эмоциональное и моральное благополучие воспитанников;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>
                    <a:lumMod val="95000"/>
                  </a:schemeClr>
                </a:solidFill>
              </a:rPr>
              <a:t>Способствует профессиональному развитию педагогических работников;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>
                    <a:lumMod val="95000"/>
                  </a:schemeClr>
                </a:solidFill>
              </a:rPr>
              <a:t>Условия для вариативного дошкольного образования;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>
                    <a:lumMod val="95000"/>
                  </a:schemeClr>
                </a:solidFill>
              </a:rPr>
              <a:t>Обеспечивает его открытость и мотивирующий характер</a:t>
            </a:r>
            <a:r>
              <a:rPr lang="ru-RU" sz="1800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  <a:endParaRPr lang="ru-RU" sz="1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916832"/>
            <a:ext cx="4038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u="sng" dirty="0" smtClean="0">
                <a:solidFill>
                  <a:schemeClr val="bg1">
                    <a:lumMod val="95000"/>
                  </a:schemeClr>
                </a:solidFill>
              </a:rPr>
              <a:t>ФГТ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1">
                    <a:lumMod val="95000"/>
                  </a:schemeClr>
                </a:solidFill>
              </a:rPr>
              <a:t>      </a:t>
            </a:r>
            <a:r>
              <a:rPr lang="ru-RU" sz="1800" b="1" dirty="0" smtClean="0">
                <a:solidFill>
                  <a:schemeClr val="bg1">
                    <a:lumMod val="95000"/>
                  </a:schemeClr>
                </a:solidFill>
              </a:rPr>
              <a:t>Интегративным результатом является создание предметно-развивающей среды: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bg1">
                    <a:lumMod val="95000"/>
                  </a:schemeClr>
                </a:solidFill>
              </a:rPr>
              <a:t>Обеспечивающей духовно-нравственное развитие и воспитание детей;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bg1">
                    <a:lumMod val="95000"/>
                  </a:schemeClr>
                </a:solidFill>
              </a:rPr>
              <a:t>Качество ДО;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bg1">
                    <a:lumMod val="95000"/>
                  </a:schemeClr>
                </a:solidFill>
              </a:rPr>
              <a:t>Охрана и укрепление физического и психического здоровья;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bg1">
                    <a:lumMod val="95000"/>
                  </a:schemeClr>
                </a:solidFill>
              </a:rPr>
              <a:t>Комфортная по отношению к воспитанникам и педагогическим работникам.</a:t>
            </a:r>
          </a:p>
          <a:p>
            <a:pPr>
              <a:buFont typeface="Wingdings" pitchFamily="2" charset="2"/>
              <a:buChar char="Ø"/>
            </a:pPr>
            <a:endParaRPr lang="ru-RU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Arial Black" pitchFamily="34" charset="0"/>
              </a:rPr>
              <a:t>Требования к условиям реализации программы</a:t>
            </a:r>
            <a:endParaRPr lang="ru-RU" sz="36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ФГОС ДО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К психолого-педагогическим;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Кадровым;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Материально-техническим;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Финансовым условиям;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i="1" dirty="0" smtClean="0">
                <a:solidFill>
                  <a:schemeClr val="bg1"/>
                </a:solidFill>
              </a:rPr>
              <a:t>К развивающей предметно-пространственной среде.</a:t>
            </a:r>
            <a:endParaRPr lang="ru-RU" sz="1800" b="1" i="1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ФГТ</a:t>
            </a:r>
          </a:p>
          <a:p>
            <a:pPr>
              <a:buNone/>
            </a:pPr>
            <a:r>
              <a:rPr lang="ru-RU" sz="1800" b="1" u="sng" dirty="0" smtClean="0">
                <a:solidFill>
                  <a:schemeClr val="bg1"/>
                </a:solidFill>
              </a:rPr>
              <a:t>Семь групп требований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К кадровому обеспечению;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К материально-техническому;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К психолого-педагогическому;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К финансовому обеспечению.</a:t>
            </a:r>
          </a:p>
          <a:p>
            <a:pPr>
              <a:buFont typeface="Wingdings" pitchFamily="2" charset="2"/>
              <a:buChar char="Ø"/>
            </a:pPr>
            <a:r>
              <a:rPr lang="ru-RU" sz="1800" b="1" i="1" dirty="0" smtClean="0">
                <a:solidFill>
                  <a:schemeClr val="bg1"/>
                </a:solidFill>
              </a:rPr>
              <a:t>К учебно-материальному;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i="1" dirty="0" smtClean="0">
                <a:solidFill>
                  <a:schemeClr val="bg1"/>
                </a:solidFill>
              </a:rPr>
              <a:t>К медико-социальному;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i="1" dirty="0" smtClean="0">
                <a:solidFill>
                  <a:schemeClr val="bg1"/>
                </a:solidFill>
              </a:rPr>
              <a:t>К информационно-методическому</a:t>
            </a:r>
            <a:r>
              <a:rPr lang="ru-RU" sz="1800" b="1" dirty="0" smtClean="0">
                <a:solidFill>
                  <a:schemeClr val="bg1"/>
                </a:solidFill>
              </a:rPr>
              <a:t>;</a:t>
            </a:r>
          </a:p>
          <a:p>
            <a:pPr>
              <a:buFont typeface="Wingdings" pitchFamily="2" charset="2"/>
              <a:buChar char="Ø"/>
            </a:pPr>
            <a:endParaRPr lang="ru-RU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Arial Black" pitchFamily="34" charset="0"/>
              </a:rPr>
              <a:t>Требования к психолого-педагогическим условиям</a:t>
            </a:r>
            <a:endParaRPr lang="ru-RU" sz="36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716016" cy="4525963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ФГОС ДО</a:t>
            </a:r>
          </a:p>
          <a:p>
            <a:pPr>
              <a:buNone/>
            </a:pPr>
            <a:r>
              <a:rPr lang="ru-RU" sz="1600" b="1" u="sng" dirty="0" smtClean="0">
                <a:solidFill>
                  <a:schemeClr val="bg1"/>
                </a:solidFill>
              </a:rPr>
              <a:t>Должно быть обеспечено</a:t>
            </a:r>
            <a:r>
              <a:rPr lang="ru-RU" sz="1600" b="1" dirty="0" smtClean="0">
                <a:solidFill>
                  <a:schemeClr val="bg1"/>
                </a:solidFill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bg1"/>
                </a:solidFill>
              </a:rPr>
              <a:t>Уважение педагогов к  человеческому достоинству воспитанников, формирование и поддержка их самооценки, уверенности в своих возможностях и способностях;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bg1"/>
                </a:solidFill>
              </a:rPr>
              <a:t>Недопустимость как искусственного замедления, так и искусственного ускорения развития детей;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bg1"/>
                </a:solidFill>
              </a:rPr>
              <a:t>Защита детей от всех форм физического и психического насилия;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bg1"/>
                </a:solidFill>
              </a:rPr>
              <a:t>Организация должна исключать перегрузки,  влияющее на надлежащее исполнение ими своих профессиональных обязанностей </a:t>
            </a:r>
            <a:r>
              <a:rPr lang="ru-RU" sz="1600" b="1" dirty="0" err="1" smtClean="0">
                <a:solidFill>
                  <a:schemeClr val="bg1"/>
                </a:solidFill>
              </a:rPr>
              <a:t>обязанностей</a:t>
            </a:r>
            <a:r>
              <a:rPr lang="ru-RU" sz="1600" b="1" dirty="0" smtClean="0">
                <a:solidFill>
                  <a:schemeClr val="bg1"/>
                </a:solidFill>
              </a:rPr>
              <a:t>, тем самым снижающее необходимое индивидуальное </a:t>
            </a:r>
            <a:r>
              <a:rPr lang="ru-RU" sz="1600" b="1" dirty="0" err="1" smtClean="0">
                <a:solidFill>
                  <a:schemeClr val="bg1"/>
                </a:solidFill>
              </a:rPr>
              <a:t>вниманик</a:t>
            </a:r>
            <a:r>
              <a:rPr lang="ru-RU" sz="1600" b="1" dirty="0" smtClean="0">
                <a:solidFill>
                  <a:schemeClr val="bg1"/>
                </a:solidFill>
              </a:rPr>
              <a:t> к воспитанникам;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ФГТ</a:t>
            </a:r>
          </a:p>
          <a:p>
            <a:pPr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bg1"/>
                </a:solidFill>
              </a:rPr>
              <a:t>Формирование  профессионального взаимодействия педагогов с детьми , которое основывается на индивидуальном подходе;</a:t>
            </a:r>
          </a:p>
          <a:p>
            <a:pPr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bg1"/>
                </a:solidFill>
              </a:rPr>
              <a:t>В образовательный процесс включена как совместная деятельность педагога с детьми, так и самостоятельная  деятельность воспитанников;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4038600" cy="5793507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Построение взаимодействия с семьями воспитанников, вовлечение семей воспитанников в  непосредственно образовательный процесс;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Участие  ребенка в </a:t>
            </a:r>
            <a:r>
              <a:rPr lang="ru-RU" sz="1800" b="1" dirty="0" err="1" smtClean="0">
                <a:solidFill>
                  <a:schemeClr val="bg1"/>
                </a:solidFill>
              </a:rPr>
              <a:t>психолого</a:t>
            </a:r>
            <a:r>
              <a:rPr lang="ru-RU" sz="1800" b="1" dirty="0" smtClean="0">
                <a:solidFill>
                  <a:schemeClr val="bg1"/>
                </a:solidFill>
              </a:rPr>
              <a:t> педагогической диагностике (мониторинге) допускается только с согласия родителей (законных представителей), результаты  мониторинга могут использоваться исключительно для решения образовательных задач  для оптимизации работы с группой детей;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Предельная наполняемость групп, в том числе  компенсирующей направленности, устанавливается  в соответствии с </a:t>
            </a:r>
            <a:r>
              <a:rPr lang="ru-RU" sz="1800" b="1" dirty="0" err="1" smtClean="0">
                <a:solidFill>
                  <a:schemeClr val="bg1"/>
                </a:solidFill>
              </a:rPr>
              <a:t>СаНПин</a:t>
            </a:r>
            <a:r>
              <a:rPr lang="ru-RU" sz="1800" b="1" dirty="0" smtClean="0">
                <a:solidFill>
                  <a:schemeClr val="bg1"/>
                </a:solidFill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Сформулированы профессиональные компетентности педагогов;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Обозначена необходимость повышения квалификации;</a:t>
            </a:r>
          </a:p>
          <a:p>
            <a:pPr>
              <a:buFont typeface="Wingdings" pitchFamily="2" charset="2"/>
              <a:buChar char="Ø"/>
            </a:pP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32656"/>
            <a:ext cx="4038600" cy="5793507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endParaRPr lang="ru-RU" sz="1800" dirty="0" smtClean="0"/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Взаимодействие с семьями воспитанников, для создания равных условий образования  детей дошкольного возраста;</a:t>
            </a:r>
          </a:p>
          <a:p>
            <a:pPr>
              <a:buNone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Сохранение психического здоровья воспитанников, мониторинг их развития, организацию развивающих занятий с детьми</a:t>
            </a:r>
          </a:p>
          <a:p>
            <a:pPr>
              <a:buFont typeface="Wingdings" pitchFamily="2" charset="2"/>
              <a:buChar char="Ø"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Предельная наполняемость групп определяется учредителем исходя из предельной наполняемости и гигиенического  норматива площади</a:t>
            </a:r>
            <a:r>
              <a:rPr lang="ru-RU" sz="1800" dirty="0" smtClean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Требования к развивающей  предметно-пространственной среде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ФГОС ДО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Предметно-пространственная среда обеспечивает  максимальную реализацию образовательного потенциала;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Материалы и оборудование должны обеспечивать: игровую, познавательную, исследовательскую и творческую активность всех категорий воспитанников, экспериментирование  с доступными детям материалами.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ФГТ</a:t>
            </a:r>
          </a:p>
          <a:p>
            <a:r>
              <a:rPr lang="ru-RU" sz="1800" b="1" dirty="0" smtClean="0">
                <a:solidFill>
                  <a:schemeClr val="bg1"/>
                </a:solidFill>
              </a:rPr>
              <a:t>Предметно-развивающая среда включает: перечень принципов, требования к комплексному  оснащению воспитательно-образовательного процесса;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Детально прописаны требования  к играм, игрушкам, дидактическому материалу, издательской продукции;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Требования к оснащению и оборудованию кабинетов и залов;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Требования к техническим средствам обучения.</a:t>
            </a:r>
            <a:endParaRPr lang="ru-RU" sz="1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Требования к кадровым условиям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ФГОС ДО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bg1"/>
                </a:solidFill>
              </a:rPr>
              <a:t>Организация должна быть укомплектована квалифицированными кадрами (в соответствии с Единым квалификационным справочником).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ФГТ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ДОУ должно быть укомплектовано квалифицированными кадрами – педагогическими, руководящими и иными, уровень квалификации должен соответствовать квалификационным характеристикам по соответствующей должности;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Повышение квалификации (в объеме не менее 72 часов), не реже</a:t>
            </a:r>
            <a:endParaRPr lang="ru-RU" sz="1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772816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Спасибо за внимание!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1203</TotalTime>
  <Words>532</Words>
  <Application>Microsoft Office PowerPoint</Application>
  <PresentationFormat>Экран (4:3)</PresentationFormat>
  <Paragraphs>77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Требования к результатам реализации ООП ДО</vt:lpstr>
      <vt:lpstr>Требования к условиям реализации программы</vt:lpstr>
      <vt:lpstr>Требования к психолого-педагогическим условиям</vt:lpstr>
      <vt:lpstr>Слайд 5</vt:lpstr>
      <vt:lpstr>Требования к развивающей  предметно-пространственной среде</vt:lpstr>
      <vt:lpstr>Требования к кадровым условиям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iComp</dc:creator>
  <cp:lastModifiedBy>iComp</cp:lastModifiedBy>
  <cp:revision>109</cp:revision>
  <dcterms:created xsi:type="dcterms:W3CDTF">2013-10-01T09:38:29Z</dcterms:created>
  <dcterms:modified xsi:type="dcterms:W3CDTF">2013-10-21T09:21:27Z</dcterms:modified>
</cp:coreProperties>
</file>