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ms-office.legacyDiagramText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961A"/>
    <a:srgbClr val="F64897"/>
    <a:srgbClr val="FED2D2"/>
    <a:srgbClr val="EFE0E8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06/relationships/legacyDocTextInfo" Target="legacyDocTextInfo.bin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1571612"/>
            <a:ext cx="642942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latin typeface="Bookman Old Style" pitchFamily="18" charset="0"/>
              </a:rPr>
              <a:t>Гидролиз солей</a:t>
            </a:r>
            <a:endParaRPr lang="ru-RU" sz="96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Гидролиз соли СН</a:t>
            </a:r>
            <a:r>
              <a:rPr lang="ru-RU" sz="2000" b="1" baseline="-25000" dirty="0" smtClean="0">
                <a:latin typeface="Bookman Old Style" pitchFamily="18" charset="0"/>
                <a:cs typeface="Times New Roman" pitchFamily="18" charset="0"/>
              </a:rPr>
              <a:t>3</a:t>
            </a: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 СОО</a:t>
            </a:r>
            <a:r>
              <a:rPr lang="en-US" sz="2000" b="1" dirty="0" smtClean="0">
                <a:latin typeface="Bookman Old Style" pitchFamily="18" charset="0"/>
                <a:cs typeface="Times New Roman" pitchFamily="18" charset="0"/>
              </a:rPr>
              <a:t>N</a:t>
            </a: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Н</a:t>
            </a:r>
            <a:r>
              <a:rPr lang="ru-RU" sz="2000" b="1" baseline="-25000" dirty="0" smtClean="0">
                <a:latin typeface="Bookman Old Style" pitchFamily="18" charset="0"/>
                <a:cs typeface="Times New Roman" pitchFamily="18" charset="0"/>
              </a:rPr>
              <a:t>4</a:t>
            </a:r>
            <a:r>
              <a:rPr lang="ru-RU" sz="2000" b="1" dirty="0" smtClean="0">
                <a:latin typeface="Bookman Old Style" pitchFamily="18" charset="0"/>
                <a:cs typeface="Times New Roman" pitchFamily="18" charset="0"/>
              </a:rPr>
              <a:t>, образованной слабым основанием и слабой кислотой</a:t>
            </a:r>
            <a:br>
              <a:rPr lang="ru-RU" sz="2000" b="1" dirty="0" smtClean="0">
                <a:latin typeface="Bookman Old Style" pitchFamily="18" charset="0"/>
                <a:cs typeface="Times New Roman" pitchFamily="18" charset="0"/>
              </a:rPr>
            </a:br>
            <a:endParaRPr lang="ru-RU" sz="2000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случае гидролиз соли, образованной слабым основанием и слабой кислотой, образуются конечные продукты – слабое основание и слабая кислота –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малодиссоциирующие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вещества. Гидролиз необратимый.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СОО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+ НОН = СН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СООН +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Среда определяется сравнением К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слабых электролитов, а именно большим значением К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aseline="-25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СООН = 1,75 ∙ 10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К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= 6,3 ∙ 10</a:t>
            </a:r>
            <a:r>
              <a:rPr lang="ru-RU" b="1" baseline="30000" dirty="0" smtClean="0">
                <a:latin typeface="Times New Roman" pitchFamily="18" charset="0"/>
                <a:cs typeface="Times New Roman" pitchFamily="18" charset="0"/>
              </a:rPr>
              <a:t>-5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данном случае реакция среды будет слабощелочная, т.к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ОН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несколько больше  К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СН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СООН</a:t>
            </a:r>
            <a:r>
              <a:rPr lang="ru-RU" b="1" baseline="-25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500042"/>
            <a:ext cx="8705880" cy="79535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Задание.</a:t>
            </a:r>
            <a: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  <a:t> Определите реакцию среды водных растворов солей.</a:t>
            </a:r>
            <a:br>
              <a:rPr lang="ru-RU" sz="2000" dirty="0" smtClean="0">
                <a:solidFill>
                  <a:schemeClr val="bg2">
                    <a:lumMod val="10000"/>
                  </a:schemeClr>
                </a:solidFill>
                <a:latin typeface="Bookman Old Style" pitchFamily="18" charset="0"/>
              </a:rPr>
            </a:br>
            <a:endParaRPr lang="ru-RU" sz="2000" dirty="0">
              <a:solidFill>
                <a:schemeClr val="bg2">
                  <a:lumMod val="10000"/>
                </a:schemeClr>
              </a:solidFill>
              <a:latin typeface="Bookman Old Style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sz="quarter" idx="1"/>
          </p:nvPr>
        </p:nvGraphicFramePr>
        <p:xfrm>
          <a:off x="214282" y="1428734"/>
          <a:ext cx="8686800" cy="5018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8694"/>
                <a:gridCol w="2500330"/>
                <a:gridCol w="2571768"/>
                <a:gridCol w="2686008"/>
              </a:tblGrid>
              <a:tr h="8363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№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1 ряд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2 ряд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3 ряд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8363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1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Li</a:t>
                      </a:r>
                      <a:r>
                        <a:rPr lang="en-US" sz="2800" b="1" baseline="-25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en-US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SO</a:t>
                      </a:r>
                      <a:r>
                        <a:rPr lang="en-US" sz="2800" b="1" baseline="-25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4</a:t>
                      </a:r>
                      <a:r>
                        <a:rPr lang="ru-RU" sz="2800" b="1" baseline="-250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    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NaNO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ru-RU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KCl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8363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2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CuSO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</a:t>
                      </a:r>
                      <a:r>
                        <a:rPr lang="ru-RU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 </a:t>
                      </a:r>
                      <a:r>
                        <a:rPr lang="ru-RU" sz="2800" b="1" baseline="-30000" dirty="0" smtClean="0">
                          <a:solidFill>
                            <a:schemeClr val="tx1"/>
                          </a:solidFill>
                        </a:rPr>
                        <a:t> 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FeCl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Na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SO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r>
                        <a:rPr lang="ru-RU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8363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3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K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PO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 4</a:t>
                      </a:r>
                      <a:r>
                        <a:rPr lang="ru-RU" sz="2800" b="1" baseline="-3000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endParaRPr lang="ru-RU" sz="2800" b="1" dirty="0" smtClean="0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KI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KMnO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8363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4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err="1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NaBr</a:t>
                      </a:r>
                      <a:r>
                        <a:rPr lang="ru-RU" sz="2800" b="1" dirty="0" smtClean="0">
                          <a:solidFill>
                            <a:srgbClr val="000000"/>
                          </a:solidFill>
                          <a:latin typeface="Times New Roman" pitchFamily="18" charset="0"/>
                        </a:rPr>
                        <a:t>  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LiNO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NH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4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NO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  <a:tr h="83635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rgbClr val="002060"/>
                          </a:solidFill>
                          <a:latin typeface="Bookman Old Style" pitchFamily="18" charset="0"/>
                        </a:rPr>
                        <a:t>5</a:t>
                      </a:r>
                      <a:endParaRPr lang="ru-RU" sz="2000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Na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SiO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r>
                        <a:rPr lang="ru-RU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  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K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2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S</a:t>
                      </a:r>
                      <a:endParaRPr lang="ru-RU" sz="2800" b="1" dirty="0" smtClean="0">
                        <a:solidFill>
                          <a:srgbClr val="000000"/>
                        </a:solidFill>
                        <a:latin typeface="Times New Roman" pitchFamily="18" charset="0"/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NaNO</a:t>
                      </a:r>
                      <a:r>
                        <a:rPr lang="en-US" sz="2800" b="1" baseline="-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</a:rPr>
                        <a:t>3</a:t>
                      </a:r>
                      <a:endParaRPr lang="ru-RU" sz="2800" b="1" dirty="0">
                        <a:solidFill>
                          <a:srgbClr val="002060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контр тест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тест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latin typeface="Bookman Old Style" pitchFamily="18" charset="0"/>
              </a:rPr>
              <a:t>Домашнее задание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Проблема</a:t>
            </a:r>
          </a:p>
          <a:p>
            <a:endParaRPr lang="ru-RU" dirty="0" smtClean="0"/>
          </a:p>
          <a:p>
            <a:pPr algn="just"/>
            <a:endParaRPr lang="ru-RU" sz="2400" dirty="0" smtClean="0"/>
          </a:p>
          <a:p>
            <a:pPr algn="just"/>
            <a:endParaRPr lang="ru-RU" sz="2400" dirty="0" smtClean="0"/>
          </a:p>
          <a:p>
            <a:pPr algn="just">
              <a:buNone/>
            </a:pPr>
            <a:r>
              <a:rPr lang="ru-RU" sz="2400" dirty="0" smtClean="0"/>
              <a:t>Объясните почему при сливании растворов - </a:t>
            </a:r>
            <a:r>
              <a:rPr lang="en-US" sz="2400" dirty="0" err="1" smtClean="0"/>
              <a:t>FeCl</a:t>
            </a:r>
            <a:r>
              <a:rPr lang="en-US" sz="2400" dirty="0" smtClean="0"/>
              <a:t>₃ </a:t>
            </a:r>
            <a:r>
              <a:rPr lang="ru-RU" sz="2400" dirty="0" smtClean="0"/>
              <a:t>и</a:t>
            </a:r>
            <a:r>
              <a:rPr lang="en-US" sz="2400" dirty="0" smtClean="0"/>
              <a:t>  </a:t>
            </a:r>
            <a:r>
              <a:rPr lang="en-US" sz="2400" dirty="0" err="1" smtClean="0"/>
              <a:t>Na₂CO</a:t>
            </a:r>
            <a:r>
              <a:rPr lang="en-US" sz="2400" dirty="0" smtClean="0"/>
              <a:t>₃  -</a:t>
            </a:r>
            <a:r>
              <a:rPr lang="ru-RU" sz="2400" dirty="0" smtClean="0"/>
              <a:t>  выпадает  осадок и выделяется газ?</a:t>
            </a:r>
            <a:r>
              <a:rPr lang="en-US" sz="2400" dirty="0" smtClean="0"/>
              <a:t>   </a:t>
            </a:r>
            <a:r>
              <a:rPr lang="ru-RU" sz="2400" dirty="0" smtClean="0"/>
              <a:t> </a:t>
            </a:r>
          </a:p>
          <a:p>
            <a:pPr algn="just"/>
            <a:endParaRPr lang="ru-RU" sz="2000" dirty="0" smtClean="0"/>
          </a:p>
          <a:p>
            <a:pPr algn="just">
              <a:buNone/>
            </a:pPr>
            <a:r>
              <a:rPr lang="en-US" sz="2000" dirty="0" smtClean="0"/>
              <a:t>2FeCl</a:t>
            </a:r>
            <a:r>
              <a:rPr lang="en-US" sz="2000" dirty="0" smtClean="0">
                <a:latin typeface="Calibri"/>
              </a:rPr>
              <a:t>₃</a:t>
            </a:r>
            <a:r>
              <a:rPr lang="en-US" sz="2000" dirty="0" smtClean="0"/>
              <a:t>  + 3Na</a:t>
            </a:r>
            <a:r>
              <a:rPr lang="en-US" sz="2000" dirty="0" smtClean="0">
                <a:latin typeface="Calibri"/>
              </a:rPr>
              <a:t>₂</a:t>
            </a:r>
            <a:r>
              <a:rPr lang="en-US" sz="2000" dirty="0" smtClean="0"/>
              <a:t>CO</a:t>
            </a:r>
            <a:r>
              <a:rPr lang="en-US" sz="2000" dirty="0" smtClean="0">
                <a:latin typeface="Calibri"/>
              </a:rPr>
              <a:t>₃  </a:t>
            </a:r>
            <a:r>
              <a:rPr lang="en-US" sz="2400" dirty="0" smtClean="0">
                <a:latin typeface="Calibri"/>
              </a:rPr>
              <a:t>+ 3H₂O  = 2Fe(OH)₃↓ +  6NaCl  + 3CO₂↑</a:t>
            </a:r>
            <a:endParaRPr lang="ru-RU" sz="2400" dirty="0" smtClean="0"/>
          </a:p>
          <a:p>
            <a:pPr algn="just"/>
            <a:endParaRPr lang="ru-RU" sz="2400" dirty="0" smtClean="0"/>
          </a:p>
        </p:txBody>
      </p:sp>
      <p:pic>
        <p:nvPicPr>
          <p:cNvPr id="4" name="Picture 3" descr="C:\Documents and Settings\RockNRolf\Мои документы\Марина\картинки(фото)\картинка для презен\фото\8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214290"/>
            <a:ext cx="2384579" cy="33327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Среды водных растворов электролитов</a:t>
            </a:r>
            <a:endParaRPr lang="ru-RU" sz="2400" b="1" dirty="0">
              <a:latin typeface="Bookman Old Style" pitchFamily="18" charset="0"/>
            </a:endParaRPr>
          </a:p>
        </p:txBody>
      </p:sp>
      <p:graphicFrame>
        <p:nvGraphicFramePr>
          <p:cNvPr id="1026" name="Organization Chart 6"/>
          <p:cNvGraphicFramePr>
            <a:graphicFrameLocks/>
          </p:cNvGraphicFramePr>
          <p:nvPr>
            <p:ph sz="quarter" idx="1"/>
          </p:nvPr>
        </p:nvGraphicFramePr>
        <p:xfrm>
          <a:off x="214282" y="1643050"/>
          <a:ext cx="8686800" cy="2660655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1428728" y="4429132"/>
            <a:ext cx="71438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4572000" y="4429132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7572396" y="4429132"/>
            <a:ext cx="45719" cy="28575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atin typeface="Bookman Old Style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86116" y="5143512"/>
            <a:ext cx="2571768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Bookman Old Style" pitchFamily="18" charset="0"/>
              </a:rPr>
              <a:t>pH&lt;7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85720" y="5143512"/>
            <a:ext cx="2500330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Bookman Old Style" pitchFamily="18" charset="0"/>
              </a:rPr>
              <a:t>pH=7</a:t>
            </a:r>
            <a:endParaRPr lang="ru-RU" sz="2800" dirty="0">
              <a:latin typeface="Bookman Old Style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429388" y="5143512"/>
            <a:ext cx="2428892" cy="85725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 smtClean="0">
                <a:latin typeface="Bookman Old Style" pitchFamily="18" charset="0"/>
              </a:rPr>
              <a:t>pH&gt;7</a:t>
            </a:r>
            <a:endParaRPr lang="ru-RU" sz="28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Определение среды раствора с помощью индикатора</a:t>
            </a:r>
            <a:endParaRPr lang="ru-RU" sz="2000" b="1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214280" y="939815"/>
          <a:ext cx="8786876" cy="5786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80"/>
                <a:gridCol w="1857388"/>
                <a:gridCol w="2071702"/>
                <a:gridCol w="2643206"/>
              </a:tblGrid>
              <a:tr h="452007">
                <a:tc rowSpan="2">
                  <a:txBody>
                    <a:bodyPr/>
                    <a:lstStyle/>
                    <a:p>
                      <a:r>
                        <a:rPr lang="ru-RU" sz="2000" dirty="0" smtClean="0">
                          <a:latin typeface="Bookman Old Style" pitchFamily="18" charset="0"/>
                        </a:rPr>
                        <a:t>Индикатор</a:t>
                      </a:r>
                      <a:endParaRPr lang="ru-RU" sz="2000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atin typeface="Bookman Old Style" pitchFamily="18" charset="0"/>
                        </a:rPr>
                        <a:t>Окраска индикатора в среде</a:t>
                      </a:r>
                      <a:endParaRPr lang="ru-RU" sz="2000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8815">
                <a:tc vMerge="1">
                  <a:txBody>
                    <a:bodyPr/>
                    <a:lstStyle/>
                    <a:p>
                      <a:endParaRPr lang="ru-RU" dirty="0">
                        <a:latin typeface="Bookman Old Style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Кислая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Щелочная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ru-RU" sz="2800" dirty="0" smtClean="0">
                          <a:latin typeface="Bookman Old Style" pitchFamily="18" charset="0"/>
                        </a:rPr>
                        <a:t>Нейтральная</a:t>
                      </a:r>
                      <a:endParaRPr lang="ru-RU" sz="2800" dirty="0">
                        <a:latin typeface="Bookman Old Style" pitchFamily="18" charset="0"/>
                      </a:endParaRPr>
                    </a:p>
                  </a:txBody>
                  <a:tcPr anchor="ctr"/>
                </a:tc>
              </a:tr>
              <a:tr h="1198815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Лакмус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красный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синий</a:t>
                      </a:r>
                      <a:endParaRPr lang="ru-RU" sz="20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фиолетовый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rgbClr val="7030A0"/>
                    </a:solidFill>
                  </a:tcPr>
                </a:tc>
              </a:tr>
              <a:tr h="1198815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Фенол-фталеин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Bookman Old Style" pitchFamily="18" charset="0"/>
                        </a:rPr>
                        <a:t>бесцветный</a:t>
                      </a:r>
                      <a:endParaRPr lang="ru-RU" sz="20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малиновый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rgbClr val="F6489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Bookman Old Style" pitchFamily="18" charset="0"/>
                        </a:rPr>
                        <a:t>бесцветный</a:t>
                      </a:r>
                      <a:endParaRPr lang="ru-RU" sz="20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</a:tr>
              <a:tr h="1738026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Метиловый оранжевый</a:t>
                      </a:r>
                      <a:endParaRPr lang="ru-RU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err="1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розовый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Bookman Old Style" pitchFamily="18" charset="0"/>
                        </a:rPr>
                        <a:t>жёлтый</a:t>
                      </a:r>
                      <a:endParaRPr lang="ru-RU" sz="2000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solidFill>
                            <a:schemeClr val="bg1"/>
                          </a:solidFill>
                          <a:latin typeface="Bookman Old Style" pitchFamily="18" charset="0"/>
                        </a:rPr>
                        <a:t>оранжевый</a:t>
                      </a:r>
                      <a:endParaRPr lang="ru-RU" sz="2000" dirty="0">
                        <a:solidFill>
                          <a:schemeClr val="bg1"/>
                        </a:solidFill>
                        <a:latin typeface="Bookman Old Style" pitchFamily="18" charset="0"/>
                      </a:endParaRPr>
                    </a:p>
                  </a:txBody>
                  <a:tcPr anchor="ctr">
                    <a:solidFill>
                      <a:srgbClr val="EA961A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b="1" dirty="0" smtClean="0">
                <a:latin typeface="Bookman Old Style" pitchFamily="18" charset="0"/>
              </a:rPr>
              <a:t>Лабораторная работа</a:t>
            </a:r>
            <a:br>
              <a:rPr lang="ru-RU" sz="2400" b="1" dirty="0" smtClean="0">
                <a:latin typeface="Bookman Old Style" pitchFamily="18" charset="0"/>
              </a:rPr>
            </a:br>
            <a:r>
              <a:rPr lang="ru-RU" sz="2400" b="1" dirty="0" smtClean="0"/>
              <a:t>«Определение реакции среды растворов солей универсальным индикатором».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b="1" dirty="0">
              <a:latin typeface="Bookman Old Style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142844" y="1571612"/>
          <a:ext cx="8686800" cy="2565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71700"/>
                <a:gridCol w="2171700"/>
                <a:gridCol w="2171700"/>
                <a:gridCol w="2171700"/>
              </a:tblGrid>
              <a:tr h="7143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Формула соли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Изменение окраски лакмусовой бумаги </a:t>
                      </a:r>
                      <a:r>
                        <a:rPr lang="ru-RU" sz="1400" b="1" dirty="0" smtClean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(цвет</a:t>
                      </a: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)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Значение рН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Реакция среды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</a:tr>
              <a:tr h="609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AlCl</a:t>
                      </a:r>
                      <a:r>
                        <a:rPr lang="ru-RU" sz="1400" baseline="-25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Розовый цвет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рН&lt;7.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Среда кислая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</a:tr>
              <a:tr h="609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</a:t>
                      </a:r>
                      <a:r>
                        <a:rPr lang="ru-RU" sz="1400" baseline="-25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en-US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CO</a:t>
                      </a:r>
                      <a:r>
                        <a:rPr lang="ru-RU" sz="1400" baseline="-250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Яркий синий цвет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рН&gt;7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Среда щелочная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</a:tr>
              <a:tr h="60968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NaCl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Лакмусовая бумага не меняет окраску 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рН=7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Среда нейтральная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91" marR="68591" marT="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8596" y="4786322"/>
            <a:ext cx="81439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Bookman Old Style" pitchFamily="18" charset="0"/>
              </a:rPr>
              <a:t>Почему растворы солей имеют определённую среду? Чем это объясняется?</a:t>
            </a:r>
            <a:endParaRPr lang="ru-RU" sz="2400" dirty="0">
              <a:latin typeface="Bookman Old Style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Что такое гидролиз?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>
              <a:lnSpc>
                <a:spcPct val="120000"/>
              </a:lnSpc>
              <a:defRPr/>
            </a:pP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Гидролиз</a:t>
            </a:r>
          </a:p>
          <a:p>
            <a:pPr algn="ctr">
              <a:lnSpc>
                <a:spcPct val="120000"/>
              </a:lnSpc>
              <a:buNone/>
              <a:defRPr/>
            </a:pPr>
            <a:r>
              <a:rPr lang="ru-RU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(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от греческого </a:t>
            </a:r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hydro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– вода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;</a:t>
            </a:r>
            <a:endParaRPr lang="ru-RU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>
              <a:lnSpc>
                <a:spcPct val="120000"/>
              </a:lnSpc>
              <a:buNone/>
              <a:defRPr/>
            </a:pPr>
            <a:r>
              <a:rPr lang="en-US" sz="36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lysis</a:t>
            </a:r>
            <a:r>
              <a:rPr lang="en-US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– </a:t>
            </a:r>
            <a:r>
              <a:rPr lang="ru-RU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разложение</a:t>
            </a:r>
            <a:r>
              <a:rPr lang="ru-RU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)</a:t>
            </a:r>
          </a:p>
          <a:p>
            <a:pPr algn="ctr">
              <a:lnSpc>
                <a:spcPct val="120000"/>
              </a:lnSpc>
              <a:buNone/>
              <a:defRPr/>
            </a:pPr>
            <a:r>
              <a:rPr lang="ru-RU" sz="1600" b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Найдите в учебнике определение </a:t>
            </a:r>
            <a:r>
              <a:rPr lang="ru-RU" sz="1600" b="1" i="1" dirty="0" smtClean="0">
                <a:solidFill>
                  <a:srgbClr val="0D0D0D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ГИДРОЛИЗА!</a:t>
            </a:r>
            <a:endParaRPr lang="ru-RU" sz="1600" b="1" dirty="0" smtClean="0">
              <a:solidFill>
                <a:srgbClr val="0D0D0D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latin typeface="Bookman Old Style" pitchFamily="18" charset="0"/>
              </a:rPr>
              <a:t>Классификация солей</a:t>
            </a:r>
            <a:endParaRPr lang="ru-RU" sz="28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14678" y="1500174"/>
            <a:ext cx="2500330" cy="107157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1"/>
                </a:solidFill>
                <a:latin typeface="Bookman Old Style" pitchFamily="18" charset="0"/>
              </a:rPr>
              <a:t>Соли, образованные</a:t>
            </a:r>
            <a:endParaRPr lang="ru-RU" sz="2400" dirty="0">
              <a:solidFill>
                <a:schemeClr val="tx1"/>
              </a:solidFill>
              <a:latin typeface="Bookman Old Style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28662" y="3143248"/>
            <a:ext cx="1857388" cy="8572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6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Na</a:t>
            </a:r>
            <a:r>
              <a:rPr lang="ru-RU" sz="3600" baseline="-250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3600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CO</a:t>
            </a:r>
            <a:r>
              <a:rPr lang="ru-RU" sz="3600" baseline="-25000" dirty="0" smtClean="0">
                <a:solidFill>
                  <a:schemeClr val="accent4">
                    <a:lumMod val="50000"/>
                  </a:schemeClr>
                </a:solidFill>
                <a:latin typeface="Times New Roman"/>
                <a:ea typeface="Calibri"/>
                <a:cs typeface="Times New Roman"/>
              </a:rPr>
              <a:t>3</a:t>
            </a:r>
            <a:endParaRPr lang="ru-RU" sz="3600" dirty="0">
              <a:solidFill>
                <a:schemeClr val="accent4">
                  <a:lumMod val="50000"/>
                </a:schemeClr>
              </a:solidFill>
              <a:latin typeface="Calibri"/>
              <a:ea typeface="Calibri"/>
              <a:cs typeface="Times New Roman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571868" y="3214686"/>
            <a:ext cx="1928826" cy="857256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600" dirty="0" err="1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  <a:ea typeface="Calibri"/>
                <a:cs typeface="Times New Roman"/>
              </a:rPr>
              <a:t>Al</a:t>
            </a:r>
            <a:r>
              <a:rPr lang="en-US" sz="3600" dirty="0" err="1" smtClean="0">
                <a:solidFill>
                  <a:srgbClr val="FF0000"/>
                </a:solidFill>
                <a:latin typeface="Bookman Old Style" pitchFamily="18" charset="0"/>
                <a:ea typeface="Calibri"/>
                <a:cs typeface="Times New Roman"/>
              </a:rPr>
              <a:t>Cl</a:t>
            </a:r>
            <a:r>
              <a:rPr lang="ru-RU" sz="3600" baseline="-25000" dirty="0" smtClean="0">
                <a:solidFill>
                  <a:srgbClr val="FF0000"/>
                </a:solidFill>
                <a:latin typeface="Bookman Old Style" pitchFamily="18" charset="0"/>
                <a:ea typeface="Calibri"/>
                <a:cs typeface="Times New Roman"/>
              </a:rPr>
              <a:t>3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00826" y="3214686"/>
            <a:ext cx="1928826" cy="785818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3600" dirty="0" err="1" smtClean="0">
                <a:solidFill>
                  <a:srgbClr val="FF0000"/>
                </a:solidFill>
                <a:latin typeface="Bookman Old Style" pitchFamily="18" charset="0"/>
                <a:ea typeface="Calibri"/>
                <a:cs typeface="Times New Roman"/>
              </a:rPr>
              <a:t>NaCl</a:t>
            </a:r>
            <a:endParaRPr lang="ru-RU" sz="3600" dirty="0">
              <a:solidFill>
                <a:srgbClr val="FF0000"/>
              </a:solidFill>
              <a:latin typeface="Bookman Old Style" pitchFamily="18" charset="0"/>
              <a:ea typeface="Calibri"/>
              <a:cs typeface="Times New Roman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00034" y="4643446"/>
            <a:ext cx="2428892" cy="128588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Сильным основанием,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 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слабой кислотой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28992" y="4714884"/>
            <a:ext cx="2428892" cy="128588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bg2">
                    <a:lumMod val="25000"/>
                  </a:schemeClr>
                </a:solidFill>
                <a:latin typeface="Bookman Old Style" pitchFamily="18" charset="0"/>
              </a:rPr>
              <a:t>Слабым основанием, 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сильной кислотой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357950" y="4714884"/>
            <a:ext cx="2357454" cy="1285884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  <a:latin typeface="Bookman Old Style" pitchFamily="18" charset="0"/>
              </a:rPr>
              <a:t>Сильным основанием и сильной кислотой</a:t>
            </a:r>
            <a:endParaRPr lang="ru-RU" dirty="0">
              <a:solidFill>
                <a:srgbClr val="FF0000"/>
              </a:solidFill>
              <a:latin typeface="Bookman Old Style" pitchFamily="18" charset="0"/>
            </a:endParaRPr>
          </a:p>
        </p:txBody>
      </p:sp>
      <p:cxnSp>
        <p:nvCxnSpPr>
          <p:cNvPr id="12" name="Прямая со стрелкой 11"/>
          <p:cNvCxnSpPr/>
          <p:nvPr/>
        </p:nvCxnSpPr>
        <p:spPr>
          <a:xfrm rot="10800000" flipV="1">
            <a:off x="2428860" y="2285992"/>
            <a:ext cx="785818" cy="5715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4036215" y="2750339"/>
            <a:ext cx="78581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500694" y="2285992"/>
            <a:ext cx="1071570" cy="6429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1500166" y="428625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4429124" y="4500570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rot="5400000">
            <a:off x="7250925" y="4393413"/>
            <a:ext cx="50006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Bookman Old Style" pitchFamily="18" charset="0"/>
              </a:rPr>
              <a:t>Сущность гидролиза</a:t>
            </a:r>
            <a:endParaRPr lang="ru-RU" sz="32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357298"/>
            <a:ext cx="8686800" cy="4722827"/>
          </a:xfrm>
          <a:ln>
            <a:solidFill>
              <a:schemeClr val="tx1"/>
            </a:solidFill>
            <a:prstDash val="sysDash"/>
          </a:ln>
        </p:spPr>
        <p:txBody>
          <a:bodyPr>
            <a:normAutofit fontScale="92500" lnSpcReduction="20000"/>
          </a:bodyPr>
          <a:lstStyle/>
          <a:p>
            <a:pPr marL="609600" indent="-609600">
              <a:buNone/>
              <a:tabLst>
                <a:tab pos="177800" algn="l"/>
                <a:tab pos="990600" algn="l"/>
              </a:tabLst>
            </a:pP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1.</a:t>
            </a:r>
            <a:r>
              <a:rPr lang="en-US" i="1" dirty="0" smtClean="0">
                <a:solidFill>
                  <a:srgbClr val="FF0000"/>
                </a:solidFill>
              </a:rPr>
              <a:t>   </a:t>
            </a:r>
            <a:r>
              <a:rPr lang="en-US" b="1" i="1" dirty="0" smtClean="0">
                <a:solidFill>
                  <a:srgbClr val="FF0000"/>
                </a:solidFill>
              </a:rPr>
              <a:t>Na</a:t>
            </a:r>
            <a:r>
              <a:rPr lang="en-US" b="1" i="1" baseline="-25000" dirty="0" smtClean="0">
                <a:solidFill>
                  <a:srgbClr val="FF0000"/>
                </a:solidFill>
              </a:rPr>
              <a:t>2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CO</a:t>
            </a:r>
            <a:r>
              <a:rPr lang="en-US" b="1" i="1" baseline="-25000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 pitchFamily="2" charset="2"/>
              </a:rPr>
              <a:t> 2Na</a:t>
            </a:r>
            <a:r>
              <a:rPr lang="en-US" b="1" i="1" baseline="30000" dirty="0" smtClean="0">
                <a:solidFill>
                  <a:srgbClr val="FF0000"/>
                </a:solidFill>
              </a:rPr>
              <a:t>+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+</a:t>
            </a:r>
            <a:r>
              <a:rPr lang="ru-RU" b="1" i="1" dirty="0" smtClean="0">
                <a:solidFill>
                  <a:srgbClr val="FF0000"/>
                </a:solidFill>
              </a:rPr>
              <a:t>  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CO</a:t>
            </a:r>
            <a:r>
              <a:rPr lang="en-US" b="1" i="1" baseline="-25000" dirty="0" smtClean="0">
                <a:solidFill>
                  <a:schemeClr val="bg2">
                    <a:lumMod val="10000"/>
                  </a:schemeClr>
                </a:solidFill>
              </a:rPr>
              <a:t>3</a:t>
            </a:r>
            <a:r>
              <a:rPr lang="en-US" b="1" i="1" baseline="400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ru-RU" b="1" i="1" baseline="40000" dirty="0" smtClean="0">
                <a:solidFill>
                  <a:schemeClr val="bg2">
                    <a:lumMod val="10000"/>
                  </a:schemeClr>
                </a:solidFill>
              </a:rPr>
              <a:t> -</a:t>
            </a:r>
            <a:endParaRPr lang="en-US" b="1" i="1" baseline="40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609600" indent="-609600">
              <a:lnSpc>
                <a:spcPct val="50000"/>
              </a:lnSpc>
              <a:buNone/>
              <a:tabLst>
                <a:tab pos="177800" algn="l"/>
                <a:tab pos="990600" algn="l"/>
              </a:tabLst>
            </a:pPr>
            <a:r>
              <a:rPr lang="en-US" sz="1800" baseline="30000" dirty="0" smtClean="0">
                <a:solidFill>
                  <a:srgbClr val="FF0000"/>
                </a:solidFill>
              </a:rPr>
              <a:t>                </a:t>
            </a:r>
            <a:r>
              <a:rPr lang="ru-RU" sz="1800" baseline="30000" dirty="0" smtClean="0">
                <a:solidFill>
                  <a:srgbClr val="FF0000"/>
                </a:solidFill>
              </a:rPr>
              <a:t>                                             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(</a:t>
            </a:r>
            <a:r>
              <a:rPr lang="ru-RU" sz="2400" b="1" baseline="30000" dirty="0" smtClean="0">
                <a:solidFill>
                  <a:srgbClr val="FF0000"/>
                </a:solidFill>
              </a:rPr>
              <a:t>катион)    (анион)         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120000"/>
              </a:lnSpc>
              <a:buNone/>
              <a:tabLst>
                <a:tab pos="177800" algn="l"/>
                <a:tab pos="990600" algn="l"/>
              </a:tabLst>
            </a:pP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en-US" i="1" dirty="0" smtClean="0">
                <a:solidFill>
                  <a:schemeClr val="bg2">
                    <a:lumMod val="10000"/>
                  </a:schemeClr>
                </a:solidFill>
              </a:rPr>
              <a:t>       </a:t>
            </a:r>
            <a:r>
              <a:rPr lang="ru-RU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b="1" i="1" baseline="-250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O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⇄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OH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baseline="400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          		по аниону</a:t>
            </a:r>
            <a:endParaRPr lang="en-US" b="1" i="1" baseline="30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609600" indent="-609600">
              <a:lnSpc>
                <a:spcPct val="140000"/>
              </a:lnSpc>
              <a:buNone/>
              <a:tabLst>
                <a:tab pos="177800" algn="l"/>
                <a:tab pos="990600" algn="l"/>
              </a:tabLst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609600" indent="-609600">
              <a:lnSpc>
                <a:spcPct val="140000"/>
              </a:lnSpc>
              <a:buNone/>
              <a:tabLst>
                <a:tab pos="177800" algn="l"/>
                <a:tab pos="990600" algn="l"/>
              </a:tabLst>
            </a:pP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2.</a:t>
            </a:r>
            <a:r>
              <a:rPr lang="en-US" i="1" dirty="0" smtClean="0">
                <a:solidFill>
                  <a:srgbClr val="FF0000"/>
                </a:solidFill>
              </a:rPr>
              <a:t>  </a:t>
            </a: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Zn</a:t>
            </a:r>
            <a:r>
              <a:rPr lang="en-US" b="1" i="1" dirty="0" smtClean="0">
                <a:solidFill>
                  <a:srgbClr val="FF0000"/>
                </a:solidFill>
              </a:rPr>
              <a:t>SO</a:t>
            </a:r>
            <a:r>
              <a:rPr lang="en-US" b="1" i="1" baseline="-25000" dirty="0" smtClean="0">
                <a:solidFill>
                  <a:srgbClr val="FF0000"/>
                </a:solidFill>
              </a:rPr>
              <a:t>4</a:t>
            </a:r>
            <a:r>
              <a:rPr lang="ru-RU" b="1" i="1" baseline="-25000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  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Zn</a:t>
            </a:r>
            <a:r>
              <a:rPr lang="en-US" b="1" i="1" baseline="40000" dirty="0" smtClean="0">
                <a:solidFill>
                  <a:schemeClr val="bg2">
                    <a:lumMod val="10000"/>
                  </a:schemeClr>
                </a:solidFill>
                <a:sym typeface="Wingdings" pitchFamily="2" charset="2"/>
              </a:rPr>
              <a:t>2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+</a:t>
            </a:r>
            <a:r>
              <a:rPr lang="ru-RU" b="1" i="1" dirty="0" smtClean="0">
                <a:solidFill>
                  <a:srgbClr val="FF0000"/>
                </a:solidFill>
              </a:rPr>
              <a:t>  </a:t>
            </a:r>
            <a:r>
              <a:rPr lang="en-US" b="1" i="1" dirty="0" smtClean="0">
                <a:solidFill>
                  <a:srgbClr val="FF0000"/>
                </a:solidFill>
              </a:rPr>
              <a:t> SO</a:t>
            </a:r>
            <a:r>
              <a:rPr lang="en-US" b="1" i="1" baseline="-25000" dirty="0" smtClean="0">
                <a:solidFill>
                  <a:srgbClr val="FF0000"/>
                </a:solidFill>
              </a:rPr>
              <a:t>4</a:t>
            </a:r>
            <a:r>
              <a:rPr lang="en-US" b="1" i="1" baseline="40000" dirty="0" smtClean="0">
                <a:solidFill>
                  <a:srgbClr val="FF0000"/>
                </a:solidFill>
              </a:rPr>
              <a:t>2</a:t>
            </a:r>
            <a:r>
              <a:rPr lang="ru-RU" b="1" i="1" baseline="40000" dirty="0" smtClean="0">
                <a:solidFill>
                  <a:srgbClr val="FF0000"/>
                </a:solidFill>
              </a:rPr>
              <a:t>-</a:t>
            </a:r>
            <a:endParaRPr lang="en-US" b="1" i="1" baseline="40000" dirty="0" smtClean="0">
              <a:solidFill>
                <a:srgbClr val="FF0000"/>
              </a:solidFill>
            </a:endParaRPr>
          </a:p>
          <a:p>
            <a:pPr marL="609600" indent="-609600">
              <a:buNone/>
              <a:tabLst>
                <a:tab pos="177800" algn="l"/>
                <a:tab pos="990600" algn="l"/>
              </a:tabLst>
            </a:pPr>
            <a:r>
              <a:rPr lang="ru-RU" sz="1800" baseline="30000" dirty="0" smtClean="0">
                <a:solidFill>
                  <a:srgbClr val="FF0000"/>
                </a:solidFill>
              </a:rPr>
              <a:t>                                               </a:t>
            </a:r>
            <a:r>
              <a:rPr lang="ru-RU" sz="1800" dirty="0" smtClean="0">
                <a:solidFill>
                  <a:srgbClr val="FF0000"/>
                </a:solidFill>
              </a:rPr>
              <a:t>     </a:t>
            </a:r>
            <a:r>
              <a:rPr lang="en-US" sz="1800" baseline="30000" dirty="0" smtClean="0">
                <a:solidFill>
                  <a:srgbClr val="FF0000"/>
                </a:solidFill>
              </a:rPr>
              <a:t> 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(</a:t>
            </a:r>
            <a:r>
              <a:rPr lang="ru-RU" sz="2400" b="1" baseline="30000" dirty="0" smtClean="0">
                <a:solidFill>
                  <a:srgbClr val="FF0000"/>
                </a:solidFill>
              </a:rPr>
              <a:t>катион)       (анион)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110000"/>
              </a:lnSpc>
              <a:buNone/>
              <a:tabLst>
                <a:tab pos="177800" algn="l"/>
                <a:tab pos="990600" algn="l"/>
              </a:tabLst>
            </a:pPr>
            <a:r>
              <a:rPr lang="ru-RU" i="1" dirty="0" smtClean="0">
                <a:solidFill>
                  <a:srgbClr val="FF0000"/>
                </a:solidFill>
              </a:rPr>
              <a:t>    </a:t>
            </a:r>
            <a:r>
              <a:rPr lang="en-US" i="1" dirty="0" smtClean="0">
                <a:solidFill>
                  <a:srgbClr val="FF0000"/>
                </a:solidFill>
              </a:rPr>
              <a:t>    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b="1" i="1" baseline="-250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O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⇄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OH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baseline="400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H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      		 по катиону</a:t>
            </a:r>
            <a:endParaRPr lang="en-US" b="1" i="1" baseline="30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609600" indent="-609600">
              <a:buNone/>
              <a:tabLst>
                <a:tab pos="177800" algn="l"/>
                <a:tab pos="990600" algn="l"/>
              </a:tabLst>
            </a:pPr>
            <a:endParaRPr lang="ru-RU" b="1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609600" indent="-609600">
              <a:buNone/>
              <a:tabLst>
                <a:tab pos="177800" algn="l"/>
                <a:tab pos="990600" algn="l"/>
              </a:tabLst>
            </a:pP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3.</a:t>
            </a:r>
            <a:r>
              <a:rPr lang="en-US" b="1" i="1" baseline="30000" dirty="0" smtClean="0">
                <a:solidFill>
                  <a:srgbClr val="FF0000"/>
                </a:solidFill>
              </a:rPr>
              <a:t>    </a:t>
            </a:r>
            <a:r>
              <a:rPr lang="en-US" b="1" i="1" dirty="0" smtClean="0">
                <a:solidFill>
                  <a:srgbClr val="FF0000"/>
                </a:solidFill>
              </a:rPr>
              <a:t>Na</a:t>
            </a:r>
            <a:r>
              <a:rPr lang="en-US" b="1" i="1" baseline="-25000" dirty="0" smtClean="0">
                <a:solidFill>
                  <a:srgbClr val="FF0000"/>
                </a:solidFill>
              </a:rPr>
              <a:t>2</a:t>
            </a:r>
            <a:r>
              <a:rPr lang="en-US" b="1" i="1" dirty="0" smtClean="0">
                <a:solidFill>
                  <a:srgbClr val="FF0000"/>
                </a:solidFill>
              </a:rPr>
              <a:t>SO</a:t>
            </a:r>
            <a:r>
              <a:rPr lang="en-US" b="1" i="1" baseline="-25000" dirty="0" smtClean="0">
                <a:solidFill>
                  <a:srgbClr val="FF0000"/>
                </a:solidFill>
              </a:rPr>
              <a:t>4   </a:t>
            </a:r>
            <a:r>
              <a:rPr lang="ru-RU" b="1" i="1" dirty="0" smtClean="0">
                <a:solidFill>
                  <a:srgbClr val="FF0000"/>
                </a:solidFill>
                <a:sym typeface="Symbol" pitchFamily="18" charset="2"/>
              </a:rPr>
              <a:t>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ru-RU" b="1" i="1" dirty="0" smtClean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US" b="1" i="1" dirty="0" smtClean="0">
                <a:solidFill>
                  <a:srgbClr val="FF0000"/>
                </a:solidFill>
                <a:sym typeface="Wingdings" pitchFamily="2" charset="2"/>
              </a:rPr>
              <a:t> 2Na</a:t>
            </a:r>
            <a:r>
              <a:rPr lang="en-US" b="1" i="1" baseline="30000" dirty="0" smtClean="0">
                <a:solidFill>
                  <a:srgbClr val="FF0000"/>
                </a:solidFill>
              </a:rPr>
              <a:t>+</a:t>
            </a:r>
            <a:r>
              <a:rPr lang="en-US" b="1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en-US" b="1" i="1" dirty="0" smtClean="0">
                <a:solidFill>
                  <a:srgbClr val="FF0000"/>
                </a:solidFill>
              </a:rPr>
              <a:t>+</a:t>
            </a:r>
            <a:r>
              <a:rPr lang="ru-RU" b="1" i="1" dirty="0" smtClean="0">
                <a:solidFill>
                  <a:srgbClr val="FF0000"/>
                </a:solidFill>
              </a:rPr>
              <a:t>  </a:t>
            </a:r>
            <a:r>
              <a:rPr lang="en-US" b="1" i="1" dirty="0" smtClean="0">
                <a:solidFill>
                  <a:srgbClr val="FF0000"/>
                </a:solidFill>
              </a:rPr>
              <a:t> SO</a:t>
            </a:r>
            <a:r>
              <a:rPr lang="en-US" b="1" i="1" baseline="-25000" dirty="0" smtClean="0">
                <a:solidFill>
                  <a:srgbClr val="FF0000"/>
                </a:solidFill>
              </a:rPr>
              <a:t>4</a:t>
            </a:r>
            <a:r>
              <a:rPr lang="en-US" b="1" i="1" baseline="40000" dirty="0" smtClean="0">
                <a:solidFill>
                  <a:srgbClr val="FF0000"/>
                </a:solidFill>
              </a:rPr>
              <a:t>2</a:t>
            </a:r>
            <a:r>
              <a:rPr lang="ru-RU" b="1" i="1" baseline="40000" dirty="0" smtClean="0">
                <a:solidFill>
                  <a:srgbClr val="FF0000"/>
                </a:solidFill>
              </a:rPr>
              <a:t> -</a:t>
            </a:r>
            <a:endParaRPr lang="en-US" b="1" i="1" baseline="40000" dirty="0" smtClean="0">
              <a:solidFill>
                <a:srgbClr val="FF0000"/>
              </a:solidFill>
            </a:endParaRPr>
          </a:p>
          <a:p>
            <a:pPr marL="609600" indent="-609600">
              <a:lnSpc>
                <a:spcPct val="90000"/>
              </a:lnSpc>
              <a:buNone/>
              <a:tabLst>
                <a:tab pos="177800" algn="l"/>
                <a:tab pos="990600" algn="l"/>
              </a:tabLst>
            </a:pPr>
            <a:r>
              <a:rPr lang="en-US" sz="1800" baseline="30000" dirty="0" smtClean="0">
                <a:solidFill>
                  <a:srgbClr val="FF0000"/>
                </a:solidFill>
              </a:rPr>
              <a:t>                          </a:t>
            </a:r>
            <a:r>
              <a:rPr lang="ru-RU" sz="1800" baseline="30000" dirty="0" smtClean="0">
                <a:solidFill>
                  <a:srgbClr val="FF0000"/>
                </a:solidFill>
              </a:rPr>
              <a:t>                          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(</a:t>
            </a:r>
            <a:r>
              <a:rPr lang="ru-RU" sz="2400" b="1" baseline="30000" dirty="0" smtClean="0">
                <a:solidFill>
                  <a:srgbClr val="FF0000"/>
                </a:solidFill>
              </a:rPr>
              <a:t>катион)           (анион)</a:t>
            </a:r>
            <a:endParaRPr lang="en-US" sz="2400" b="1" baseline="30000" dirty="0" smtClean="0">
              <a:solidFill>
                <a:srgbClr val="FF0000"/>
              </a:solidFill>
            </a:endParaRPr>
          </a:p>
          <a:p>
            <a:pPr marL="609600" indent="-609600">
              <a:buNone/>
              <a:tabLst>
                <a:tab pos="177800" algn="l"/>
                <a:tab pos="990600" algn="l"/>
              </a:tabLst>
            </a:pPr>
            <a:r>
              <a:rPr lang="en-US" b="1" i="1" dirty="0" smtClean="0">
                <a:solidFill>
                  <a:srgbClr val="FF0000"/>
                </a:solidFill>
              </a:rPr>
              <a:t>       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b="1" i="1" baseline="-25000" dirty="0" smtClean="0">
                <a:solidFill>
                  <a:schemeClr val="bg2">
                    <a:lumMod val="10000"/>
                  </a:schemeClr>
                </a:solidFill>
              </a:rPr>
              <a:t>2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O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⇄</a:t>
            </a:r>
            <a:r>
              <a:rPr lang="en-US" b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 OH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baseline="40000" dirty="0" smtClean="0">
                <a:solidFill>
                  <a:schemeClr val="bg2">
                    <a:lumMod val="10000"/>
                  </a:schemeClr>
                </a:solidFill>
              </a:rPr>
              <a:t>-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  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b="1" i="1" dirty="0" smtClean="0">
                <a:solidFill>
                  <a:schemeClr val="bg2">
                    <a:lumMod val="10000"/>
                  </a:schemeClr>
                </a:solidFill>
              </a:rPr>
              <a:t>H</a:t>
            </a:r>
            <a:r>
              <a:rPr lang="en-US" b="1" i="1" baseline="30000" dirty="0" smtClean="0">
                <a:solidFill>
                  <a:schemeClr val="bg2">
                    <a:lumMod val="10000"/>
                  </a:schemeClr>
                </a:solidFill>
              </a:rPr>
              <a:t>+</a:t>
            </a: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  		гидролиз </a:t>
            </a:r>
          </a:p>
          <a:p>
            <a:pPr marL="609600" indent="-609600">
              <a:buNone/>
              <a:tabLst>
                <a:tab pos="177800" algn="l"/>
                <a:tab pos="990600" algn="l"/>
              </a:tabLst>
            </a:pPr>
            <a:r>
              <a:rPr lang="ru-RU" b="1" i="1" baseline="30000" dirty="0" smtClean="0">
                <a:solidFill>
                  <a:schemeClr val="bg2">
                    <a:lumMod val="10000"/>
                  </a:schemeClr>
                </a:solidFill>
              </a:rPr>
              <a:t>																		не идёт</a:t>
            </a:r>
            <a:endParaRPr lang="en-US" b="1" i="1" baseline="300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609600" indent="-609600">
              <a:lnSpc>
                <a:spcPct val="30000"/>
              </a:lnSpc>
              <a:buNone/>
              <a:tabLst>
                <a:tab pos="177800" algn="l"/>
                <a:tab pos="990600" algn="l"/>
              </a:tabLst>
            </a:pPr>
            <a:endParaRPr lang="en-US" sz="2400" b="1" dirty="0" smtClean="0">
              <a:solidFill>
                <a:srgbClr val="E51B80"/>
              </a:solidFill>
            </a:endParaRP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1214422"/>
            <a:ext cx="1357322" cy="135732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2571744"/>
            <a:ext cx="1214446" cy="150019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7467600" cy="78581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latin typeface="Bookman Old Style" pitchFamily="18" charset="0"/>
              </a:rPr>
              <a:t>Составление уравнения гидролиза соли, образованной слабым основанием и сильной кислотой (по катиону)</a:t>
            </a:r>
            <a:endParaRPr lang="ru-RU" sz="1600" b="1" dirty="0"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000108"/>
            <a:ext cx="8686800" cy="5080017"/>
          </a:xfrm>
        </p:spPr>
        <p:txBody>
          <a:bodyPr>
            <a:no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1. Составить уравнение диссоциации соли, определить ион слабого электролита.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AlCl</a:t>
            </a:r>
            <a:r>
              <a:rPr lang="ru-RU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↔Al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+3Cl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катион алюминия, слабое основание, гидролиз по катиону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2. Составить уравнение его взаимодействия с водой, определить продукты гидролиза в виде ионов.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+H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↔(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AlOH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+H</a:t>
            </a:r>
            <a:r>
              <a:rPr lang="en-US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 </a:t>
            </a:r>
            <a:endParaRPr lang="ru-RU" sz="1800" baseline="30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3. Сделать вывод о среде электролита.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среда кислая, т.к. [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]&gt;[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4. Составить уравнение в молекулярном и ионном виде.</a:t>
            </a: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1800" baseline="-25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HOH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↔(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AlOH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HCl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HOH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↔(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AlOH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+3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−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HOH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↔(</a:t>
            </a:r>
            <a:r>
              <a:rPr lang="en-US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AlOH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2+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1800" baseline="30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ru-RU" sz="1800" dirty="0" smtClean="0">
              <a:solidFill>
                <a:schemeClr val="tx1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000" b="1" dirty="0" smtClean="0">
                <a:latin typeface="Bookman Old Style" pitchFamily="18" charset="0"/>
              </a:rPr>
              <a:t>Составление уравнения гидролиза соли, образованной сильным основанием и слабой кислотой (по аниону)</a:t>
            </a:r>
            <a:endParaRPr lang="ru-RU" sz="2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Na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CO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↔2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Na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CO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2−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CO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2−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–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карбонат -  анион, слабая кислота, гидролиз по аниону.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CO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2−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HOH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↔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HCO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OH</a:t>
            </a:r>
            <a:r>
              <a:rPr lang="ru-RU" sz="2400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 </a:t>
            </a:r>
            <a:r>
              <a:rPr lang="ru-RU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 среда щелочная, т.к.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   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[OH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]&gt; [H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]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Na</a:t>
            </a:r>
            <a:r>
              <a:rPr lang="en-US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CO</a:t>
            </a:r>
            <a:r>
              <a:rPr lang="en-US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+HOH↔NaHCO</a:t>
            </a:r>
            <a:r>
              <a:rPr lang="en-US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+NaOH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2Na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+CO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2−</a:t>
            </a:r>
            <a:r>
              <a:rPr lang="en-US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+H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OH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↔HCO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r>
              <a:rPr lang="en-US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+2Na+OH</a:t>
            </a:r>
            <a:r>
              <a:rPr lang="en-US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CO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2−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HOH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↔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HCO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r>
              <a:rPr lang="ru-RU" sz="2400" b="1" baseline="-25000" dirty="0" smtClean="0">
                <a:latin typeface="Times New Roman" pitchFamily="18" charset="0"/>
                <a:ea typeface="Calibri"/>
                <a:cs typeface="Times New Roman" pitchFamily="18" charset="0"/>
              </a:rPr>
              <a:t>3</a:t>
            </a:r>
            <a:r>
              <a:rPr lang="ru-RU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+</a:t>
            </a:r>
            <a:r>
              <a:rPr lang="en-US" sz="24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OH</a:t>
            </a:r>
            <a:r>
              <a:rPr lang="ru-RU" sz="2400" b="1" baseline="30000" dirty="0" smtClean="0">
                <a:latin typeface="Times New Roman" pitchFamily="18" charset="0"/>
                <a:ea typeface="Calibri"/>
                <a:cs typeface="Times New Roman" pitchFamily="18" charset="0"/>
              </a:rPr>
              <a:t>−</a:t>
            </a:r>
            <a:endParaRPr lang="ru-RU" sz="24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109</TotalTime>
  <Words>597</Words>
  <PresentationFormat>Экран (4:3)</PresentationFormat>
  <Paragraphs>138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Эркер</vt:lpstr>
      <vt:lpstr>Слайд 1</vt:lpstr>
      <vt:lpstr>Среды водных растворов электролитов</vt:lpstr>
      <vt:lpstr>Определение среды раствора с помощью индикатора</vt:lpstr>
      <vt:lpstr>Лабораторная работа «Определение реакции среды растворов солей универсальным индикатором». </vt:lpstr>
      <vt:lpstr>Что такое гидролиз?</vt:lpstr>
      <vt:lpstr>Классификация солей</vt:lpstr>
      <vt:lpstr>Сущность гидролиза</vt:lpstr>
      <vt:lpstr>Составление уравнения гидролиза соли, образованной слабым основанием и сильной кислотой (по катиону)</vt:lpstr>
      <vt:lpstr>Составление уравнения гидролиза соли, образованной сильным основанием и слабой кислотой (по аниону)</vt:lpstr>
      <vt:lpstr>Гидролиз соли СН3 СООNН4, образованной слабым основанием и слабой кислотой </vt:lpstr>
      <vt:lpstr>Задание. Определите реакцию среды водных растворов солей. </vt:lpstr>
      <vt:lpstr>Слайд 12</vt:lpstr>
      <vt:lpstr>Слайд 13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 Шкаредная</dc:creator>
  <cp:lastModifiedBy>Ольга Шкаредная</cp:lastModifiedBy>
  <cp:revision>14</cp:revision>
  <dcterms:created xsi:type="dcterms:W3CDTF">2015-01-19T16:17:09Z</dcterms:created>
  <dcterms:modified xsi:type="dcterms:W3CDTF">2015-01-25T21:02:51Z</dcterms:modified>
</cp:coreProperties>
</file>