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4"/>
  </p:notesMasterIdLst>
  <p:sldIdLst>
    <p:sldId id="256" r:id="rId2"/>
    <p:sldId id="258" r:id="rId3"/>
    <p:sldId id="259" r:id="rId4"/>
    <p:sldId id="260" r:id="rId5"/>
    <p:sldId id="261" r:id="rId6"/>
    <p:sldId id="264" r:id="rId7"/>
    <p:sldId id="265" r:id="rId8"/>
    <p:sldId id="262" r:id="rId9"/>
    <p:sldId id="268" r:id="rId10"/>
    <p:sldId id="266" r:id="rId11"/>
    <p:sldId id="267" r:id="rId12"/>
    <p:sldId id="263" r:id="rId13"/>
  </p:sldIdLst>
  <p:sldSz cx="9144000" cy="6858000" type="screen4x3"/>
  <p:notesSz cx="6858000" cy="9144000"/>
  <p:photoAlbum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5" d="100"/>
          <a:sy n="55" d="100"/>
        </p:scale>
        <p:origin x="-2844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16146F6-F79D-452D-833C-BAF747BADADA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4E444F-7592-401A-A26D-EB7360372BF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4E444F-7592-401A-A26D-EB7360372BF7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54DD2-1377-4219-94C7-CE3284521D9D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7C3B5B1-2C86-4C3F-B2E1-601C07C80A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54DD2-1377-4219-94C7-CE3284521D9D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B5B1-2C86-4C3F-B2E1-601C07C80A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54DD2-1377-4219-94C7-CE3284521D9D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B5B1-2C86-4C3F-B2E1-601C07C80A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54DD2-1377-4219-94C7-CE3284521D9D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57C3B5B1-2C86-4C3F-B2E1-601C07C80A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54DD2-1377-4219-94C7-CE3284521D9D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B5B1-2C86-4C3F-B2E1-601C07C80AA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54DD2-1377-4219-94C7-CE3284521D9D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B5B1-2C86-4C3F-B2E1-601C07C80A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54DD2-1377-4219-94C7-CE3284521D9D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57C3B5B1-2C86-4C3F-B2E1-601C07C80AA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54DD2-1377-4219-94C7-CE3284521D9D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B5B1-2C86-4C3F-B2E1-601C07C80A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54DD2-1377-4219-94C7-CE3284521D9D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B5B1-2C86-4C3F-B2E1-601C07C80A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54DD2-1377-4219-94C7-CE3284521D9D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B5B1-2C86-4C3F-B2E1-601C07C80A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454DD2-1377-4219-94C7-CE3284521D9D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C3B5B1-2C86-4C3F-B2E1-601C07C80AA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2454DD2-1377-4219-94C7-CE3284521D9D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7C3B5B1-2C86-4C3F-B2E1-601C07C80AA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>
    <p:wipe dir="d"/>
  </p:transition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&#1054;&#1083;&#1103;\Desktop\&#1056;&#1072;&#1087;&#1091;&#1085;&#1094;&#1080;&#1083;&#1100;.mp4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81000" y="260649"/>
            <a:ext cx="8458200" cy="2520279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sz="6000" b="1" i="1" dirty="0" smtClean="0"/>
              <a:t>Техники Активного слушания</a:t>
            </a:r>
            <a:endParaRPr lang="ru-RU" sz="6000" b="1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3068960"/>
            <a:ext cx="8458200" cy="2808312"/>
          </a:xfrm>
        </p:spPr>
        <p:txBody>
          <a:bodyPr anchor="t">
            <a:normAutofit lnSpcReduction="10000"/>
          </a:bodyPr>
          <a:lstStyle/>
          <a:p>
            <a:pPr algn="ctr"/>
            <a:endParaRPr lang="ru-RU" sz="3200" dirty="0" smtClean="0"/>
          </a:p>
          <a:p>
            <a:pPr algn="ctr"/>
            <a:r>
              <a:rPr lang="ru-RU" sz="3200" dirty="0" smtClean="0"/>
              <a:t>Семинар – практикум для педагогов ДОУ</a:t>
            </a:r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r"/>
            <a:r>
              <a:rPr lang="ru-RU" dirty="0" smtClean="0"/>
              <a:t>Подготовила педагог-психолог</a:t>
            </a:r>
          </a:p>
          <a:p>
            <a:pPr algn="r"/>
            <a:r>
              <a:rPr lang="ru-RU" dirty="0" err="1" smtClean="0"/>
              <a:t>Новотельнова</a:t>
            </a:r>
            <a:r>
              <a:rPr lang="ru-RU" dirty="0" smtClean="0"/>
              <a:t> О.М.</a:t>
            </a: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332656"/>
            <a:ext cx="8496944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i="1" dirty="0" smtClean="0"/>
              <a:t>Результаты применения Активного слушания:</a:t>
            </a:r>
          </a:p>
          <a:p>
            <a:r>
              <a:rPr lang="ru-RU" sz="2500" i="1" dirty="0" smtClean="0"/>
              <a:t>У взрослого:</a:t>
            </a:r>
          </a:p>
          <a:p>
            <a:r>
              <a:rPr lang="ru-RU" sz="2400" dirty="0" smtClean="0"/>
              <a:t>-- Собеседник начинает относиться к Вам с большим доверием</a:t>
            </a:r>
          </a:p>
          <a:p>
            <a:pPr>
              <a:buFontTx/>
              <a:buChar char="-"/>
            </a:pPr>
            <a:r>
              <a:rPr lang="ru-RU" sz="2400" dirty="0" smtClean="0"/>
              <a:t>- Рассказывает Вам гораздо больше, чем стал бы рассказывать в обычной ситуации</a:t>
            </a:r>
          </a:p>
          <a:p>
            <a:pPr>
              <a:buFontTx/>
              <a:buChar char="-"/>
            </a:pPr>
            <a:r>
              <a:rPr lang="ru-RU" sz="2400" dirty="0" smtClean="0"/>
              <a:t>- Вы получаете возможность понять собеседника</a:t>
            </a:r>
          </a:p>
          <a:p>
            <a:endParaRPr lang="ru-RU" sz="2400" dirty="0" smtClean="0"/>
          </a:p>
          <a:p>
            <a:r>
              <a:rPr lang="ru-RU" sz="2500" i="1" dirty="0" smtClean="0"/>
              <a:t>У ребенка:</a:t>
            </a:r>
          </a:p>
          <a:p>
            <a:pPr>
              <a:buFontTx/>
              <a:buChar char="-"/>
            </a:pPr>
            <a:r>
              <a:rPr lang="ru-RU" sz="2400" dirty="0" smtClean="0"/>
              <a:t>- Ослабевает или вовсе исчезает отрицательное переживание ребенка</a:t>
            </a:r>
          </a:p>
          <a:p>
            <a:pPr>
              <a:buFontTx/>
              <a:buChar char="-"/>
            </a:pPr>
            <a:r>
              <a:rPr lang="ru-RU" sz="2400" dirty="0" smtClean="0"/>
              <a:t>- Ребенок, убедившись что взрослый его слушает, начинает рассказывать о себе все больше и больше</a:t>
            </a:r>
          </a:p>
          <a:p>
            <a:pPr>
              <a:buFontTx/>
              <a:buChar char="-"/>
            </a:pPr>
            <a:r>
              <a:rPr lang="ru-RU" sz="2400" dirty="0" smtClean="0"/>
              <a:t>- Ребенок сам продвигается в решении своей проблемы.</a:t>
            </a:r>
            <a:endParaRPr lang="ru-RU" sz="24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апунциль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323528" y="242646"/>
            <a:ext cx="8424936" cy="6318702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6520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8131207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572000" cy="6858000"/>
          </a:xfrm>
          <a:prstGeom prst="rect">
            <a:avLst/>
          </a:prstGeom>
        </p:spPr>
      </p:pic>
      <p:pic>
        <p:nvPicPr>
          <p:cNvPr id="3" name="Рисунок 2" descr="68092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6966" y="0"/>
            <a:ext cx="4467034" cy="6858000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043608" y="980728"/>
            <a:ext cx="741682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u="sng" dirty="0"/>
              <a:t>Активное слушание </a:t>
            </a:r>
            <a:r>
              <a:rPr lang="ru-RU" sz="3600" dirty="0" smtClean="0"/>
              <a:t>– это слушание, </a:t>
            </a:r>
            <a:r>
              <a:rPr lang="ru-RU" sz="3600" dirty="0"/>
              <a:t>с правильной внутренней и внешней активностью. Активное слушание помогает </a:t>
            </a:r>
            <a:r>
              <a:rPr lang="ru-RU" sz="3600" dirty="0" smtClean="0"/>
              <a:t>установить контакт и расположить к себе собеседника, понять </a:t>
            </a:r>
            <a:r>
              <a:rPr lang="ru-RU" sz="3600" dirty="0"/>
              <a:t>его точку зрения - и при необходимости повернуть ее в нужную </a:t>
            </a:r>
            <a:r>
              <a:rPr lang="ru-RU" sz="3600" dirty="0" smtClean="0"/>
              <a:t>сторону.</a:t>
            </a:r>
            <a:endParaRPr lang="ru-RU" sz="36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32656"/>
            <a:ext cx="8424936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i="1" dirty="0"/>
              <a:t>Несколько правил активного </a:t>
            </a:r>
            <a:r>
              <a:rPr lang="ru-RU" sz="4800" b="1" i="1" dirty="0" smtClean="0"/>
              <a:t>слушания</a:t>
            </a:r>
            <a:endParaRPr lang="ru-RU" b="1" dirty="0"/>
          </a:p>
          <a:p>
            <a:endParaRPr lang="ru-RU" b="1" dirty="0" smtClean="0"/>
          </a:p>
          <a:p>
            <a:endParaRPr lang="ru-RU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99592" y="2551837"/>
            <a:ext cx="7416824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AutoNum type="arabicPeriod"/>
            </a:pPr>
            <a:r>
              <a:rPr lang="ru-RU" sz="2800" dirty="0" smtClean="0"/>
              <a:t>Доброжелательный </a:t>
            </a:r>
            <a:r>
              <a:rPr lang="ru-RU" sz="2800" dirty="0"/>
              <a:t>настрой. Спокойно реагировать на все, что говорит собеседник. Никаких личных оценок и замечаний к сказанному</a:t>
            </a:r>
            <a:r>
              <a:rPr lang="ru-RU" sz="2800" dirty="0" smtClean="0"/>
              <a:t>.</a:t>
            </a:r>
          </a:p>
          <a:p>
            <a:pPr marL="514350" indent="-514350">
              <a:buFontTx/>
              <a:buAutoNum type="arabicPeriod"/>
            </a:pPr>
            <a:r>
              <a:rPr lang="ru-RU" sz="2800" dirty="0"/>
              <a:t>Не устраивать расспросы. Строить предложения в утвердительной форме.</a:t>
            </a:r>
          </a:p>
          <a:p>
            <a:pPr marL="514350" indent="-514350">
              <a:buFontTx/>
              <a:buAutoNum type="arabicPeriod"/>
            </a:pPr>
            <a:r>
              <a:rPr lang="ru-RU" sz="2800" dirty="0"/>
              <a:t>Делать паузу. Давать собеседнику время подумать</a:t>
            </a:r>
            <a:r>
              <a:rPr lang="ru-RU" sz="2800" dirty="0" smtClean="0"/>
              <a:t>.</a:t>
            </a:r>
            <a:endParaRPr lang="ru-RU" sz="2800" dirty="0"/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04664"/>
            <a:ext cx="828092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b="1" dirty="0" smtClean="0"/>
          </a:p>
          <a:p>
            <a:endParaRPr lang="ru-RU" sz="2800" b="1" dirty="0"/>
          </a:p>
          <a:p>
            <a:endParaRPr lang="ru-RU" sz="28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83568" y="980728"/>
            <a:ext cx="8136904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4. Не</a:t>
            </a:r>
            <a:r>
              <a:rPr lang="ru-RU" sz="2800" dirty="0"/>
              <a:t> бойтесь делать ошибочные предположения насчет испытываемых собеседником чувств. Если что не так, собеседник поправит вас</a:t>
            </a:r>
            <a:r>
              <a:rPr lang="ru-RU" sz="2800" dirty="0" smtClean="0"/>
              <a:t>.</a:t>
            </a:r>
          </a:p>
          <a:p>
            <a:endParaRPr lang="ru-RU" sz="2800" dirty="0"/>
          </a:p>
          <a:p>
            <a:r>
              <a:rPr lang="ru-RU" sz="2800" dirty="0" smtClean="0"/>
              <a:t>5. Зрительный </a:t>
            </a:r>
            <a:r>
              <a:rPr lang="ru-RU" sz="2800" dirty="0"/>
              <a:t>контакт: глаза собеседников находятся на одном уровне</a:t>
            </a:r>
            <a:r>
              <a:rPr lang="ru-RU" sz="2800" dirty="0" smtClean="0"/>
              <a:t>.</a:t>
            </a:r>
          </a:p>
          <a:p>
            <a:endParaRPr lang="ru-RU" sz="2800" dirty="0"/>
          </a:p>
          <a:p>
            <a:r>
              <a:rPr lang="ru-RU" sz="2800" dirty="0" smtClean="0"/>
              <a:t>6. Если </a:t>
            </a:r>
            <a:r>
              <a:rPr lang="ru-RU" sz="2800" dirty="0"/>
              <a:t>вы понимаете, что собеседник не настроен на разговоры и откровенность, то оставьте его в покое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39552" y="476672"/>
            <a:ext cx="813690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i="1" dirty="0"/>
              <a:t>Приемы активного слушания</a:t>
            </a:r>
            <a:endParaRPr lang="ru-RU" sz="4400" i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1700808"/>
            <a:ext cx="799288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1. </a:t>
            </a:r>
            <a:r>
              <a:rPr lang="ru-RU" sz="2800" dirty="0" smtClean="0"/>
              <a:t>Кивание</a:t>
            </a:r>
            <a:r>
              <a:rPr lang="ru-RU" sz="2800" dirty="0"/>
              <a:t> (но не в режиме китайского болванчика).</a:t>
            </a:r>
          </a:p>
          <a:p>
            <a:r>
              <a:rPr lang="ru-RU" sz="2800" b="1" dirty="0" smtClean="0"/>
              <a:t>2. </a:t>
            </a:r>
            <a:r>
              <a:rPr lang="ru-RU" sz="2800" dirty="0" smtClean="0"/>
              <a:t>Использование </a:t>
            </a:r>
            <a:r>
              <a:rPr lang="ru-RU" sz="2800" dirty="0"/>
              <a:t>междометий «да», «ага», «угу» и пр.</a:t>
            </a:r>
          </a:p>
          <a:p>
            <a:r>
              <a:rPr lang="ru-RU" sz="2800" b="1" dirty="0" smtClean="0"/>
              <a:t>3. </a:t>
            </a:r>
            <a:r>
              <a:rPr lang="ru-RU" sz="2800" dirty="0" smtClean="0"/>
              <a:t>Принятие </a:t>
            </a:r>
            <a:r>
              <a:rPr lang="ru-RU" sz="2800" dirty="0"/>
              <a:t>позы внимания и заинтересованности (легкий наклон в сторону собеседника, открытая или нейтральная поза, </a:t>
            </a:r>
            <a:r>
              <a:rPr lang="ru-RU" sz="2800" dirty="0" smtClean="0"/>
              <a:t>а не поза пренебрежения, обязателен зрительный </a:t>
            </a:r>
            <a:r>
              <a:rPr lang="ru-RU" sz="2800" dirty="0"/>
              <a:t>контакт).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108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1700808"/>
            <a:ext cx="3884249" cy="4824536"/>
          </a:xfrm>
          <a:prstGeom prst="rect">
            <a:avLst/>
          </a:prstGeom>
        </p:spPr>
      </p:pic>
      <p:pic>
        <p:nvPicPr>
          <p:cNvPr id="3" name="Рисунок 2" descr="IMG_1097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4008" y="1700808"/>
            <a:ext cx="4248472" cy="4752528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286000" y="-4788634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 smtClean="0"/>
              <a:t>Инструкция:</a:t>
            </a:r>
            <a:r>
              <a:rPr lang="ru-RU" dirty="0" smtClean="0"/>
              <a:t> "Сейчас каждый из вас получит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620688"/>
            <a:ext cx="74888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/>
              <a:t>Примеры зарытой позы в общении</a:t>
            </a:r>
            <a:endParaRPr lang="ru-RU" sz="3600" b="1" i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109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340768"/>
            <a:ext cx="4032448" cy="5328592"/>
          </a:xfrm>
          <a:prstGeom prst="rect">
            <a:avLst/>
          </a:prstGeom>
        </p:spPr>
      </p:pic>
      <p:pic>
        <p:nvPicPr>
          <p:cNvPr id="3" name="Рисунок 2" descr="IMG_109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27984" y="1340768"/>
            <a:ext cx="4368800" cy="52959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95536" y="476672"/>
            <a:ext cx="82809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/>
              <a:t>Примеры открытой позы в общении</a:t>
            </a:r>
            <a:endParaRPr lang="ru-RU" sz="3600" b="1" i="1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332656"/>
            <a:ext cx="8064896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4. </a:t>
            </a:r>
            <a:r>
              <a:rPr lang="ru-RU" sz="2800" dirty="0" smtClean="0"/>
              <a:t>«Эхо-реакция» – повторение последнего слова собеседника</a:t>
            </a:r>
            <a:endParaRPr lang="ru-RU" sz="2800" dirty="0" smtClean="0"/>
          </a:p>
          <a:p>
            <a:r>
              <a:rPr lang="ru-RU" sz="2800" i="1" dirty="0" smtClean="0"/>
              <a:t>Например: </a:t>
            </a:r>
            <a:r>
              <a:rPr lang="ru-RU" sz="2800" dirty="0" smtClean="0"/>
              <a:t>-Вася отобрал у меня игрушку!</a:t>
            </a:r>
          </a:p>
          <a:p>
            <a:r>
              <a:rPr lang="ru-RU" sz="2800" dirty="0" smtClean="0"/>
              <a:t>-Отобрал игрушку,,,,</a:t>
            </a:r>
          </a:p>
          <a:p>
            <a:r>
              <a:rPr lang="ru-RU" sz="2800" dirty="0" smtClean="0"/>
              <a:t> </a:t>
            </a:r>
            <a:endParaRPr lang="ru-RU" sz="2800" dirty="0"/>
          </a:p>
          <a:p>
            <a:r>
              <a:rPr lang="ru-RU" sz="2800" b="1" dirty="0" smtClean="0"/>
              <a:t>5. </a:t>
            </a:r>
            <a:r>
              <a:rPr lang="ru-RU" sz="2800" dirty="0" smtClean="0"/>
              <a:t>«Перефразирование» - пересказ слов говорящего своими словами. </a:t>
            </a:r>
            <a:r>
              <a:rPr lang="ru-RU" sz="2800" i="1" dirty="0" smtClean="0"/>
              <a:t>Например:</a:t>
            </a:r>
            <a:r>
              <a:rPr lang="ru-RU" sz="2800" dirty="0" smtClean="0"/>
              <a:t> «как я понимаю…», «другими словами..» и т.д.</a:t>
            </a:r>
            <a:endParaRPr lang="ru-RU" sz="2800" dirty="0" smtClean="0"/>
          </a:p>
          <a:p>
            <a:endParaRPr lang="ru-RU" sz="2800" dirty="0" smtClean="0"/>
          </a:p>
          <a:p>
            <a:r>
              <a:rPr lang="ru-RU" sz="2800" b="1" dirty="0" smtClean="0"/>
              <a:t>6. </a:t>
            </a:r>
            <a:r>
              <a:rPr lang="ru-RU" sz="2800" dirty="0" smtClean="0"/>
              <a:t>Отражение чувств. </a:t>
            </a:r>
            <a:r>
              <a:rPr lang="ru-RU" sz="2800" dirty="0"/>
              <a:t>Предоставить человеку возможность услышать о его чувствах со стороны.</a:t>
            </a:r>
          </a:p>
          <a:p>
            <a:r>
              <a:rPr lang="ru-RU" sz="2800" i="1" dirty="0" smtClean="0"/>
              <a:t>«мне кажется ты </a:t>
            </a:r>
            <a:r>
              <a:rPr lang="ru-RU" sz="2800" i="1" dirty="0" err="1" smtClean="0"/>
              <a:t>чуствуеш</a:t>
            </a:r>
            <a:r>
              <a:rPr lang="ru-RU" sz="2800" i="1" dirty="0" smtClean="0"/>
              <a:t>...»</a:t>
            </a:r>
          </a:p>
          <a:p>
            <a:r>
              <a:rPr lang="ru-RU" sz="2800" i="1" dirty="0" smtClean="0"/>
              <a:t>«понимаю, ты сейчас очень </a:t>
            </a:r>
            <a:r>
              <a:rPr lang="ru-RU" sz="2800" i="1" dirty="0" err="1" smtClean="0"/>
              <a:t>злишся</a:t>
            </a:r>
            <a:r>
              <a:rPr lang="ru-RU" sz="2800" i="1" dirty="0" smtClean="0"/>
              <a:t>….»</a:t>
            </a:r>
            <a:endParaRPr lang="ru-RU" sz="2800" i="1" dirty="0"/>
          </a:p>
          <a:p>
            <a:endParaRPr lang="ru-RU" sz="28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980728"/>
            <a:ext cx="806489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/>
              <a:t>7. </a:t>
            </a:r>
            <a:r>
              <a:rPr lang="ru-RU" sz="2800" dirty="0" smtClean="0"/>
              <a:t>Побуждение – «Ну и?...», «и что дальше?..»</a:t>
            </a:r>
          </a:p>
          <a:p>
            <a:endParaRPr lang="ru-RU" sz="2800" dirty="0" smtClean="0"/>
          </a:p>
          <a:p>
            <a:r>
              <a:rPr lang="ru-RU" sz="2800" b="1" dirty="0" smtClean="0"/>
              <a:t>8. </a:t>
            </a:r>
            <a:r>
              <a:rPr lang="ru-RU" sz="2800" dirty="0" err="1" smtClean="0"/>
              <a:t>Резюмирование</a:t>
            </a:r>
            <a:r>
              <a:rPr lang="ru-RU" sz="2800" dirty="0" smtClean="0"/>
              <a:t> – подытожить основные идеи собеседника. </a:t>
            </a:r>
          </a:p>
          <a:p>
            <a:r>
              <a:rPr lang="ru-RU" sz="2800" dirty="0" smtClean="0"/>
              <a:t>«Так значит ты </a:t>
            </a:r>
            <a:r>
              <a:rPr lang="ru-RU" sz="2800" dirty="0" err="1" smtClean="0"/>
              <a:t>считаеш</a:t>
            </a:r>
            <a:r>
              <a:rPr lang="ru-RU" sz="2800" dirty="0" smtClean="0"/>
              <a:t>….»</a:t>
            </a:r>
            <a:endParaRPr lang="ru-RU" sz="2800" dirty="0"/>
          </a:p>
        </p:txBody>
      </p:sp>
    </p:spTree>
  </p:cSld>
  <p:clrMapOvr>
    <a:masterClrMapping/>
  </p:clrMapOvr>
  <p:transition>
    <p:wipe dir="d"/>
  </p:transition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Другая 1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00B050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214</TotalTime>
  <Words>261</Words>
  <Application>Microsoft Office PowerPoint</Application>
  <PresentationFormat>Экран (4:3)</PresentationFormat>
  <Paragraphs>50</Paragraphs>
  <Slides>12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Трек</vt:lpstr>
      <vt:lpstr>  Техники Активного слушания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Техники Активного слушания</dc:title>
  <dc:creator>Оля</dc:creator>
  <cp:lastModifiedBy>Оля</cp:lastModifiedBy>
  <cp:revision>22</cp:revision>
  <dcterms:created xsi:type="dcterms:W3CDTF">2015-01-20T14:44:07Z</dcterms:created>
  <dcterms:modified xsi:type="dcterms:W3CDTF">2015-01-24T21:01:43Z</dcterms:modified>
</cp:coreProperties>
</file>