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sldIdLst>
    <p:sldId id="268" r:id="rId3"/>
    <p:sldId id="256" r:id="rId4"/>
    <p:sldId id="257" r:id="rId5"/>
    <p:sldId id="258" r:id="rId6"/>
    <p:sldId id="259" r:id="rId7"/>
    <p:sldId id="261" r:id="rId8"/>
    <p:sldId id="270" r:id="rId9"/>
    <p:sldId id="260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100" d="100"/>
          <a:sy n="100" d="100"/>
        </p:scale>
        <p:origin x="-294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4F9A1-F2A7-4F6B-9D5A-F826EF9A0D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5E2B0-9A22-44D4-8345-05413E5422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934200" y="274638"/>
            <a:ext cx="1827213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447800" y="274638"/>
            <a:ext cx="53340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07E091-574B-4F12-829A-983881EBA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FBB034-AD00-4359-9E7E-2F08F91158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49598-71F5-486A-AFCE-95EEABE282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85CA2-FC73-45E0-A882-28984E8E6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7A7CC-D256-4B71-BB6C-16378308C1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B274C-D3F0-4C10-8D46-6C929206DF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25506-146A-40D6-BEF6-F4896F525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9499B-91B9-476A-9391-DF97E15ECF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36E220-DF0D-4690-B9BC-FDE3DBDCB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C5F29B-8C1B-4DDE-8B78-D436CF0ED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AFA55-6536-4CD3-88D3-16127CE53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982A6-3518-4B9C-82AF-F3931E069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56EE88-E90F-43C3-A36B-F3559D652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7B6164-EC66-4011-8F9F-AFB071E09B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955D3-450E-4F16-A0C5-76F5709BE1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D06A7F-B293-4014-9104-DB79B5B6CA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A339D4-748A-4A0B-AF33-569CFC011E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1786-7552-4E4D-A63F-3597BE43BB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970074-B573-4FA9-B8A5-A7BC861CC2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F6CC02-B7DB-43CF-BB7D-9BA8F2954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1268835F-C751-4112-B36A-CDA44CFAD4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0EDBA61A-8B05-40F0-9E4D-6E88CB51B8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9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  <p:sldLayoutId id="2147483788" r:id="rId10"/>
    <p:sldLayoutId id="214748378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5257800"/>
            <a:ext cx="91440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685800" y="580240"/>
            <a:ext cx="7995588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60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  <a:r>
              <a:rPr lang="ru-RU" sz="60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–ВИКТОРИНА</a:t>
            </a:r>
          </a:p>
          <a:p>
            <a:pPr algn="ctr">
              <a:defRPr/>
            </a:pPr>
            <a:r>
              <a:rPr lang="ru-RU" sz="60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  <p:sp>
        <p:nvSpPr>
          <p:cNvPr id="39942" name="Rectangle 2"/>
          <p:cNvSpPr>
            <a:spLocks noChangeArrowheads="1"/>
          </p:cNvSpPr>
          <p:nvPr/>
        </p:nvSpPr>
        <p:spPr bwMode="auto">
          <a:xfrm>
            <a:off x="838200" y="3319045"/>
            <a:ext cx="7391400" cy="1200329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 eaLnBrk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Автор: Казакова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М.А.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eaLnBrk="0" hangingPunct="0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обществознания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МБОУ СОШ № 139 г. Н.Новгорода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635204"/>
            <a:ext cx="91440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ЗНАТЬ СВОИ ПРАВА И УМЕТЬ ЗА НИХ БОРОТЬСЯ – ЗНАЧИТ БЫТЬ СИЛЬНЫМ!</a:t>
            </a:r>
          </a:p>
          <a:p>
            <a:pPr algn="ctr">
              <a:defRPr/>
            </a:pP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УВАЖАТЬ ПРАВА ДРУГИХ – ЗНАЧИТ БЫТЬ СПРАВЕДЛИВЫМ!</a:t>
            </a:r>
          </a:p>
          <a:p>
            <a:pPr algn="ctr">
              <a:defRPr/>
            </a:pPr>
            <a:endParaRPr lang="ru-RU" sz="28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2800" i="1" dirty="0">
                <a:ln w="18415" cmpd="sng">
                  <a:solidFill>
                    <a:srgbClr val="FFFFFF"/>
                  </a:solidFill>
                  <a:prstDash val="solid"/>
                </a:ln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ЖИТЬ ПО ПРАВУ – ЗНАЧИТ ЖИТЬ В МИРЕ И СОГЛАСИИ!</a:t>
            </a:r>
          </a:p>
          <a:p>
            <a:pPr algn="ctr">
              <a:defRPr/>
            </a:pP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058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–ВИКТОРИНА</a:t>
            </a:r>
          </a:p>
          <a:p>
            <a:pPr algn="ctr">
              <a:defRPr/>
            </a:pPr>
            <a:r>
              <a:rPr lang="ru-RU" sz="36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418093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ПРОГРАММА:</a:t>
            </a:r>
          </a:p>
          <a:p>
            <a:pPr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1. 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Конкурс-тест: «Знатоки Конституции».</a:t>
            </a:r>
          </a:p>
          <a:p>
            <a:pPr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2. </a:t>
            </a: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</a:t>
            </a:r>
            <a:r>
              <a:rPr lang="ru-RU" sz="3200" dirty="0" smtClean="0"/>
              <a:t> </a:t>
            </a:r>
            <a:r>
              <a:rPr lang="ru-RU" sz="3200" i="1" dirty="0" smtClean="0"/>
              <a:t>« Закончи предложение»</a:t>
            </a:r>
          </a:p>
          <a:p>
            <a:pPr>
              <a:defRPr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3</a:t>
            </a: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. Конкурс-игра: «Конституция в ассоциациях».</a:t>
            </a:r>
          </a:p>
          <a:p>
            <a:pPr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4. Конкурс-практикум: «Конституция в действии».</a:t>
            </a:r>
          </a:p>
          <a:p>
            <a:pPr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Подведение итогов.</a:t>
            </a:r>
          </a:p>
          <a:p>
            <a:pPr>
              <a:defRPr/>
            </a:pPr>
            <a:r>
              <a:rPr lang="ru-RU" sz="32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5. Рефлексия.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4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05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–ВИКТОРИНА</a:t>
            </a:r>
          </a:p>
          <a:p>
            <a:pPr algn="ctr"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89157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Конкурс-тест «Знатоки Конституции»</a:t>
            </a:r>
          </a:p>
          <a:p>
            <a:pPr>
              <a:defRPr/>
            </a:pP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4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058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–ВИКТОРИНА</a:t>
            </a:r>
          </a:p>
          <a:p>
            <a:pPr algn="ctr">
              <a:defRPr/>
            </a:pPr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-304800" y="1447802"/>
          <a:ext cx="9753600" cy="56387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64028"/>
                <a:gridCol w="8423564"/>
                <a:gridCol w="266008"/>
              </a:tblGrid>
              <a:tr h="416404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№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Вопрос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21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1.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Президент РФ является главой:</a:t>
                      </a:r>
                      <a:r>
                        <a:rPr lang="ru-RU" sz="1800" baseline="0" dirty="0" smtClean="0"/>
                        <a:t> партии, государства, правительства.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870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2.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При вступлении в должность президент</a:t>
                      </a:r>
                      <a:r>
                        <a:rPr lang="ru-RU" sz="1800" baseline="0" dirty="0" smtClean="0"/>
                        <a:t> приносит народу: присягу, обещание, клятву?</a:t>
                      </a:r>
                      <a:endParaRPr lang="ru-RU" sz="18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422187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3.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Президент РФ избирается на следующий срок:</a:t>
                      </a:r>
                      <a:r>
                        <a:rPr lang="ru-RU" sz="1800" baseline="0" dirty="0" smtClean="0"/>
                        <a:t> 3,4,5,6 лет?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870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4.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Подписывает и обнародует федеральные законы: председатель правительства, президент, председатель Госдумы?</a:t>
                      </a:r>
                      <a:endParaRPr lang="ru-RU" sz="18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2870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5.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Как называется парламент РФ: Госдума, Федеральное собрание, Совет Федерации?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2218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6.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Госдума избирается на срок: 2, 3 ,4, 5</a:t>
                      </a:r>
                      <a:r>
                        <a:rPr lang="ru-RU" sz="1800" baseline="0" dirty="0" smtClean="0"/>
                        <a:t> года?</a:t>
                      </a:r>
                      <a:endParaRPr lang="ru-RU" sz="18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728706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7.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Исполнительную власть в РФ осуществляет:</a:t>
                      </a:r>
                      <a:r>
                        <a:rPr lang="ru-RU" sz="1800" baseline="0" dirty="0" smtClean="0"/>
                        <a:t> Госдума, правительство, президент?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41009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8.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Какой суд является высшим судебным органом по</a:t>
                      </a:r>
                      <a:r>
                        <a:rPr lang="ru-RU" sz="1800" baseline="0" dirty="0" smtClean="0"/>
                        <a:t> уголовным и гражданским делам: Конституционный, Высший арбитражный, Верховный суд РФ?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2824430"/>
            <a:ext cx="914400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32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Конкурс-проект  « Закончи предложение»</a:t>
            </a:r>
            <a:endParaRPr lang="ru-RU" sz="32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4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05800" cy="13542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  <a:p>
            <a:pPr algn="ctr">
              <a:defRPr/>
            </a:pP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–ВИКТОРИНА</a:t>
            </a:r>
          </a:p>
          <a:p>
            <a:pPr algn="ctr"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672620"/>
            <a:ext cx="9144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 algn="ctr">
              <a:defRPr/>
            </a:pPr>
            <a:r>
              <a:rPr lang="ru-RU" sz="2400" i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Конкурс-игра «Конституция в ассоциациях»</a:t>
            </a:r>
          </a:p>
          <a:p>
            <a:pPr marL="457200" indent="-457200">
              <a:defRPr/>
            </a:pPr>
            <a:endParaRPr lang="ru-RU" sz="2400" i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sz="2400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058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Департамент образования администрации г. Липецка</a:t>
            </a:r>
          </a:p>
          <a:p>
            <a:pPr algn="ctr">
              <a:defRPr/>
            </a:pP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МБОУ гимназия №19 им. Н.З. </a:t>
            </a:r>
            <a:r>
              <a:rPr lang="ru-RU" b="1" dirty="0" err="1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Поповичевой</a:t>
            </a:r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г. Липецка</a:t>
            </a:r>
          </a:p>
          <a:p>
            <a:pPr algn="ctr">
              <a:defRPr/>
            </a:pP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–ВИКТОРИНА</a:t>
            </a:r>
          </a:p>
          <a:p>
            <a:pPr algn="ctr">
              <a:defRPr/>
            </a:pPr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3400" y="2438400"/>
          <a:ext cx="8305800" cy="4114800"/>
        </p:xfrm>
        <a:graphic>
          <a:graphicData uri="http://schemas.openxmlformats.org/drawingml/2006/table">
            <a:tbl>
              <a:tblPr/>
              <a:tblGrid>
                <a:gridCol w="1186543"/>
                <a:gridCol w="711925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№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Предмет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1.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Ключи от квартиры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2.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Фотография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3.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Книга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4.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Письмо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4413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5.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Российский рубль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6.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Кукла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7.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Учебник русского языка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AF1EB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</a:rPr>
                        <a:t>8.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8F5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</a:rPr>
                        <a:t>Таблетки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5F8F5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072493" cy="100013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–ВИКТОРИНА</a:t>
            </a:r>
            <a:br>
              <a:rPr lang="ru-RU" sz="360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36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  <a:br>
              <a:rPr lang="ru-RU" sz="3600" dirty="0" smtClean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Из данных слов составьте предложение.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571625"/>
            <a:ext cx="8534400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 smtClean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 smtClean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dirty="0" smtClean="0">
              <a:solidFill>
                <a:schemeClr val="tx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правам</a:t>
            </a:r>
            <a:r>
              <a:rPr lang="ru-RU" sz="4400" dirty="0">
                <a:solidFill>
                  <a:schemeClr val="tx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, Конституция РФ, большую, человека, гражданина, часть, и, уделяет, своих, свободам, положений, и.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0" y="1358204"/>
            <a:ext cx="9144000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en-US" sz="4800" b="1" dirty="0" smtClean="0"/>
              <a:t>            </a:t>
            </a:r>
            <a:r>
              <a:rPr lang="ru-RU" sz="4800" b="1" i="1" dirty="0" smtClean="0">
                <a:solidFill>
                  <a:schemeClr val="bg1"/>
                </a:solidFill>
                <a:latin typeface="+mn-lt"/>
              </a:rPr>
              <a:t>Быть истинным </a:t>
            </a:r>
            <a:r>
              <a:rPr lang="en-US" sz="4800" b="1" i="1" smtClean="0">
                <a:solidFill>
                  <a:schemeClr val="bg1"/>
                </a:solidFill>
                <a:latin typeface="+mn-lt"/>
              </a:rPr>
              <a:t>   </a:t>
            </a:r>
            <a:r>
              <a:rPr lang="ru-RU" sz="4800" b="1" i="1" smtClean="0">
                <a:solidFill>
                  <a:schemeClr val="bg1"/>
                </a:solidFill>
                <a:latin typeface="+mn-lt"/>
              </a:rPr>
              <a:t>гражданином </a:t>
            </a:r>
            <a:r>
              <a:rPr lang="ru-RU" sz="4800" b="1" i="1" dirty="0" smtClean="0">
                <a:solidFill>
                  <a:schemeClr val="bg1"/>
                </a:solidFill>
                <a:latin typeface="+mn-lt"/>
              </a:rPr>
              <a:t>своей страны можно только </a:t>
            </a:r>
            <a:r>
              <a:rPr lang="ru-RU" sz="5400" b="1" i="1" u="sng" dirty="0" smtClean="0">
                <a:solidFill>
                  <a:schemeClr val="bg1"/>
                </a:solidFill>
                <a:latin typeface="+mn-lt"/>
              </a:rPr>
              <a:t>хорошо зная свои права и обязанности.</a:t>
            </a:r>
            <a:endParaRPr lang="ru-RU" sz="5400" i="1" u="sng" dirty="0" smtClean="0">
              <a:solidFill>
                <a:schemeClr val="bg1"/>
              </a:solidFill>
              <a:latin typeface="+mn-lt"/>
            </a:endParaRPr>
          </a:p>
          <a:p>
            <a:r>
              <a:rPr lang="ru-RU" sz="4800" b="1" i="1" u="sng" dirty="0" smtClean="0">
                <a:solidFill>
                  <a:schemeClr val="bg1"/>
                </a:solidFill>
                <a:latin typeface="+mn-lt"/>
              </a:rPr>
              <a:t> </a:t>
            </a:r>
            <a:endParaRPr lang="ru-RU" sz="4800" i="1" u="sng" dirty="0" smtClean="0">
              <a:solidFill>
                <a:schemeClr val="bg1"/>
              </a:solidFill>
              <a:latin typeface="+mn-lt"/>
            </a:endParaRPr>
          </a:p>
          <a:p>
            <a:pPr algn="ctr">
              <a:defRPr/>
            </a:pPr>
            <a:endParaRPr lang="ru-RU" i="1" dirty="0">
              <a:ln w="18415" cmpd="sng">
                <a:solidFill>
                  <a:srgbClr val="FFFFFF"/>
                </a:solidFill>
                <a:prstDash val="solid"/>
              </a:ln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>
              <a:defRPr/>
            </a:pP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 eaLnBrk="0" hangingPunct="0">
              <a:defRPr/>
            </a:pPr>
            <a:endParaRPr lang="ru-RU" dirty="0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058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32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  <a:r>
              <a:rPr lang="ru-RU" sz="32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–ВИКТОРИНА</a:t>
            </a:r>
          </a:p>
          <a:p>
            <a:pPr algn="ctr">
              <a:defRPr/>
            </a:pPr>
            <a:r>
              <a:rPr lang="ru-RU" sz="32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381000" y="152400"/>
            <a:ext cx="838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24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</a:t>
            </a:r>
            <a:r>
              <a:rPr lang="ru-RU" sz="2400" b="1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–ВИКТОРИНА</a:t>
            </a:r>
          </a:p>
          <a:p>
            <a:pPr algn="ctr">
              <a:defRPr/>
            </a:pPr>
            <a:r>
              <a:rPr lang="ru-RU" sz="2400" b="1" dirty="0">
                <a:ln w="11430"/>
                <a:solidFill>
                  <a:srgbClr val="C0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«ЧИТАЕМ КОНСТИТУЦИЮ!?»</a:t>
            </a:r>
          </a:p>
        </p:txBody>
      </p:sp>
      <p:pic>
        <p:nvPicPr>
          <p:cNvPr id="16389" name="Рисунок 4" descr="C:\Users\Римма Евгеньевна\Desktop\РЕ1\НК ОН\2012 ДЕКАДА\кафОЦ\IMG_4424.JPG"/>
          <p:cNvPicPr>
            <a:picLocks noChangeAspect="1" noChangeArrowheads="1"/>
          </p:cNvPicPr>
          <p:nvPr/>
        </p:nvPicPr>
        <p:blipFill>
          <a:blip r:embed="rId2" cstate="print"/>
          <a:srcRect t="37894"/>
          <a:stretch>
            <a:fillRect/>
          </a:stretch>
        </p:blipFill>
        <p:spPr bwMode="auto">
          <a:xfrm>
            <a:off x="2209800" y="1827213"/>
            <a:ext cx="5181600" cy="4765675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WritingDesign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WritingDesign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Апекс">
  <a:themeElements>
    <a:clrScheme name="Другая 3">
      <a:dk1>
        <a:sysClr val="windowText" lastClr="000000"/>
      </a:dk1>
      <a:lt1>
        <a:sysClr val="window" lastClr="FFFFFF"/>
      </a:lt1>
      <a:dk2>
        <a:srgbClr val="3C7483"/>
      </a:dk2>
      <a:lt2>
        <a:srgbClr val="EAEBDE"/>
      </a:lt2>
      <a:accent1>
        <a:srgbClr val="C6DAC8"/>
      </a:accent1>
      <a:accent2>
        <a:srgbClr val="E2ECE3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Writing close-up design template</Template>
  <TotalTime>183</TotalTime>
  <Words>380</Words>
  <Application>Microsoft Office PowerPoint</Application>
  <PresentationFormat>Экран (4:3)</PresentationFormat>
  <Paragraphs>85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WritingDesignTemplate</vt:lpstr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    ИГРА –ВИКТОРИНА «ЧИТАЕМ КОНСТИТУЦИЮ!?»  Из данных слов составьте предложение. 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Римма Евгеньевна</dc:creator>
  <cp:lastModifiedBy>Админ</cp:lastModifiedBy>
  <cp:revision>38</cp:revision>
  <cp:lastPrinted>1601-01-01T00:00:00Z</cp:lastPrinted>
  <dcterms:created xsi:type="dcterms:W3CDTF">1601-01-01T00:00:00Z</dcterms:created>
  <dcterms:modified xsi:type="dcterms:W3CDTF">2015-01-29T18:41:13Z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