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71" r:id="rId5"/>
    <p:sldId id="259" r:id="rId6"/>
    <p:sldId id="260" r:id="rId7"/>
    <p:sldId id="261" r:id="rId8"/>
    <p:sldId id="272" r:id="rId9"/>
    <p:sldId id="262" r:id="rId10"/>
    <p:sldId id="273" r:id="rId11"/>
    <p:sldId id="263" r:id="rId12"/>
    <p:sldId id="274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87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F505125-7778-4342-9181-F93B8243AA8A}" type="datetimeFigureOut">
              <a:rPr lang="ru-RU" smtClean="0"/>
              <a:pPr/>
              <a:t>14.01.2015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8D1A3B79-1B46-4A16-AAC6-7BC4A380B66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886728" cy="1714488"/>
          </a:xfrm>
        </p:spPr>
        <p:txBody>
          <a:bodyPr>
            <a:noAutofit/>
          </a:bodyPr>
          <a:lstStyle/>
          <a:p>
            <a:pPr algn="ctr"/>
            <a:r>
              <a:rPr lang="ru-RU" i="1" u="sng" dirty="0" smtClean="0">
                <a:solidFill>
                  <a:srgbClr val="FF0000"/>
                </a:solidFill>
                <a:latin typeface="Calibri" pitchFamily="34" charset="0"/>
              </a:rPr>
              <a:t>Расстройство</a:t>
            </a:r>
            <a:r>
              <a:rPr lang="ru-RU" i="1" u="sng" dirty="0" smtClean="0">
                <a:latin typeface="Calibri" pitchFamily="34" charset="0"/>
              </a:rPr>
              <a:t> </a:t>
            </a:r>
            <a:r>
              <a:rPr lang="ru-RU" i="1" u="sng" dirty="0" smtClean="0">
                <a:solidFill>
                  <a:srgbClr val="FF0000"/>
                </a:solidFill>
                <a:latin typeface="Calibri" pitchFamily="34" charset="0"/>
              </a:rPr>
              <a:t>речи при инсульте.</a:t>
            </a:r>
            <a:endParaRPr lang="ru-RU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2285992"/>
            <a:ext cx="8143932" cy="292895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3200" b="1" dirty="0" smtClean="0">
                <a:latin typeface="Calibri" pitchFamily="34" charset="0"/>
              </a:rPr>
              <a:t>Выполнила : Бузина А.А. </a:t>
            </a:r>
            <a:endParaRPr lang="ru-RU" sz="3200" b="1" dirty="0">
              <a:latin typeface="Calibri" pitchFamily="34" charset="0"/>
            </a:endParaRPr>
          </a:p>
        </p:txBody>
      </p:sp>
      <p:pic>
        <p:nvPicPr>
          <p:cNvPr id="5" name="Рисунок 4" descr="http://im2-tub-ru.yandex.net/i?id=0ee7e637c7547ceaac05df36ad052e57-142-144&amp;n=2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214554"/>
            <a:ext cx="4000560" cy="2786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insultanet.ru/img/281-1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488" y="1571612"/>
            <a:ext cx="3857652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s://encrypted-tbn2.gstatic.com/images?q=tbn:ANd9GcQO8IlEkl-JdgWeV_RpZxFmbLy3XOIQQO-LtcSAJ9-KDL5LWKYR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3357586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s://encrypted-tbn0.gstatic.com/images?q=tbn:ANd9GcQqEsQC-Tb_Bs8cR-eFmnB98E0LtUP-qE-DAUBENUW7EdkGZ9eUXA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643570" y="357166"/>
            <a:ext cx="350043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www.top122.ru/upload/full/1379403194523805ba4f8cb.jpg?00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85720" y="4286256"/>
            <a:ext cx="28575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im3-tub-ru.yandex.net/i?id=3adedfc586ea6fa66ef459df907a663b-70-144&amp;n=21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857884" y="4429132"/>
            <a:ext cx="3076584" cy="2214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2357454"/>
          </a:xfrm>
        </p:spPr>
        <p:txBody>
          <a:bodyPr>
            <a:normAutofit/>
          </a:bodyPr>
          <a:lstStyle/>
          <a:p>
            <a:pPr algn="ctr"/>
            <a:r>
              <a:rPr lang="ru-RU" sz="31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Если речевое общение с больным в какой-то мере сохранено, полезными будут следующие рекомендации</a:t>
            </a:r>
            <a:r>
              <a:rPr lang="ru-RU" sz="31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:</a:t>
            </a:r>
            <a: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chemeClr val="tx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dirty="0">
              <a:solidFill>
                <a:schemeClr val="tx2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785926"/>
            <a:ext cx="8229600" cy="4572032"/>
          </a:xfrm>
        </p:spPr>
        <p:txBody>
          <a:bodyPr>
            <a:normAutofit fontScale="92500"/>
          </a:bodyPr>
          <a:lstStyle/>
          <a:p>
            <a:pPr lvl="0"/>
            <a:r>
              <a:rPr lang="ru-RU" dirty="0" smtClean="0"/>
              <a:t>Если больной использует необычное слово или звук для обозначения предмета, понятия или выражения своих мыслей </a:t>
            </a:r>
            <a:r>
              <a:rPr lang="ru-RU" dirty="0" smtClean="0"/>
              <a:t>,можно </a:t>
            </a:r>
            <a:r>
              <a:rPr lang="ru-RU" dirty="0" smtClean="0"/>
              <a:t>принять этот новый термин или звук и пользоваться им.</a:t>
            </a:r>
          </a:p>
          <a:p>
            <a:pPr lvl="0"/>
            <a:r>
              <a:rPr lang="ru-RU" dirty="0" smtClean="0"/>
              <a:t>Настаивая на употреблении больным правильного термина, можно вызвать раздражение или гнев. </a:t>
            </a:r>
          </a:p>
          <a:p>
            <a:pPr lvl="0"/>
            <a:r>
              <a:rPr lang="ru-RU" dirty="0" smtClean="0"/>
              <a:t>При разговоре использовать простые короткие фразы. </a:t>
            </a:r>
          </a:p>
          <a:p>
            <a:pPr lvl="0"/>
            <a:r>
              <a:rPr lang="ru-RU" dirty="0" smtClean="0"/>
              <a:t>С некоторыми больными легче общаться письменно.</a:t>
            </a:r>
          </a:p>
          <a:p>
            <a:endParaRPr lang="ru-RU" dirty="0"/>
          </a:p>
        </p:txBody>
      </p:sp>
    </p:spTree>
  </p:cSld>
  <p:clrMapOvr>
    <a:masterClrMapping/>
  </p:clrMapOvr>
  <p:transition>
    <p:cover dir="u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14282" y="428604"/>
            <a:ext cx="8429684" cy="5016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Инсульт </a:t>
            </a:r>
            <a:r>
              <a: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– это очень серьезное заболевание. Поэтому родственникам больного придется запастись терпением и проявить максимум понимания, участия в его реабилитации. Ведь четкая речь – неотъемлемая часть индивидуальности каждого человека</a:t>
            </a:r>
            <a:endParaRPr kumimoji="0" lang="ru-RU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1071546"/>
            <a:ext cx="8229600" cy="371477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atin typeface="Times New Roman" pitchFamily="18" charset="0"/>
                <a:cs typeface="Times New Roman" pitchFamily="18" charset="0"/>
              </a:rPr>
              <a:t>Благодарю за внимание!</a:t>
            </a:r>
            <a:endParaRPr lang="ru-RU" sz="6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ctr">
              <a:buNone/>
            </a:pPr>
            <a:r>
              <a:rPr lang="ru-RU" sz="6000" dirty="0" smtClean="0">
                <a:latin typeface="Calibri" pitchFamily="34" charset="0"/>
              </a:rPr>
              <a:t>повреждение вещества головного мозга в результате острого нарушения мозгового кровообращения.</a:t>
            </a:r>
            <a:endParaRPr lang="ru-RU" sz="6000" dirty="0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/>
              <a:t> </a:t>
            </a:r>
            <a:r>
              <a:rPr lang="ru-RU" sz="88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Инсульт-</a:t>
            </a:r>
            <a:endParaRPr lang="ru-RU" sz="8800" dirty="0"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3800" u="sng" dirty="0" smtClean="0">
                <a:latin typeface="Calibri" pitchFamily="34" charset="0"/>
              </a:rPr>
              <a:t>г</a:t>
            </a:r>
            <a:r>
              <a:rPr lang="ru-RU" sz="3800" u="sng" dirty="0" smtClean="0">
                <a:latin typeface="Calibri" pitchFamily="34" charset="0"/>
              </a:rPr>
              <a:t>еморрагический (</a:t>
            </a:r>
            <a:r>
              <a:rPr lang="ru-RU" sz="3800" dirty="0" smtClean="0">
                <a:latin typeface="Calibri" pitchFamily="34" charset="0"/>
              </a:rPr>
              <a:t>развивается п</a:t>
            </a:r>
            <a:r>
              <a:rPr lang="ru-RU" sz="3800" dirty="0" smtClean="0">
                <a:latin typeface="Calibri" pitchFamily="34" charset="0"/>
              </a:rPr>
              <a:t>ри </a:t>
            </a:r>
            <a:r>
              <a:rPr lang="ru-RU" sz="3800" dirty="0" smtClean="0">
                <a:latin typeface="Calibri" pitchFamily="34" charset="0"/>
              </a:rPr>
              <a:t>разрыве кровеносного сосуда головного мозга вследствие кровоизлияния в </a:t>
            </a:r>
            <a:r>
              <a:rPr lang="ru-RU" sz="3800" dirty="0" smtClean="0">
                <a:latin typeface="Calibri" pitchFamily="34" charset="0"/>
              </a:rPr>
              <a:t>мозг);</a:t>
            </a:r>
          </a:p>
          <a:p>
            <a:pPr>
              <a:buFont typeface="Wingdings" pitchFamily="2" charset="2"/>
              <a:buChar char="v"/>
            </a:pPr>
            <a:r>
              <a:rPr lang="ru-RU" sz="3800" u="sng" dirty="0" smtClean="0">
                <a:latin typeface="Calibri" pitchFamily="34" charset="0"/>
              </a:rPr>
              <a:t>ишемический инсульт </a:t>
            </a:r>
            <a:r>
              <a:rPr lang="ru-RU" sz="3800" dirty="0" smtClean="0">
                <a:latin typeface="Calibri" pitchFamily="34" charset="0"/>
              </a:rPr>
              <a:t>(инфаркт мозга</a:t>
            </a:r>
            <a:r>
              <a:rPr lang="ru-RU" sz="3800" dirty="0" smtClean="0">
                <a:latin typeface="Calibri" pitchFamily="34" charset="0"/>
              </a:rPr>
              <a:t>): (развивается </a:t>
            </a:r>
            <a:r>
              <a:rPr lang="ru-RU" sz="3800" dirty="0" smtClean="0">
                <a:latin typeface="Calibri" pitchFamily="34" charset="0"/>
              </a:rPr>
              <a:t>п</a:t>
            </a:r>
            <a:r>
              <a:rPr lang="ru-RU" sz="3800" dirty="0" smtClean="0">
                <a:latin typeface="Calibri" pitchFamily="34" charset="0"/>
              </a:rPr>
              <a:t>ри </a:t>
            </a:r>
            <a:r>
              <a:rPr lang="ru-RU" sz="3800" dirty="0" smtClean="0">
                <a:latin typeface="Calibri" pitchFamily="34" charset="0"/>
              </a:rPr>
              <a:t>спазме или закупорке кровеносного сосуда головного </a:t>
            </a:r>
            <a:r>
              <a:rPr lang="ru-RU" sz="3800" dirty="0" smtClean="0">
                <a:latin typeface="Calibri" pitchFamily="34" charset="0"/>
              </a:rPr>
              <a:t>мозга).</a:t>
            </a:r>
            <a:endParaRPr lang="ru-RU" sz="3800" dirty="0">
              <a:latin typeface="Calibri" pitchFamily="34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1143000"/>
          </a:xfrm>
        </p:spPr>
        <p:txBody>
          <a:bodyPr>
            <a:noAutofit/>
          </a:bodyPr>
          <a:lstStyle/>
          <a:p>
            <a:pPr algn="ctr"/>
            <a:r>
              <a:rPr lang="ru-RU" sz="7200" b="1" dirty="0" smtClean="0">
                <a:solidFill>
                  <a:srgbClr val="FF0000"/>
                </a:solidFill>
                <a:effectLst/>
                <a:latin typeface="Calibri" pitchFamily="34" charset="0"/>
                <a:cs typeface="Times New Roman" pitchFamily="18" charset="0"/>
              </a:rPr>
              <a:t>Виды инсульта:</a:t>
            </a:r>
            <a:endParaRPr lang="ru-RU" sz="7200" dirty="0"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Инсульт - Неврология - Болезни - MedClub.ru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428604"/>
            <a:ext cx="7072362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142984"/>
            <a:ext cx="8229600" cy="4983179"/>
          </a:xfrm>
        </p:spPr>
        <p:txBody>
          <a:bodyPr>
            <a:normAutofit lnSpcReduction="10000"/>
          </a:bodyPr>
          <a:lstStyle/>
          <a:p>
            <a:pPr lvl="0"/>
            <a:r>
              <a:rPr lang="ru-RU" sz="3200" dirty="0" smtClean="0">
                <a:latin typeface="Calibri" pitchFamily="34" charset="0"/>
              </a:rPr>
              <a:t>генетической склонности организма к таким </a:t>
            </a:r>
            <a:r>
              <a:rPr lang="ru-RU" sz="3200" dirty="0" smtClean="0">
                <a:latin typeface="Calibri" pitchFamily="34" charset="0"/>
              </a:rPr>
              <a:t>состояниям;</a:t>
            </a:r>
            <a:endParaRPr lang="ru-RU" sz="3200" dirty="0" smtClean="0">
              <a:latin typeface="Calibri" pitchFamily="34" charset="0"/>
            </a:endParaRPr>
          </a:p>
          <a:p>
            <a:pPr lvl="0"/>
            <a:r>
              <a:rPr lang="ru-RU" sz="3200" dirty="0" smtClean="0">
                <a:latin typeface="Calibri" pitchFamily="34" charset="0"/>
              </a:rPr>
              <a:t>курения или злоупотребления </a:t>
            </a:r>
            <a:r>
              <a:rPr lang="ru-RU" sz="3200" dirty="0" smtClean="0">
                <a:latin typeface="Calibri" pitchFamily="34" charset="0"/>
              </a:rPr>
              <a:t>алкоголем;</a:t>
            </a:r>
            <a:endParaRPr lang="ru-RU" sz="3200" dirty="0" smtClean="0">
              <a:latin typeface="Calibri" pitchFamily="34" charset="0"/>
            </a:endParaRPr>
          </a:p>
          <a:p>
            <a:pPr lvl="0"/>
            <a:r>
              <a:rPr lang="ru-RU" sz="3200" dirty="0" smtClean="0">
                <a:latin typeface="Calibri" pitchFamily="34" charset="0"/>
              </a:rPr>
              <a:t>заболевания сахарным диабетом;</a:t>
            </a:r>
          </a:p>
          <a:p>
            <a:pPr lvl="0"/>
            <a:r>
              <a:rPr lang="ru-RU" sz="3200" dirty="0" smtClean="0">
                <a:latin typeface="Calibri" pitchFamily="34" charset="0"/>
              </a:rPr>
              <a:t>наличия артериальной гипертонии или стенокардии;</a:t>
            </a:r>
          </a:p>
          <a:p>
            <a:pPr lvl="0"/>
            <a:r>
              <a:rPr lang="ru-RU" sz="3200" dirty="0" smtClean="0">
                <a:latin typeface="Calibri" pitchFamily="34" charset="0"/>
              </a:rPr>
              <a:t>предшествующего инфаркта </a:t>
            </a:r>
            <a:r>
              <a:rPr lang="ru-RU" sz="3200" dirty="0" smtClean="0">
                <a:latin typeface="Calibri" pitchFamily="34" charset="0"/>
              </a:rPr>
              <a:t>миокарда;</a:t>
            </a:r>
            <a:endParaRPr lang="ru-RU" sz="3200" dirty="0" smtClean="0">
              <a:latin typeface="Calibri" pitchFamily="34" charset="0"/>
            </a:endParaRPr>
          </a:p>
          <a:p>
            <a:pPr lvl="0"/>
            <a:r>
              <a:rPr lang="ru-RU" sz="3200" dirty="0" smtClean="0">
                <a:latin typeface="Calibri" pitchFamily="34" charset="0"/>
              </a:rPr>
              <a:t>аритмии или склонности к образованию тромбов (повышенная свертываемость крови).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82726"/>
          </a:xfrm>
        </p:spPr>
        <p:txBody>
          <a:bodyPr>
            <a:noAutofit/>
          </a:bodyPr>
          <a:lstStyle/>
          <a:p>
            <a:pPr algn="ctr"/>
            <a:r>
              <a:rPr lang="ru-RU" sz="28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Реальная угроза развития инсульта возможна в случаях:</a:t>
            </a: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>
                <a:latin typeface="Times New Roman" pitchFamily="18" charset="0"/>
                <a:cs typeface="Times New Roman" pitchFamily="18" charset="0"/>
              </a:rPr>
            </a:b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214422"/>
            <a:ext cx="8715436" cy="535785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Calibri" pitchFamily="34" charset="0"/>
              </a:rPr>
              <a:t>внезапное онемение или появление слабости в области лица, рук или ног, особенно на одной стороне тела;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>
                <a:latin typeface="Calibri" pitchFamily="34" charset="0"/>
              </a:rPr>
              <a:t>неожиданное возникновение затруднения при </a:t>
            </a:r>
            <a:r>
              <a:rPr lang="ru-RU" sz="2800" dirty="0" err="1" smtClean="0">
                <a:latin typeface="Calibri" pitchFamily="34" charset="0"/>
              </a:rPr>
              <a:t>выговаривании</a:t>
            </a:r>
            <a:r>
              <a:rPr lang="ru-RU" sz="2800" dirty="0" smtClean="0">
                <a:latin typeface="Calibri" pitchFamily="34" charset="0"/>
              </a:rPr>
              <a:t> или понимании речи, при чтении текста;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Calibri" pitchFamily="34" charset="0"/>
              </a:rPr>
              <a:t>резкое ухудшение зрения на один или оба глаза;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Calibri" pitchFamily="34" charset="0"/>
              </a:rPr>
              <a:t>внезапное нарушение координации движений (шаткость походки), головокружение;</a:t>
            </a:r>
          </a:p>
          <a:p>
            <a:pPr lvl="0">
              <a:buFont typeface="Wingdings" pitchFamily="2" charset="2"/>
              <a:buChar char="v"/>
            </a:pPr>
            <a:r>
              <a:rPr lang="ru-RU" sz="2800" dirty="0" smtClean="0">
                <a:latin typeface="Calibri" pitchFamily="34" charset="0"/>
              </a:rPr>
              <a:t>внезапная сильная необъяснимая головная боль.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79690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Главные симптомы инсульта включают:</a:t>
            </a:r>
            <a:endParaRPr lang="ru-RU" sz="4000" dirty="0">
              <a:solidFill>
                <a:srgbClr val="FF0000"/>
              </a:solidFill>
              <a:effectLst/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allAtOnce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929718" cy="2297106"/>
          </a:xfrm>
        </p:spPr>
        <p:txBody>
          <a:bodyPr>
            <a:no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Один из самых распространенных симптомов инсульта - невнятная речь.</a:t>
            </a:r>
            <a:endParaRPr lang="ru-RU" sz="4800" dirty="0"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  <p:pic>
        <p:nvPicPr>
          <p:cNvPr id="6" name="Содержимое 5" descr="Сонник Миллера Паралич - толкование сна, к чему снится Парал…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214678" y="2714620"/>
            <a:ext cx="5769797" cy="3890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gtmarket.ru/files/book/6567/image025.pn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00562" y="857232"/>
            <a:ext cx="4286280" cy="39290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1. предмет и задачи психофизиологии - страница 26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500042"/>
            <a:ext cx="335758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www.kspus.org/glaz/topica/index_files/image018.jpg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42910" y="3786190"/>
            <a:ext cx="3500462" cy="22812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25536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Есть несколько типов речевых трудности, которые могут возникнуть после </a:t>
            </a:r>
            <a:r>
              <a:rPr lang="ru-RU" sz="3200" dirty="0" smtClean="0">
                <a:solidFill>
                  <a:srgbClr val="FF0000"/>
                </a:solidFill>
                <a:effectLst/>
                <a:latin typeface="Calibri" pitchFamily="34" charset="0"/>
              </a:rPr>
              <a:t>инсульта:</a:t>
            </a:r>
            <a:endParaRPr lang="ru-RU" sz="3200" dirty="0">
              <a:solidFill>
                <a:srgbClr val="FF0000"/>
              </a:solidFill>
              <a:effectLst/>
              <a:latin typeface="Calibri" pitchFamily="34" charset="0"/>
              <a:cs typeface="Times New Roman" pitchFamily="18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643050"/>
            <a:ext cx="9144000" cy="4786346"/>
          </a:xfrm>
        </p:spPr>
        <p:txBody>
          <a:bodyPr>
            <a:normAutofit/>
          </a:bodyPr>
          <a:lstStyle/>
          <a:p>
            <a:r>
              <a:rPr lang="ru-RU" sz="3000" dirty="0" smtClean="0">
                <a:latin typeface="Calibri" pitchFamily="34" charset="0"/>
              </a:rPr>
              <a:t>Афазия является приобретенным языковым расстройством, влияющим на способность говорить и понимать язык, а также читать и </a:t>
            </a:r>
            <a:r>
              <a:rPr lang="ru-RU" sz="3000" dirty="0" smtClean="0">
                <a:latin typeface="Calibri" pitchFamily="34" charset="0"/>
              </a:rPr>
              <a:t>писать;</a:t>
            </a:r>
          </a:p>
          <a:p>
            <a:r>
              <a:rPr lang="ru-RU" sz="3000" dirty="0" smtClean="0">
                <a:latin typeface="Calibri" pitchFamily="34" charset="0"/>
              </a:rPr>
              <a:t>Дизартрия является двигательным расстройством или по другому  расстройство экспрессивной речи при сохранности ее </a:t>
            </a:r>
            <a:r>
              <a:rPr lang="ru-RU" sz="3000" dirty="0" smtClean="0">
                <a:latin typeface="Calibri" pitchFamily="34" charset="0"/>
              </a:rPr>
              <a:t>понимания;</a:t>
            </a:r>
          </a:p>
          <a:p>
            <a:pPr lvl="0"/>
            <a:r>
              <a:rPr lang="ru-RU" sz="3000" dirty="0" smtClean="0">
                <a:latin typeface="Calibri" pitchFamily="34" charset="0"/>
              </a:rPr>
              <a:t>Апраксия речи (или словесная апраксия) является невозможностью получения информационной команды речевой мышцей.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allAtOnce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165</TotalTime>
  <Words>342</Words>
  <Application>Microsoft Office PowerPoint</Application>
  <PresentationFormat>Экран (4:3)</PresentationFormat>
  <Paragraphs>37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Открытая</vt:lpstr>
      <vt:lpstr>Расстройство речи при инсульте.</vt:lpstr>
      <vt:lpstr> Инсульт-</vt:lpstr>
      <vt:lpstr>Виды инсульта:</vt:lpstr>
      <vt:lpstr>Слайд 4</vt:lpstr>
      <vt:lpstr>Реальная угроза развития инсульта возможна в случаях:  </vt:lpstr>
      <vt:lpstr>Главные симптомы инсульта включают:</vt:lpstr>
      <vt:lpstr>Один из самых распространенных симптомов инсульта - невнятная речь.</vt:lpstr>
      <vt:lpstr>Слайд 8</vt:lpstr>
      <vt:lpstr>Есть несколько типов речевых трудности, которые могут возникнуть после инсульта:</vt:lpstr>
      <vt:lpstr>Слайд 10</vt:lpstr>
      <vt:lpstr>Если речевое общение с больным в какой-то мере сохранено, полезными будут следующие рекомендации: </vt:lpstr>
      <vt:lpstr>Слайд 12</vt:lpstr>
      <vt:lpstr>Благодарю за внимание!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Вода –источник жизни на земле.</dc:title>
  <dc:creator>Пользователь</dc:creator>
  <cp:lastModifiedBy>Пользователь</cp:lastModifiedBy>
  <cp:revision>17</cp:revision>
  <dcterms:created xsi:type="dcterms:W3CDTF">2013-10-09T17:05:49Z</dcterms:created>
  <dcterms:modified xsi:type="dcterms:W3CDTF">2015-01-14T13:20:52Z</dcterms:modified>
</cp:coreProperties>
</file>