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4" r:id="rId17"/>
    <p:sldId id="275" r:id="rId18"/>
    <p:sldId id="276" r:id="rId19"/>
    <p:sldId id="277" r:id="rId20"/>
    <p:sldId id="278" r:id="rId21"/>
    <p:sldId id="279" r:id="rId22"/>
    <p:sldId id="280" r:id="rId23"/>
    <p:sldId id="281"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E87A0EF-30A2-4DDE-8FD0-2C2A8603322C}" type="datetimeFigureOut">
              <a:rPr lang="ru-RU" smtClean="0"/>
              <a:pPr/>
              <a:t>22.01.2015</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FF5A020-859A-4D24-A773-AFD241768BEF}"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E87A0EF-30A2-4DDE-8FD0-2C2A8603322C}" type="datetimeFigureOut">
              <a:rPr lang="ru-RU" smtClean="0"/>
              <a:pPr/>
              <a:t>22.01.2015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FF5A020-859A-4D24-A773-AFD241768BE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8E87A0EF-30A2-4DDE-8FD0-2C2A8603322C}" type="datetimeFigureOut">
              <a:rPr lang="ru-RU" smtClean="0"/>
              <a:pPr/>
              <a:t>22.01.2015</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FF5A020-859A-4D24-A773-AFD241768BE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E87A0EF-30A2-4DDE-8FD0-2C2A8603322C}" type="datetimeFigureOut">
              <a:rPr lang="ru-RU" smtClean="0"/>
              <a:pPr/>
              <a:t>22.01.2015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FF5A020-859A-4D24-A773-AFD241768BE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E87A0EF-30A2-4DDE-8FD0-2C2A8603322C}" type="datetimeFigureOut">
              <a:rPr lang="ru-RU" smtClean="0"/>
              <a:pPr/>
              <a:t>22.01.2015</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8FF5A020-859A-4D24-A773-AFD241768BEF}"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E87A0EF-30A2-4DDE-8FD0-2C2A8603322C}" type="datetimeFigureOut">
              <a:rPr lang="ru-RU" smtClean="0"/>
              <a:pPr/>
              <a:t>22.01.2015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FF5A020-859A-4D24-A773-AFD241768BE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E87A0EF-30A2-4DDE-8FD0-2C2A8603322C}" type="datetimeFigureOut">
              <a:rPr lang="ru-RU" smtClean="0"/>
              <a:pPr/>
              <a:t>22.01.2015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FF5A020-859A-4D24-A773-AFD241768BE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E87A0EF-30A2-4DDE-8FD0-2C2A8603322C}" type="datetimeFigureOut">
              <a:rPr lang="ru-RU" smtClean="0"/>
              <a:pPr/>
              <a:t>22.01.2015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FF5A020-859A-4D24-A773-AFD241768BE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8E87A0EF-30A2-4DDE-8FD0-2C2A8603322C}" type="datetimeFigureOut">
              <a:rPr lang="ru-RU" smtClean="0"/>
              <a:pPr/>
              <a:t>22.01.2015</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8FF5A020-859A-4D24-A773-AFD241768BE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E87A0EF-30A2-4DDE-8FD0-2C2A8603322C}" type="datetimeFigureOut">
              <a:rPr lang="ru-RU" smtClean="0"/>
              <a:pPr/>
              <a:t>22.01.2015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FF5A020-859A-4D24-A773-AFD241768BE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8E87A0EF-30A2-4DDE-8FD0-2C2A8603322C}" type="datetimeFigureOut">
              <a:rPr lang="ru-RU" smtClean="0"/>
              <a:pPr/>
              <a:t>22.01.2015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FF5A020-859A-4D24-A773-AFD241768BEF}"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E87A0EF-30A2-4DDE-8FD0-2C2A8603322C}" type="datetimeFigureOut">
              <a:rPr lang="ru-RU" smtClean="0"/>
              <a:pPr/>
              <a:t>22.01.2015</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FF5A020-859A-4D24-A773-AFD241768BE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ru.wikipedia.org/wiki/%D0%A1%D0%BE%D1%87%D0%B8-2014" TargetMode="External"/><Relationship Id="rId13" Type="http://schemas.openxmlformats.org/officeDocument/2006/relationships/hyperlink" Target="https://ru.wikipedia.org/wiki/%D0%A7%D1%91%D1%80%D0%BD%D0%B0%D1%8F_%D0%BF%D0%B8%D1%80%D0%B0%D0%BC%D0%B8%D0%B4%D0%B0" TargetMode="External"/><Relationship Id="rId3" Type="http://schemas.openxmlformats.org/officeDocument/2006/relationships/hyperlink" Target="https://ru.wikipedia.org/wiki/%D0%AD%D1%81%D1%82%D0%BE%D1%81%D0%B0%D0%B4%D0%BE%D0%BA" TargetMode="External"/><Relationship Id="rId7" Type="http://schemas.openxmlformats.org/officeDocument/2006/relationships/hyperlink" Target="https://ru.wikipedia.org/wiki/%D0%93%D0%BE%D1%80%D0%BD%D0%B0%D1%8F_%D0%BA%D0%B0%D1%80%D1%83%D1%81%D0%B5%D0%BB%D1%8C" TargetMode="External"/><Relationship Id="rId12" Type="http://schemas.openxmlformats.org/officeDocument/2006/relationships/hyperlink" Target="https://ru.wikipedia.org/wiki/%D0%AD%D1%81%D1%82%D0%BE-%D0%A1%D0%B0%D0%B4%D0%BE%D0%BA" TargetMode="External"/><Relationship Id="rId2" Type="http://schemas.openxmlformats.org/officeDocument/2006/relationships/hyperlink" Target="https://ru.wikipedia.org/wiki/%D0%93%D0%BE%D1%80%D0%BD%D0%BE%D0%BB%D1%8B%D0%B6%D0%BD%D1%8B%D0%B9_%D0%BA%D1%83%D1%80%D0%BE%D1%80%D1%82" TargetMode="External"/><Relationship Id="rId1" Type="http://schemas.openxmlformats.org/officeDocument/2006/relationships/slideLayout" Target="../slideLayouts/slideLayout2.xml"/><Relationship Id="rId6" Type="http://schemas.openxmlformats.org/officeDocument/2006/relationships/hyperlink" Target="https://ru.wikipedia.org/wiki/%D0%A1%D0%BE%D1%87%D0%B8" TargetMode="External"/><Relationship Id="rId11" Type="http://schemas.openxmlformats.org/officeDocument/2006/relationships/hyperlink" Target="https://ru.wikipedia.org/wiki/%D0%90%D0%B8%D0%B1%D0%B3%D0%B0_(%D1%85%D1%80%D0%B5%D0%B1%D0%B5%D1%82)" TargetMode="External"/><Relationship Id="rId5" Type="http://schemas.openxmlformats.org/officeDocument/2006/relationships/hyperlink" Target="https://ru.wikipedia.org/wiki/%D0%90%D0%B4%D0%BB%D0%B5%D1%80%D1%81%D0%BA%D0%B8%D0%B9_%D1%80%D0%B0%D0%B9%D0%BE%D0%BD" TargetMode="External"/><Relationship Id="rId15" Type="http://schemas.openxmlformats.org/officeDocument/2006/relationships/hyperlink" Target="https://ru.wikipedia.org/wiki/%D0%94%D0%BC%D0%B8%D1%82%D1%80%D0%B8%D0%B9_%D0%9C%D0%B5%D0%B4%D0%B2%D0%B5%D0%B4%D0%B5%D0%B2" TargetMode="External"/><Relationship Id="rId10" Type="http://schemas.openxmlformats.org/officeDocument/2006/relationships/hyperlink" Target="https://ru.wikipedia.org/wiki/%D0%A1%D0%B1%D0%B5%D1%80%D0%B1%D0%B0%D0%BD%D0%BA_%D0%A0%D0%BE%D1%81%D1%81%D0%B8%D0%B8" TargetMode="External"/><Relationship Id="rId4" Type="http://schemas.openxmlformats.org/officeDocument/2006/relationships/hyperlink" Target="https://ru.wikipedia.org/wiki/%D0%9A%D1%80%D0%B0%D1%81%D0%BD%D0%B0%D1%8F_%D0%9F%D0%BE%D0%BB%D1%8F%D0%BD%D0%B0" TargetMode="External"/><Relationship Id="rId9" Type="http://schemas.openxmlformats.org/officeDocument/2006/relationships/hyperlink" Target="https://ru.wikipedia.org/w/index.php?title=%D0%9E%D1%82%D0%BA%D1%80%D1%8B%D1%82%D0%BE%D0%B5_%D0%B0%D0%BA%D1%86%D0%B8%D0%BE%D0%BD%D0%B5%D1%80%D0%BD%D0%BE%D0%B5_%D0%BE%D0%B1%D1%89%D0%B5%D1%81%D1%82%D0%B2%D0%BE_%C2%AB%D0%9A%D1%80%D0%B0%D1%81%D0%BD%D0%B0%D1%8F_%D0%BF%D0%BE%D0%BB%D1%8F%D0%BD%D0%B0%C2%BB&amp;action=edit&amp;redlink=1" TargetMode="External"/><Relationship Id="rId14" Type="http://schemas.openxmlformats.org/officeDocument/2006/relationships/hyperlink" Target="https://ru.wikipedia.org/wiki/%D0%9F%D1%80%D0%B5%D0%B7%D0%B8%D0%B4%D0%B5%D0%BD%D1%82_%D0%A0%D0%BE%D1%81%D1%81%D0%B8%D0%B9%D1%81%D0%BA%D0%BE%D0%B9_%D0%A4%D0%B5%D0%B4%D0%B5%D1%80%D0%B0%D1%86%D0%B8%D0%B8"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ru.wikipedia.org/wiki/%D0%A1%D0%BD%D0%BE%D1%83%D0%B1%D0%BE%D1%80%D0%B4_(%D0%B2%D0%B8%D0%B4_%D1%81%D0%BF%D0%BE%D1%80%D1%82%D0%B0)" TargetMode="External"/><Relationship Id="rId3" Type="http://schemas.openxmlformats.org/officeDocument/2006/relationships/hyperlink" Target="https://ru.wikipedia.org/wiki/%D0%A7%D1%91%D1%80%D0%BD%D0%B0%D1%8F_%D0%BF%D0%B8%D1%80%D0%B0%D0%BC%D0%B8%D0%B4%D0%B0" TargetMode="External"/><Relationship Id="rId7" Type="http://schemas.openxmlformats.org/officeDocument/2006/relationships/hyperlink" Target="https://ru.wikipedia.org/wiki/%D0%93%D0%BE%D1%80%D0%BD%D1%8B%D0%B5_%D0%BB%D1%8B%D0%B6%D0%B8_(%D1%81%D0%BF%D0%BE%D1%80%D1%82)" TargetMode="External"/><Relationship Id="rId2" Type="http://schemas.openxmlformats.org/officeDocument/2006/relationships/hyperlink" Target="https://ru.wikipedia.org/wiki/%D0%93%D0%BE%D1%80%D0%BD%D0%BE%D0%BB%D1%8B%D0%B6%D0%BD%D1%8B%D0%B9_%D0%BF%D0%BE%D0%B4%D1%8A%D1%91%D0%BC%D0%BD%D0%B8%D0%BA" TargetMode="External"/><Relationship Id="rId1" Type="http://schemas.openxmlformats.org/officeDocument/2006/relationships/slideLayout" Target="../slideLayouts/slideLayout2.xml"/><Relationship Id="rId6" Type="http://schemas.openxmlformats.org/officeDocument/2006/relationships/hyperlink" Target="https://ru.wikipedia.org/wiki/%D0%91%D1%83%D0%B3%D0%B5%D0%BB%D1%8C%D0%BD%D1%8B%D0%B9_%D0%BF%D0%BE%D0%B4%D1%8A%D1%91%D0%BC%D0%BD%D0%B8%D0%BA" TargetMode="External"/><Relationship Id="rId5" Type="http://schemas.openxmlformats.org/officeDocument/2006/relationships/hyperlink" Target="https://ru.wikipedia.org/wiki/%D0%93%D0%BE%D1%80%D0%BD%D0%BE%D0%BB%D1%8B%D0%B6%D0%BD%D0%B0%D1%8F_%D1%82%D1%80%D0%B0%D1%81%D1%81%D0%B0" TargetMode="External"/><Relationship Id="rId4" Type="http://schemas.openxmlformats.org/officeDocument/2006/relationships/hyperlink" Target="https://ru.wikipedia.org/wiki/%D0%93%D0%BE%D1%80%D0%BD%D0%B0%D1%8F_%D0%BA%D0%B0%D1%80%D1%83%D1%81%D0%B5%D0%BB%D1%8C"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ru.wikipedia.org/wiki/%D0%9E%D0%BB%D0%B8%D0%BC%D0%BF%D0%B8%D0%B9%D1%81%D0%BA%D0%B8%D0%B5_%D0%98%D0%B3%D1%80%D1%8B_2014" TargetMode="External"/><Relationship Id="rId2" Type="http://schemas.openxmlformats.org/officeDocument/2006/relationships/hyperlink" Target="https://ru.wikipedia.org/wiki/%D0%93%D0%BE%D1%80%D0%BD%D0%B0%D1%8F_%D0%BA%D0%B0%D1%80%D1%83%D1%81%D0%B5%D0%BB%D1%8C"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ru.wikipedia.org/wiki/%D0%9E%D1%82%D0%B5%D0%BB%D1%8C" TargetMode="External"/><Relationship Id="rId3" Type="http://schemas.openxmlformats.org/officeDocument/2006/relationships/hyperlink" Target="https://ru.wikipedia.org/wiki/%D0%9A%D1%80%D0%B0%D1%81%D0%BD%D0%B0%D1%8F_%D0%9F%D0%BE%D0%BB%D1%8F%D0%BD%D0%B0" TargetMode="External"/><Relationship Id="rId7" Type="http://schemas.openxmlformats.org/officeDocument/2006/relationships/hyperlink" Target="https://ru.wikipedia.org/wiki/%D0%96%D1%83%D1%80%D0%BD%D0%B0%D0%BB%D0%B8%D1%81%D1%82" TargetMode="External"/><Relationship Id="rId2" Type="http://schemas.openxmlformats.org/officeDocument/2006/relationships/hyperlink" Target="https://ru.wikipedia.org/wiki/%D0%9A%D1%83%D1%80%D0%BE%D1%80%D1%82" TargetMode="External"/><Relationship Id="rId1" Type="http://schemas.openxmlformats.org/officeDocument/2006/relationships/slideLayout" Target="../slideLayouts/slideLayout2.xml"/><Relationship Id="rId6" Type="http://schemas.openxmlformats.org/officeDocument/2006/relationships/hyperlink" Target="https://ru.wikipedia.org/wiki/%D0%A1%D0%BE%D1%87%D0%B8" TargetMode="External"/><Relationship Id="rId11" Type="http://schemas.openxmlformats.org/officeDocument/2006/relationships/hyperlink" Target="https://ru.wikipedia.org/wiki/%D0%93%D0%BE%D1%80%D0%BA%D0%B8_%D0%93%D0%BE%D1%80%D0%BE%D0%B4" TargetMode="External"/><Relationship Id="rId5" Type="http://schemas.openxmlformats.org/officeDocument/2006/relationships/hyperlink" Target="https://ru.wikipedia.org/wiki/%D0%9F%D0%B0%D1%80%D0%B0%D0%BB%D0%B8%D0%BC%D0%BF%D0%B8%D0%B9%D1%81%D0%BA%D0%B8%D0%B5_%D0%B8%D0%B3%D1%80%D1%8B" TargetMode="External"/><Relationship Id="rId10" Type="http://schemas.openxmlformats.org/officeDocument/2006/relationships/hyperlink" Target="https://ru.wikipedia.org/wiki/%D0%90%D0%BF%D0%B0%D1%80%D1%82%D0%B0%D0%BC%D0%B5%D0%BD%D1%82" TargetMode="External"/><Relationship Id="rId4" Type="http://schemas.openxmlformats.org/officeDocument/2006/relationships/hyperlink" Target="https://ru.wikipedia.org/wiki/%D0%97%D0%B8%D0%BC%D0%BD%D0%B8%D0%B5_%D0%9E%D0%BB%D0%B8%D0%BC%D0%BF%D0%B8%D0%B9%D1%81%D0%BA%D0%B8%D0%B5_%D0%B8%D0%B3%D1%80%D1%8B_2014" TargetMode="External"/><Relationship Id="rId9" Type="http://schemas.openxmlformats.org/officeDocument/2006/relationships/hyperlink" Target="https://ru.wikipedia.org/wiki/%D0%A2%D0%B0%D1%83%D0%BD%D1%85%D0%B0%D1%83%D1%81"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ru.wikipedia.org/wiki/%D0%9C%D0%B7%D1%8B%D0%BC%D1%82%D0%B0" TargetMode="External"/><Relationship Id="rId3" Type="http://schemas.openxmlformats.org/officeDocument/2006/relationships/hyperlink" Target="https://ru.wikipedia.org/wiki/%D0%9A%D1%80%D0%B0%D1%81%D0%BD%D0%B0%D1%8F_%D0%9F%D0%BE%D0%BB%D1%8F%D0%BD%D0%B0" TargetMode="External"/><Relationship Id="rId7" Type="http://schemas.openxmlformats.org/officeDocument/2006/relationships/hyperlink" Target="https://ru.wikipedia.org/wiki/%D0%9A%D1%83%D1%80%D0%BE%D1%80%D1%82" TargetMode="External"/><Relationship Id="rId2" Type="http://schemas.openxmlformats.org/officeDocument/2006/relationships/hyperlink" Target="https://ru.wikipedia.org/wiki/%D0%AD%D1%81%D1%82%D0%BE%D1%81%D0%B0%D0%B4%D0%BE%D0%BA" TargetMode="External"/><Relationship Id="rId1" Type="http://schemas.openxmlformats.org/officeDocument/2006/relationships/slideLayout" Target="../slideLayouts/slideLayout2.xml"/><Relationship Id="rId6" Type="http://schemas.openxmlformats.org/officeDocument/2006/relationships/hyperlink" Target="https://ru.wikipedia.org/wiki/%D0%93%D0%BB%D0%B0%D0%B2%D0%BD%D1%8B%D0%B9_%D0%9A%D0%B0%D0%B2%D0%BA%D0%B0%D0%B7%D1%81%D0%BA%D0%B8%D0%B9_%D0%A5%D1%80%D0%B5%D0%B1%D0%B5%D1%82" TargetMode="External"/><Relationship Id="rId5" Type="http://schemas.openxmlformats.org/officeDocument/2006/relationships/hyperlink" Target="https://ru.wikipedia.org/wiki/%D0%90%D0%B8%D0%B1%D0%B3%D0%B0_(%D1%85%D1%80%D0%B5%D0%B1%D0%B5%D1%82)" TargetMode="External"/><Relationship Id="rId10" Type="http://schemas.openxmlformats.org/officeDocument/2006/relationships/hyperlink" Target="https://ru.wikipedia.org/wiki/%D0%93%D0%BE%D1%80%D0%BA%D0%B8_%D0%93%D0%BE%D1%80%D0%BE%D0%B4" TargetMode="External"/><Relationship Id="rId4" Type="http://schemas.openxmlformats.org/officeDocument/2006/relationships/hyperlink" Target="https://ru.wikipedia.org/wiki/%D0%90%D0%B4%D0%BB%D0%B5%D1%80" TargetMode="External"/><Relationship Id="rId9" Type="http://schemas.openxmlformats.org/officeDocument/2006/relationships/hyperlink" Target="https://ru.wikipedia.org/wiki/%D0%A1%D0%BE%D1%87%D0%B8_(%D0%B0%D1%8D%D1%80%D0%BE%D0%BF%D0%BE%D1%80%D1%82)"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ru.wikipedia.org/wiki/%D0%9C%D0%B5%D0%B6%D0%B4%D1%83%D0%BD%D0%B0%D1%80%D0%BE%D0%B4%D0%BD%D1%8B%D0%B9_%D0%BE%D0%BB%D0%B8%D0%BC%D0%BF%D0%B8%D0%B9%D1%81%D0%BA%D0%B8%D0%B9_%D0%BA%D0%BE%D0%BC%D0%B8%D1%82%D0%B5%D1%82" TargetMode="External"/><Relationship Id="rId13" Type="http://schemas.openxmlformats.org/officeDocument/2006/relationships/hyperlink" Target="https://ru.wikipedia.org/wiki/%D0%93%D0%BE%D1%80%D0%BA%D0%B8_%D0%93%D0%BE%D1%80%D0%BE%D0%B4" TargetMode="External"/><Relationship Id="rId3" Type="http://schemas.openxmlformats.org/officeDocument/2006/relationships/hyperlink" Target="https://ru.wikipedia.org/wiki/%D0%9A%D1%80%D0%B0%D1%81%D0%BD%D0%BE%D0%B4%D0%B0%D1%80%D1%81%D0%BA%D0%B8%D0%B9_%D0%BA%D1%80%D0%B0%D0%B9" TargetMode="External"/><Relationship Id="rId7" Type="http://schemas.openxmlformats.org/officeDocument/2006/relationships/hyperlink" Target="https://ru.wikipedia.org/wiki/%D0%A1%D0%BE%D1%87%D0%B8" TargetMode="External"/><Relationship Id="rId12" Type="http://schemas.openxmlformats.org/officeDocument/2006/relationships/hyperlink" Target="https://ru.wikipedia.org/wiki/%D0%9E%D0%BB%D0%B8%D0%BC%D0%BF%D0%B8%D0%B9%D1%81%D0%BA%D0%B8%D0%B5_%D0%B8%D0%B3%D1%80%D1%8B" TargetMode="External"/><Relationship Id="rId2" Type="http://schemas.openxmlformats.org/officeDocument/2006/relationships/hyperlink" Target="https://ru.wikipedia.org/wiki/%D0%93%D0%BE%D1%80%D0%BD%D0%B0%D1%8F_%D0%9A%D0%B0%D1%80%D1%83%D1%81%D0%B5%D0%BB%D1%8C" TargetMode="External"/><Relationship Id="rId16" Type="http://schemas.openxmlformats.org/officeDocument/2006/relationships/hyperlink" Target="https://ru.wikipedia.org/wiki/%D0%9A%D1%83%D1%80%D1%88%D0%B5%D0%B2%D0%B5%D0%BB%D1%8C" TargetMode="External"/><Relationship Id="rId1" Type="http://schemas.openxmlformats.org/officeDocument/2006/relationships/slideLayout" Target="../slideLayouts/slideLayout2.xml"/><Relationship Id="rId6" Type="http://schemas.openxmlformats.org/officeDocument/2006/relationships/hyperlink" Target="https://ru.wikipedia.org/wiki/%D0%97%D0%B8%D0%BC%D0%BD%D0%B8%D0%B5_%D0%9F%D0%B0%D1%80%D0%B0%D0%BB%D0%B8%D0%BC%D0%BF%D0%B8%D0%B9%D1%81%D0%BA%D0%B8%D0%B5_%D0%B8%D0%B3%D1%80%D1%8B_2014" TargetMode="External"/><Relationship Id="rId11" Type="http://schemas.openxmlformats.org/officeDocument/2006/relationships/hyperlink" Target="https://ru.wikipedia.org/wiki/%D0%93%D0%BE%D1%80%D0%BD%D0%B0%D1%8F_%D0%BA%D0%B0%D1%80%D1%83%D1%81%D0%B5%D0%BB%D1%8C" TargetMode="External"/><Relationship Id="rId5" Type="http://schemas.openxmlformats.org/officeDocument/2006/relationships/hyperlink" Target="https://ru.wikipedia.org/wiki/%D0%97%D0%B8%D0%BC%D0%BD%D0%B8%D0%B5_%D0%9E%D0%BB%D0%B8%D0%BC%D0%BF%D0%B8%D0%B9%D1%81%D0%BA%D0%B8%D0%B5_%D0%B8%D0%B3%D1%80%D1%8B" TargetMode="External"/><Relationship Id="rId15" Type="http://schemas.openxmlformats.org/officeDocument/2006/relationships/hyperlink" Target="https://ru.wikipedia.org/wiki/%D0%93%D0%BE%D1%80%D0%BD%D0%BE%D0%BB%D1%8B%D0%B6%D0%BD%D1%8B%D0%B9_%D1%81%D0%BF%D0%BE%D1%80%D1%82" TargetMode="External"/><Relationship Id="rId10" Type="http://schemas.openxmlformats.org/officeDocument/2006/relationships/hyperlink" Target="https://ru.wikipedia.org/wiki/%D0%98%D0%BD%D1%84%D1%80%D0%B0%D1%81%D1%82%D1%80%D1%83%D0%BA%D1%82%D1%83%D1%80%D0%B0" TargetMode="External"/><Relationship Id="rId4" Type="http://schemas.openxmlformats.org/officeDocument/2006/relationships/hyperlink" Target="https://ru.wikipedia.org/wiki/%D0%A1%D0%B1%D0%B5%D1%80%D0%B1%D0%B0%D0%BD%D0%BA_%D0%A0%D0%BE%D1%81%D1%81%D0%B8%D0%B8" TargetMode="External"/><Relationship Id="rId9" Type="http://schemas.openxmlformats.org/officeDocument/2006/relationships/hyperlink" Target="https://ru.wikipedia.org/wiki/%D0%9A%D1%80%D0%B0%D1%81%D0%BD%D0%B0%D1%8F_%D0%9F%D0%BE%D0%BB%D1%8F%D0%BD%D0%B0" TargetMode="External"/><Relationship Id="rId14" Type="http://schemas.openxmlformats.org/officeDocument/2006/relationships/hyperlink" Target="https://ru.wikipedia.org/wiki/%D0%90%D1%80%D1%85%D0%B8%D1%82%D0%B5%D0%BA%D1%82%D0%BE%D1%80"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ru.wikipedia.org/wiki/%D0%90%D0%BB%D1%8C%D0%BF%D0%B8%D0%BD%D0%B8%D0%B7%D0%BC" TargetMode="External"/><Relationship Id="rId3" Type="http://schemas.openxmlformats.org/officeDocument/2006/relationships/hyperlink" Target="https://ru.wikipedia.org/wiki/%D0%93%D0%BE%D1%80%D0%BD%D0%BE%D0%BB%D1%8B%D0%B6%D0%BD%D0%B0%D1%8F_%D1%82%D1%80%D0%B0%D1%81%D1%81%D0%B0" TargetMode="External"/><Relationship Id="rId7" Type="http://schemas.openxmlformats.org/officeDocument/2006/relationships/hyperlink" Target="https://ru.wikipedia.org/wiki/%D0%9A%D0%BE%D0%BD%D0%BD%D1%8B%D0%B9_%D1%82%D1%83%D1%80%D0%B8%D0%B7%D0%BC" TargetMode="External"/><Relationship Id="rId12" Type="http://schemas.openxmlformats.org/officeDocument/2006/relationships/hyperlink" Target="https://ru.wikipedia.org/wiki/%D0%93%D0%BE%D1%80%D0%BA%D0%B8_%D0%93%D0%BE%D1%80%D0%BE%D0%B4" TargetMode="External"/><Relationship Id="rId2" Type="http://schemas.openxmlformats.org/officeDocument/2006/relationships/hyperlink" Target="https://ru.wikipedia.org/wiki/%D0%9A%D1%83%D1%80%D0%BE%D1%80%D1%82" TargetMode="External"/><Relationship Id="rId1" Type="http://schemas.openxmlformats.org/officeDocument/2006/relationships/slideLayout" Target="../slideLayouts/slideLayout2.xml"/><Relationship Id="rId6" Type="http://schemas.openxmlformats.org/officeDocument/2006/relationships/hyperlink" Target="https://ru.wikipedia.org/wiki/%D0%92%D0%B5%D0%BB%D0%BE%D1%81%D0%B8%D0%BF%D0%B5%D0%B4%D0%BD%D1%8B%D0%B9_%D1%82%D1%83%D1%80%D0%B8%D0%B7%D0%BC" TargetMode="External"/><Relationship Id="rId11" Type="http://schemas.openxmlformats.org/officeDocument/2006/relationships/hyperlink" Target="https://ru.wikipedia.org/wiki/%D0%A0%D0%B5%D1%82%D1%80%D0%B8%D1%82" TargetMode="External"/><Relationship Id="rId5" Type="http://schemas.openxmlformats.org/officeDocument/2006/relationships/hyperlink" Target="https://ru.wikipedia.org/wiki/%D0%A4%D1%80%D0%B8%D1%81%D1%82%D0%B0%D0%B9%D0%BB_(%D0%BB%D1%8B%D0%B6%D0%BD%D1%8B%D0%B9_%D1%81%D0%BF%D0%BE%D1%80%D1%82)" TargetMode="External"/><Relationship Id="rId10" Type="http://schemas.openxmlformats.org/officeDocument/2006/relationships/hyperlink" Target="https://ru.wikipedia.org/wiki/Spa" TargetMode="External"/><Relationship Id="rId4" Type="http://schemas.openxmlformats.org/officeDocument/2006/relationships/hyperlink" Target="https://ru.wikipedia.org/wiki/%D0%A4%D1%80%D0%B8%D1%80%D0%B0%D0%B9%D0%B4_(%D0%B3%D0%BE%D1%80%D0%BD%D1%8B%D0%B5_%D0%BB%D1%8B%D0%B6%D0%B8_%D0%B8_%D1%81%D0%BD%D0%BE%D1%83%D0%B1%D0%BE%D1%80%D0%B4)" TargetMode="External"/><Relationship Id="rId9" Type="http://schemas.openxmlformats.org/officeDocument/2006/relationships/hyperlink" Target="https://ru.wikipedia.org/wiki/%D0%AD%D0%BA%D0%BE%D0%BB%D0%BE%D0%B3%D0%B8%D1%87%D0%B5%D1%81%D0%BA%D0%B8%D0%B9_%D1%82%D1%83%D1%80%D0%B8%D0%B7%D0%B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ru.wikipedia.org/wiki/%D0%93%D0%BE%D1%80%D0%BD%D0%B0%D1%8F_%D0%BA%D0%B0%D1%80%D1%83%D1%81%D0%B5%D0%BB%D1%8C" TargetMode="External"/><Relationship Id="rId2" Type="http://schemas.openxmlformats.org/officeDocument/2006/relationships/hyperlink" Target="https://ru.wikipedia.org/wiki/%D0%9A%D0%B0%D0%BD%D0%B0%D1%82%D0%BD%D0%B0%D1%8F_%D0%B4%D0%BE%D1%80%D0%BE%D0%B3%D0%B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err="1" smtClean="0"/>
              <a:t>СоЧИ</a:t>
            </a:r>
            <a:endParaRPr lang="ru-RU" dirty="0"/>
          </a:p>
        </p:txBody>
      </p:sp>
      <p:sp>
        <p:nvSpPr>
          <p:cNvPr id="3" name="Подзаголовок 2"/>
          <p:cNvSpPr>
            <a:spLocks noGrp="1"/>
          </p:cNvSpPr>
          <p:nvPr>
            <p:ph type="subTitle" idx="1"/>
          </p:nvPr>
        </p:nvSpPr>
        <p:spPr/>
        <p:txBody>
          <a:bodyPr/>
          <a:lstStyle/>
          <a:p>
            <a:r>
              <a:rPr lang="ru-RU" dirty="0" smtClean="0"/>
              <a:t>Подготовил Шишов Артём 8 класс Копкульской СОШ</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горные курорты в сочи</a:t>
            </a:r>
            <a:endParaRPr lang="ru-RU" dirty="0"/>
          </a:p>
        </p:txBody>
      </p:sp>
      <p:sp>
        <p:nvSpPr>
          <p:cNvPr id="3" name="Содержимое 2"/>
          <p:cNvSpPr>
            <a:spLocks noGrp="1"/>
          </p:cNvSpPr>
          <p:nvPr>
            <p:ph idx="1"/>
          </p:nvPr>
        </p:nvSpPr>
        <p:spPr/>
        <p:txBody>
          <a:bodyPr>
            <a:normAutofit fontScale="70000" lnSpcReduction="20000"/>
          </a:bodyPr>
          <a:lstStyle/>
          <a:p>
            <a:r>
              <a:rPr lang="ru-RU" b="1" dirty="0" smtClean="0"/>
              <a:t>Горная карусель</a:t>
            </a:r>
            <a:r>
              <a:rPr lang="ru-RU" dirty="0" smtClean="0"/>
              <a:t> — </a:t>
            </a:r>
            <a:r>
              <a:rPr lang="ru-RU" dirty="0" smtClean="0">
                <a:hlinkClick r:id="rId2" tooltip="Горнолыжный курорт"/>
              </a:rPr>
              <a:t>горнолыжный</a:t>
            </a:r>
            <a:r>
              <a:rPr lang="ru-RU" dirty="0" smtClean="0"/>
              <a:t> спортивно-туристический комплекс, расположенный в посёлке </a:t>
            </a:r>
            <a:r>
              <a:rPr lang="ru-RU" dirty="0" err="1" smtClean="0">
                <a:hlinkClick r:id="rId3" tooltip="Эстосадок"/>
              </a:rPr>
              <a:t>Эстосадок</a:t>
            </a:r>
            <a:r>
              <a:rPr lang="ru-RU" dirty="0" smtClean="0"/>
              <a:t>, в 6 км </a:t>
            </a:r>
            <a:r>
              <a:rPr lang="ru-RU" dirty="0" err="1" smtClean="0"/>
              <a:t>от</a:t>
            </a:r>
            <a:r>
              <a:rPr lang="ru-RU" dirty="0" err="1" smtClean="0">
                <a:hlinkClick r:id="rId4" tooltip="Красная Поляна"/>
              </a:rPr>
              <a:t>Красной</a:t>
            </a:r>
            <a:r>
              <a:rPr lang="ru-RU" dirty="0" smtClean="0">
                <a:hlinkClick r:id="rId4" tooltip="Красная Поляна"/>
              </a:rPr>
              <a:t> Поляны</a:t>
            </a:r>
            <a:r>
              <a:rPr lang="ru-RU" dirty="0" smtClean="0"/>
              <a:t> в </a:t>
            </a:r>
            <a:r>
              <a:rPr lang="ru-RU" dirty="0" smtClean="0">
                <a:hlinkClick r:id="rId5" tooltip="Адлерский район"/>
              </a:rPr>
              <a:t>Адлерском районе</a:t>
            </a:r>
            <a:r>
              <a:rPr lang="ru-RU" dirty="0" smtClean="0"/>
              <a:t> г. </a:t>
            </a:r>
            <a:r>
              <a:rPr lang="ru-RU" dirty="0" smtClean="0">
                <a:hlinkClick r:id="rId6" tooltip="Сочи"/>
              </a:rPr>
              <a:t>Сочи</a:t>
            </a:r>
            <a:r>
              <a:rPr lang="ru-RU" baseline="30000" dirty="0" smtClean="0">
                <a:hlinkClick r:id="rId7"/>
              </a:rPr>
              <a:t>[2]</a:t>
            </a:r>
            <a:r>
              <a:rPr lang="ru-RU" dirty="0" smtClean="0"/>
              <a:t>. Благодаря удачному местоположению и подходящей инфраструктурной базе, Горная карусель была включена в список Олимпийских объектов </a:t>
            </a:r>
            <a:r>
              <a:rPr lang="ru-RU" dirty="0" smtClean="0">
                <a:hlinkClick r:id="rId8" tooltip="Сочи-2014"/>
              </a:rPr>
              <a:t>Сочи-2014</a:t>
            </a:r>
            <a:r>
              <a:rPr lang="ru-RU" baseline="30000" dirty="0" smtClean="0">
                <a:hlinkClick r:id="rId7"/>
              </a:rPr>
              <a:t>[3]</a:t>
            </a:r>
            <a:r>
              <a:rPr lang="ru-RU" dirty="0" smtClean="0"/>
              <a:t>. Владельцем горно-туристического комплекса является </a:t>
            </a:r>
            <a:r>
              <a:rPr lang="ru-RU" dirty="0" smtClean="0">
                <a:hlinkClick r:id="rId9" tooltip="Открытое акционерное общество «Красная поляна» (страница отсутствует)"/>
              </a:rPr>
              <a:t>открытое акционерное общество «Красная поляна»</a:t>
            </a:r>
            <a:r>
              <a:rPr lang="ru-RU" dirty="0" smtClean="0"/>
              <a:t>, основной акционер — </a:t>
            </a:r>
            <a:r>
              <a:rPr lang="ru-RU" dirty="0" smtClean="0">
                <a:hlinkClick r:id="rId10" tooltip="Сбербанк России"/>
              </a:rPr>
              <a:t>Сбербанк России</a:t>
            </a:r>
            <a:r>
              <a:rPr lang="ru-RU" dirty="0" smtClean="0"/>
              <a:t>.</a:t>
            </a:r>
            <a:r>
              <a:rPr lang="ru-RU" baseline="30000" dirty="0" smtClean="0">
                <a:hlinkClick r:id="rId7"/>
              </a:rPr>
              <a:t>[4][1]</a:t>
            </a:r>
            <a:r>
              <a:rPr lang="ru-RU" dirty="0" smtClean="0"/>
              <a:t>.</a:t>
            </a:r>
          </a:p>
          <a:p>
            <a:r>
              <a:rPr lang="ru-RU" dirty="0" smtClean="0"/>
              <a:t>Сооружения горно-туристического комплекса расположены на северных склонах </a:t>
            </a:r>
            <a:r>
              <a:rPr lang="ru-RU" dirty="0" smtClean="0">
                <a:hlinkClick r:id="rId11" tooltip="Аибга (хребет)"/>
              </a:rPr>
              <a:t>хребта </a:t>
            </a:r>
            <a:r>
              <a:rPr lang="ru-RU" dirty="0" err="1" smtClean="0">
                <a:hlinkClick r:id="rId11" tooltip="Аибга (хребет)"/>
              </a:rPr>
              <a:t>Аибга</a:t>
            </a:r>
            <a:r>
              <a:rPr lang="ru-RU" dirty="0" smtClean="0"/>
              <a:t> в районе посёлка </a:t>
            </a:r>
            <a:r>
              <a:rPr lang="ru-RU" dirty="0" smtClean="0">
                <a:hlinkClick r:id="rId4" tooltip="Красная Поляна"/>
              </a:rPr>
              <a:t>Красная Поляна</a:t>
            </a:r>
            <a:r>
              <a:rPr lang="ru-RU" dirty="0" smtClean="0"/>
              <a:t>, от посёлка </a:t>
            </a:r>
            <a:r>
              <a:rPr lang="ru-RU" dirty="0" err="1" smtClean="0">
                <a:hlinkClick r:id="rId12" tooltip="Эсто-Садок"/>
              </a:rPr>
              <a:t>Эсто-Садок</a:t>
            </a:r>
            <a:r>
              <a:rPr lang="ru-RU" dirty="0" smtClean="0"/>
              <a:t> (570 м над уровнем моря) до вершины </a:t>
            </a:r>
            <a:r>
              <a:rPr lang="ru-RU" dirty="0" smtClean="0">
                <a:hlinkClick r:id="rId13" tooltip="Чёрная пирамида"/>
              </a:rPr>
              <a:t>Чёрная пирамида</a:t>
            </a:r>
            <a:r>
              <a:rPr lang="ru-RU" dirty="0" smtClean="0"/>
              <a:t> (2375 м над уровнем моря). Комплекс был открыт для посетителей в 2008 году и пользуется популярностью у лыжников и </a:t>
            </a:r>
            <a:r>
              <a:rPr lang="ru-RU" dirty="0" err="1" smtClean="0"/>
              <a:t>сноубордистов</a:t>
            </a:r>
            <a:r>
              <a:rPr lang="ru-RU" dirty="0" smtClean="0"/>
              <a:t>, а также туристов. На склонах Горной карусели катался на лыжах бывший в то </a:t>
            </a:r>
            <a:r>
              <a:rPr lang="ru-RU" dirty="0" err="1" smtClean="0"/>
              <a:t>время</a:t>
            </a:r>
            <a:r>
              <a:rPr lang="ru-RU" dirty="0" err="1" smtClean="0">
                <a:hlinkClick r:id="rId14" tooltip="Президент Российской Федерации"/>
              </a:rPr>
              <a:t>президентом</a:t>
            </a:r>
            <a:r>
              <a:rPr lang="ru-RU" dirty="0" smtClean="0">
                <a:hlinkClick r:id="rId14" tooltip="Президент Российской Федерации"/>
              </a:rPr>
              <a:t> России</a:t>
            </a:r>
            <a:r>
              <a:rPr lang="ru-RU" dirty="0" smtClean="0"/>
              <a:t> </a:t>
            </a:r>
            <a:r>
              <a:rPr lang="ru-RU" dirty="0" smtClean="0">
                <a:hlinkClick r:id="rId15" tooltip="Дмитрий Медведев"/>
              </a:rPr>
              <a:t>Дмитрий Медведев</a:t>
            </a:r>
            <a:r>
              <a:rPr lang="ru-RU" dirty="0" smtClean="0"/>
              <a:t>, а также другие известные люди</a:t>
            </a:r>
            <a:r>
              <a:rPr lang="ru-RU" baseline="30000" dirty="0" smtClean="0">
                <a:hlinkClick r:id="rId7"/>
              </a:rPr>
              <a:t>[5]</a:t>
            </a:r>
            <a:endParaRPr lang="ru-RU" dirty="0" smtClean="0"/>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ru-RU" dirty="0" smtClean="0"/>
              <a:t>Инфраструктура горнолыжного курорта включает: горнолыжные подъёмники, пункты питания, проката спортивного инвентаря, автостоянку. В настоящее время работает три последовательно расположенных </a:t>
            </a:r>
            <a:r>
              <a:rPr lang="ru-RU" dirty="0" smtClean="0">
                <a:hlinkClick r:id="rId2" tooltip="Горнолыжный подъёмник"/>
              </a:rPr>
              <a:t>подъёмника</a:t>
            </a:r>
            <a:r>
              <a:rPr lang="ru-RU" dirty="0" smtClean="0"/>
              <a:t> гондольного типа, верхняя станция которых расположена на высоте 2200 метров над уровнем моря, и три </a:t>
            </a:r>
            <a:r>
              <a:rPr lang="ru-RU" dirty="0" err="1" smtClean="0"/>
              <a:t>четырёх-кресельных</a:t>
            </a:r>
            <a:r>
              <a:rPr lang="ru-RU" dirty="0" smtClean="0"/>
              <a:t> подъёмника. Кресельные подъемники могут доставить туристов в зону катания «Цирк-2» (открылась в декабре 2012 года), расположенную на отметке 2050 м над уровнем моря, и к подножью горы </a:t>
            </a:r>
            <a:r>
              <a:rPr lang="ru-RU" dirty="0" smtClean="0">
                <a:hlinkClick r:id="rId3" tooltip="Чёрная пирамида"/>
              </a:rPr>
              <a:t>Чёрная пирамида</a:t>
            </a:r>
            <a:r>
              <a:rPr lang="ru-RU" dirty="0" smtClean="0"/>
              <a:t> на отметке 2300 м над уровнем моря. Общая протяженность действующих трасс — 10 км. Одновременно здесь могут кататься более 2000 человек</a:t>
            </a:r>
            <a:r>
              <a:rPr lang="ru-RU" baseline="30000" dirty="0" smtClean="0">
                <a:hlinkClick r:id="rId4"/>
              </a:rPr>
              <a:t>[6]</a:t>
            </a:r>
            <a:r>
              <a:rPr lang="ru-RU" dirty="0" smtClean="0"/>
              <a:t>. Проект развития комплекса предусматривает строительство </a:t>
            </a:r>
            <a:r>
              <a:rPr lang="ru-RU" dirty="0" smtClean="0">
                <a:hlinkClick r:id="rId5" tooltip="Горнолыжная трасса"/>
              </a:rPr>
              <a:t>горнолыжных трасс</a:t>
            </a:r>
            <a:r>
              <a:rPr lang="ru-RU" dirty="0" smtClean="0"/>
              <a:t> общей протяженностью около 30 километров с 12 линиями подъёмников гондольного, кресельного и </a:t>
            </a:r>
            <a:r>
              <a:rPr lang="ru-RU" dirty="0" smtClean="0">
                <a:hlinkClick r:id="rId6" tooltip="Бугельный подъёмник"/>
              </a:rPr>
              <a:t>бугельного</a:t>
            </a:r>
            <a:r>
              <a:rPr lang="ru-RU" dirty="0" smtClean="0"/>
              <a:t> типов. Общая пропускная способность горнолыжного курорта должна составить до 12 тысяч человек единовременно</a:t>
            </a:r>
            <a:r>
              <a:rPr lang="ru-RU" baseline="30000" dirty="0" smtClean="0">
                <a:hlinkClick r:id="rId4"/>
              </a:rPr>
              <a:t>[7]</a:t>
            </a:r>
            <a:r>
              <a:rPr lang="ru-RU" dirty="0" smtClean="0"/>
              <a:t>.</a:t>
            </a:r>
          </a:p>
          <a:p>
            <a:r>
              <a:rPr lang="ru-RU" dirty="0" smtClean="0"/>
              <a:t>В составе комплекса кроме горнолыжных трасс и подъёмников работают: автостоянка, ресторан «Сугроб» (между второй и третьей очередью, высота 1450 м), ресторан «2200» (возле верхней станции канатной дороги, высота 2200 м), пункт проката горнолыжного снаряжения и услуги инструкторов (обучение </a:t>
            </a:r>
            <a:r>
              <a:rPr lang="ru-RU" dirty="0" smtClean="0">
                <a:hlinkClick r:id="rId7" tooltip="Горные лыжи (спорт)"/>
              </a:rPr>
              <a:t>горным лыжам</a:t>
            </a:r>
            <a:r>
              <a:rPr lang="ru-RU" dirty="0" smtClean="0"/>
              <a:t> </a:t>
            </a:r>
            <a:r>
              <a:rPr lang="ru-RU" dirty="0" err="1" smtClean="0"/>
              <a:t>и</a:t>
            </a:r>
            <a:r>
              <a:rPr lang="ru-RU" dirty="0" err="1" smtClean="0">
                <a:hlinkClick r:id="rId8" tooltip="Сноуборд (вид спорта)"/>
              </a:rPr>
              <a:t>сноуборду</a:t>
            </a:r>
            <a:r>
              <a:rPr lang="ru-RU" dirty="0" smtClean="0"/>
              <a:t>).</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ru-RU" dirty="0" smtClean="0"/>
              <a:t>На территории спортивно-туристического комплекса Горная карусель к началу зимней Олимпиады 2014 построен курорт «Горки Город», который являлся одним из важнейших проектов в рамках программы по подготовке к XXII зимним Олимпийским играм в Сочи</a:t>
            </a:r>
            <a:r>
              <a:rPr lang="ru-RU" baseline="30000" dirty="0" smtClean="0">
                <a:hlinkClick r:id="rId2"/>
              </a:rPr>
              <a:t>[8]</a:t>
            </a:r>
            <a:r>
              <a:rPr lang="ru-RU" dirty="0" smtClean="0"/>
              <a:t>. Во время Олимпиады 2014 года «Горки Город» функционировал как горная </a:t>
            </a:r>
            <a:r>
              <a:rPr lang="ru-RU" dirty="0" err="1" smtClean="0"/>
              <a:t>медиадеревня</a:t>
            </a:r>
            <a:r>
              <a:rPr lang="ru-RU" dirty="0" smtClean="0"/>
              <a:t> и вспомогательный </a:t>
            </a:r>
            <a:r>
              <a:rPr lang="ru-RU" dirty="0" err="1" smtClean="0"/>
              <a:t>медиацентр</a:t>
            </a:r>
            <a:r>
              <a:rPr lang="ru-RU" dirty="0" smtClean="0"/>
              <a:t>. Комплекс "Горки город" построен на двух уровнях — 540 м и 960 м над уровнем моря. Во время проведения Зимней Олимпиады-2014 на территории «Горки Город» были расположены Олимпийская горная </a:t>
            </a:r>
            <a:r>
              <a:rPr lang="ru-RU" dirty="0" err="1" smtClean="0"/>
              <a:t>медиадеревня</a:t>
            </a:r>
            <a:r>
              <a:rPr lang="ru-RU" dirty="0" smtClean="0"/>
              <a:t> на 2658 номеров (1780 номеров на отметке 540 метров и 878 номеров на отметке 960 метров) и вспомогательный </a:t>
            </a:r>
            <a:r>
              <a:rPr lang="ru-RU" dirty="0" err="1" smtClean="0"/>
              <a:t>медиацентр</a:t>
            </a:r>
            <a:r>
              <a:rPr lang="ru-RU" dirty="0" smtClean="0"/>
              <a:t> для работы международных журналистов, освещающих соревнования в горном кластере на Красной Поляне (лыжи, биатлон, бобслей, фристайл, прыжки с трамплина и другие дисциплины).</a:t>
            </a:r>
            <a:r>
              <a:rPr lang="ru-RU" baseline="30000" dirty="0" smtClean="0">
                <a:hlinkClick r:id="rId2"/>
              </a:rPr>
              <a:t>[9][10]</a:t>
            </a:r>
            <a:r>
              <a:rPr lang="ru-RU" dirty="0" smtClean="0"/>
              <a:t>.</a:t>
            </a:r>
          </a:p>
          <a:p>
            <a:r>
              <a:rPr lang="ru-RU" dirty="0" smtClean="0"/>
              <a:t>В состав спортивно-туристического комплекса входят также сооружённые для </a:t>
            </a:r>
            <a:r>
              <a:rPr lang="ru-RU" u="sng" dirty="0" smtClean="0">
                <a:hlinkClick r:id="rId3" tooltip="Олимпийские Игры 2014"/>
              </a:rPr>
              <a:t>Зимней Олимпиады 2014 </a:t>
            </a:r>
            <a:r>
              <a:rPr lang="ru-RU" u="sng" dirty="0" err="1" smtClean="0">
                <a:hlinkClick r:id="rId3" tooltip="Олимпийские Игры 2014"/>
              </a:rPr>
              <a:t>года</a:t>
            </a:r>
            <a:r>
              <a:rPr lang="ru-RU" dirty="0" err="1" smtClean="0"/>
              <a:t>трамплины</a:t>
            </a:r>
            <a:r>
              <a:rPr lang="ru-RU" dirty="0" smtClean="0"/>
              <a:t> К-125, К-95</a:t>
            </a:r>
            <a:r>
              <a:rPr lang="ru-RU" baseline="30000" dirty="0" smtClean="0">
                <a:hlinkClick r:id="rId2"/>
              </a:rPr>
              <a:t>[1][11]</a:t>
            </a:r>
            <a:r>
              <a:rPr lang="ru-RU" dirty="0" smtClean="0"/>
              <a:t>.</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290px-GornayaKarusel.JPG"/>
          <p:cNvPicPr>
            <a:picLocks noGrp="1" noChangeAspect="1"/>
          </p:cNvPicPr>
          <p:nvPr>
            <p:ph idx="1"/>
          </p:nvPr>
        </p:nvPicPr>
        <p:blipFill>
          <a:blip r:embed="rId2"/>
          <a:stretch>
            <a:fillRect/>
          </a:stretch>
        </p:blipFill>
        <p:spPr>
          <a:xfrm>
            <a:off x="1285852" y="1714488"/>
            <a:ext cx="5357850" cy="4572032"/>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dirty="0" smtClean="0"/>
              <a:t>На трассах Горной карусели</a:t>
            </a:r>
            <a:endParaRPr lang="ru-RU" dirty="0"/>
          </a:p>
        </p:txBody>
      </p:sp>
      <p:pic>
        <p:nvPicPr>
          <p:cNvPr id="4" name="Содержимое 3" descr="1024px-GornayaKaruselTrassa.JPG"/>
          <p:cNvPicPr>
            <a:picLocks noGrp="1" noChangeAspect="1"/>
          </p:cNvPicPr>
          <p:nvPr>
            <p:ph idx="1"/>
          </p:nvPr>
        </p:nvPicPr>
        <p:blipFill>
          <a:blip r:embed="rId2"/>
          <a:stretch>
            <a:fillRect/>
          </a:stretch>
        </p:blipFill>
        <p:spPr>
          <a:xfrm>
            <a:off x="845608" y="1609725"/>
            <a:ext cx="6462184" cy="4846638"/>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dirty="0" smtClean="0"/>
              <a:t>Отели на отметке 960 метров на спортивно-туристическом комплексе Горная карусель</a:t>
            </a:r>
            <a:endParaRPr lang="ru-RU" dirty="0"/>
          </a:p>
        </p:txBody>
      </p:sp>
      <p:pic>
        <p:nvPicPr>
          <p:cNvPr id="4" name="Содержимое 3" descr="1024px-GornayaKaruselTrassa.JPG"/>
          <p:cNvPicPr>
            <a:picLocks noGrp="1" noChangeAspect="1"/>
          </p:cNvPicPr>
          <p:nvPr>
            <p:ph idx="1"/>
          </p:nvPr>
        </p:nvPicPr>
        <p:blipFill>
          <a:blip r:embed="rId2"/>
          <a:stretch>
            <a:fillRect/>
          </a:stretch>
        </p:blipFill>
        <p:spPr>
          <a:xfrm>
            <a:off x="457200" y="1618866"/>
            <a:ext cx="7239000" cy="4828356"/>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a:t>
            </a:r>
            <a:r>
              <a:rPr lang="en-US" dirty="0" smtClean="0"/>
              <a:t>ó</a:t>
            </a:r>
            <a:r>
              <a:rPr lang="ru-RU" dirty="0" err="1" smtClean="0"/>
              <a:t>рки</a:t>
            </a:r>
            <a:r>
              <a:rPr lang="ru-RU" dirty="0" smtClean="0"/>
              <a:t> Г</a:t>
            </a:r>
            <a:r>
              <a:rPr lang="en-US" dirty="0" smtClean="0"/>
              <a:t>ó</a:t>
            </a:r>
            <a:r>
              <a:rPr lang="ru-RU" dirty="0" smtClean="0"/>
              <a:t>род</a:t>
            </a:r>
            <a:r>
              <a:rPr lang="ru-RU" b="0" dirty="0" smtClean="0"/>
              <a:t> </a:t>
            </a:r>
            <a:endParaRPr lang="ru-RU" dirty="0"/>
          </a:p>
        </p:txBody>
      </p:sp>
      <p:sp>
        <p:nvSpPr>
          <p:cNvPr id="3" name="Содержимое 2"/>
          <p:cNvSpPr>
            <a:spLocks noGrp="1"/>
          </p:cNvSpPr>
          <p:nvPr>
            <p:ph idx="1"/>
          </p:nvPr>
        </p:nvSpPr>
        <p:spPr/>
        <p:txBody>
          <a:bodyPr>
            <a:normAutofit fontScale="85000" lnSpcReduction="20000"/>
          </a:bodyPr>
          <a:lstStyle/>
          <a:p>
            <a:r>
              <a:rPr lang="ru-RU" b="1" dirty="0" err="1" smtClean="0"/>
              <a:t>Гóрки</a:t>
            </a:r>
            <a:r>
              <a:rPr lang="ru-RU" b="1" dirty="0" smtClean="0"/>
              <a:t> </a:t>
            </a:r>
            <a:r>
              <a:rPr lang="ru-RU" b="1" dirty="0" err="1" smtClean="0"/>
              <a:t>Гóрод</a:t>
            </a:r>
            <a:r>
              <a:rPr lang="ru-RU" dirty="0" smtClean="0"/>
              <a:t> — </a:t>
            </a:r>
            <a:r>
              <a:rPr lang="ru-RU" dirty="0" err="1" smtClean="0"/>
              <a:t>мульти-брендовый</a:t>
            </a:r>
            <a:r>
              <a:rPr lang="ru-RU" dirty="0" smtClean="0"/>
              <a:t> город-</a:t>
            </a:r>
            <a:r>
              <a:rPr lang="ru-RU" dirty="0" smtClean="0">
                <a:hlinkClick r:id="rId2" tooltip="Курорт"/>
              </a:rPr>
              <a:t>курорт</a:t>
            </a:r>
            <a:r>
              <a:rPr lang="ru-RU" dirty="0" smtClean="0"/>
              <a:t>, расположенный в </a:t>
            </a:r>
            <a:r>
              <a:rPr lang="ru-RU" dirty="0" smtClean="0">
                <a:hlinkClick r:id="rId3" tooltip="Красная Поляна"/>
              </a:rPr>
              <a:t>Красной Поляне</a:t>
            </a:r>
            <a:r>
              <a:rPr lang="ru-RU" dirty="0" smtClean="0"/>
              <a:t>. Во время проведения </a:t>
            </a:r>
            <a:r>
              <a:rPr lang="ru-RU" dirty="0" smtClean="0">
                <a:hlinkClick r:id="rId4" tooltip="Зимние Олимпийские игры 2014"/>
              </a:rPr>
              <a:t>зимних Олимпийских игр 2014</a:t>
            </a:r>
            <a:r>
              <a:rPr lang="ru-RU" dirty="0" smtClean="0"/>
              <a:t> и </a:t>
            </a:r>
            <a:r>
              <a:rPr lang="ru-RU" dirty="0" err="1" smtClean="0">
                <a:hlinkClick r:id="rId5" tooltip="Паралимпийские игры"/>
              </a:rPr>
              <a:t>Паралимпийских</a:t>
            </a:r>
            <a:r>
              <a:rPr lang="ru-RU" dirty="0" smtClean="0">
                <a:hlinkClick r:id="rId5" tooltip="Паралимпийские игры"/>
              </a:rPr>
              <a:t> игр</a:t>
            </a:r>
            <a:r>
              <a:rPr lang="ru-RU" dirty="0" smtClean="0"/>
              <a:t> в </a:t>
            </a:r>
            <a:r>
              <a:rPr lang="ru-RU" dirty="0" smtClean="0">
                <a:hlinkClick r:id="rId6" tooltip="Сочи"/>
              </a:rPr>
              <a:t>Сочи</a:t>
            </a:r>
            <a:r>
              <a:rPr lang="ru-RU" dirty="0" smtClean="0"/>
              <a:t>, он выполнял функцию горной </a:t>
            </a:r>
            <a:r>
              <a:rPr lang="ru-RU" dirty="0" err="1" smtClean="0"/>
              <a:t>медиадеревни</a:t>
            </a:r>
            <a:r>
              <a:rPr lang="ru-RU" dirty="0" smtClean="0"/>
              <a:t> для </a:t>
            </a:r>
            <a:r>
              <a:rPr lang="ru-RU" dirty="0" smtClean="0">
                <a:hlinkClick r:id="rId7" tooltip="Журналист"/>
              </a:rPr>
              <a:t>журналистов</a:t>
            </a:r>
            <a:r>
              <a:rPr lang="ru-RU" dirty="0" smtClean="0"/>
              <a:t>, освещающих соревнования в горном кластере. Отличительной особенностью курорта является его </a:t>
            </a:r>
            <a:r>
              <a:rPr lang="ru-RU" dirty="0" err="1" smtClean="0"/>
              <a:t>всесезонность</a:t>
            </a:r>
            <a:r>
              <a:rPr lang="ru-RU" dirty="0" smtClean="0"/>
              <a:t> и масштабность (объекты «Горки Город» расположены на трёх уровнях: +540, +960, +2200 м над уровнем моря).</a:t>
            </a:r>
          </a:p>
          <a:p>
            <a:r>
              <a:rPr lang="ru-RU" dirty="0" smtClean="0">
                <a:hlinkClick r:id="rId2" tooltip="Курорт"/>
              </a:rPr>
              <a:t>Курорт</a:t>
            </a:r>
            <a:r>
              <a:rPr lang="ru-RU" dirty="0" smtClean="0"/>
              <a:t> располагает 3-х, 4-х и 5-ти звездными </a:t>
            </a:r>
            <a:r>
              <a:rPr lang="ru-RU" dirty="0" smtClean="0">
                <a:hlinkClick r:id="rId8" tooltip="Отель"/>
              </a:rPr>
              <a:t>отелями</a:t>
            </a:r>
            <a:r>
              <a:rPr lang="ru-RU" dirty="0" smtClean="0"/>
              <a:t> с общим номерным фондом в 1628 номеров и комплексом </a:t>
            </a:r>
            <a:r>
              <a:rPr lang="ru-RU" dirty="0" err="1" smtClean="0"/>
              <a:t>апарт-отелей</a:t>
            </a:r>
            <a:r>
              <a:rPr lang="ru-RU" dirty="0" smtClean="0"/>
              <a:t> </a:t>
            </a:r>
            <a:r>
              <a:rPr lang="ru-RU" dirty="0" err="1" smtClean="0"/>
              <a:t>и</a:t>
            </a:r>
            <a:r>
              <a:rPr lang="ru-RU" dirty="0" err="1" smtClean="0">
                <a:hlinkClick r:id="rId9" tooltip="Таунхаус"/>
              </a:rPr>
              <a:t>таунхаусов</a:t>
            </a:r>
            <a:r>
              <a:rPr lang="ru-RU" dirty="0" smtClean="0"/>
              <a:t> на 1417 </a:t>
            </a:r>
            <a:r>
              <a:rPr lang="ru-RU" dirty="0" smtClean="0">
                <a:hlinkClick r:id="rId10" tooltip="Апартамент"/>
              </a:rPr>
              <a:t>апартаментов</a:t>
            </a:r>
            <a:r>
              <a:rPr lang="ru-RU" dirty="0" smtClean="0"/>
              <a:t>. В 2011 году проект «Горки Город» выиграл премию </a:t>
            </a:r>
            <a:r>
              <a:rPr lang="ru-RU" dirty="0" err="1" smtClean="0"/>
              <a:t>UrbanAwards</a:t>
            </a:r>
            <a:r>
              <a:rPr lang="ru-RU" dirty="0" smtClean="0"/>
              <a:t> в категории «Комплексное освоение территорий. Мега-проекты».</a:t>
            </a:r>
            <a:r>
              <a:rPr lang="ru-RU" baseline="30000" dirty="0" smtClean="0">
                <a:hlinkClick r:id="rId11"/>
              </a:rPr>
              <a:t>[1]</a:t>
            </a:r>
            <a:endParaRPr lang="ru-RU" dirty="0" smtClean="0"/>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dirty="0" smtClean="0"/>
              <a:t>Место расположения</a:t>
            </a:r>
            <a:br>
              <a:rPr lang="ru-RU" b="0" dirty="0" smtClean="0"/>
            </a:br>
            <a:endParaRPr lang="ru-RU" dirty="0"/>
          </a:p>
        </p:txBody>
      </p:sp>
      <p:sp>
        <p:nvSpPr>
          <p:cNvPr id="3" name="Содержимое 2"/>
          <p:cNvSpPr>
            <a:spLocks noGrp="1"/>
          </p:cNvSpPr>
          <p:nvPr>
            <p:ph idx="1"/>
          </p:nvPr>
        </p:nvSpPr>
        <p:spPr/>
        <p:txBody>
          <a:bodyPr>
            <a:normAutofit fontScale="92500" lnSpcReduction="10000"/>
          </a:bodyPr>
          <a:lstStyle/>
          <a:p>
            <a:r>
              <a:rPr lang="ru-RU" dirty="0" smtClean="0"/>
              <a:t>«Горки Город» расположен в селе </a:t>
            </a:r>
            <a:r>
              <a:rPr lang="ru-RU" dirty="0" err="1" smtClean="0">
                <a:hlinkClick r:id="rId2" tooltip="Эстосадок"/>
              </a:rPr>
              <a:t>Эстосадок</a:t>
            </a:r>
            <a:r>
              <a:rPr lang="ru-RU" dirty="0" smtClean="0"/>
              <a:t> </a:t>
            </a:r>
            <a:r>
              <a:rPr lang="ru-RU" dirty="0" smtClean="0">
                <a:hlinkClick r:id="rId3" tooltip="Красная Поляна"/>
              </a:rPr>
              <a:t>Красной Поляны</a:t>
            </a:r>
            <a:r>
              <a:rPr lang="ru-RU" dirty="0" smtClean="0"/>
              <a:t> в 40 км </a:t>
            </a:r>
            <a:r>
              <a:rPr lang="ru-RU" dirty="0" err="1" smtClean="0"/>
              <a:t>от</a:t>
            </a:r>
            <a:r>
              <a:rPr lang="ru-RU" dirty="0" err="1" smtClean="0">
                <a:hlinkClick r:id="rId4" tooltip="Адлер"/>
              </a:rPr>
              <a:t>Адлера</a:t>
            </a:r>
            <a:r>
              <a:rPr lang="ru-RU" dirty="0" smtClean="0"/>
              <a:t>, у подножия горы </a:t>
            </a:r>
            <a:r>
              <a:rPr lang="ru-RU" dirty="0" err="1" smtClean="0">
                <a:hlinkClick r:id="rId5" tooltip="Аибга (хребет)"/>
              </a:rPr>
              <a:t>Аибга</a:t>
            </a:r>
            <a:r>
              <a:rPr lang="ru-RU" dirty="0" smtClean="0"/>
              <a:t> — </a:t>
            </a:r>
            <a:r>
              <a:rPr lang="ru-RU" dirty="0" smtClean="0">
                <a:hlinkClick r:id="rId6" tooltip="Главный Кавказский Хребет"/>
              </a:rPr>
              <a:t>Главного Кавказского хребта</a:t>
            </a:r>
            <a:r>
              <a:rPr lang="ru-RU" dirty="0" smtClean="0"/>
              <a:t>. Нижняя часть </a:t>
            </a:r>
            <a:r>
              <a:rPr lang="ru-RU" dirty="0" smtClean="0">
                <a:hlinkClick r:id="rId7" tooltip="Курорт"/>
              </a:rPr>
              <a:t>курорта</a:t>
            </a:r>
            <a:r>
              <a:rPr lang="ru-RU" dirty="0" smtClean="0"/>
              <a:t> «Горки Город» находится на отметке + 540 м над уровнем моря на правом берегу реки </a:t>
            </a:r>
            <a:r>
              <a:rPr lang="ru-RU" dirty="0" err="1" smtClean="0">
                <a:hlinkClick r:id="rId8" tooltip="Мзымта"/>
              </a:rPr>
              <a:t>Мзымта</a:t>
            </a:r>
            <a:r>
              <a:rPr lang="ru-RU" dirty="0" smtClean="0"/>
              <a:t>. От </a:t>
            </a:r>
            <a:r>
              <a:rPr lang="ru-RU" dirty="0" smtClean="0">
                <a:hlinkClick r:id="rId9" tooltip="Сочи (аэропорт)"/>
              </a:rPr>
              <a:t>международного аэропорта Сочи</a:t>
            </a:r>
            <a:r>
              <a:rPr lang="ru-RU" dirty="0" smtClean="0"/>
              <a:t> до </a:t>
            </a:r>
            <a:r>
              <a:rPr lang="ru-RU" dirty="0" err="1" smtClean="0">
                <a:hlinkClick r:id="rId7" tooltip="Курорт"/>
              </a:rPr>
              <a:t>курорта</a:t>
            </a:r>
            <a:r>
              <a:rPr lang="ru-RU" dirty="0" err="1" smtClean="0"/>
              <a:t>можно</a:t>
            </a:r>
            <a:r>
              <a:rPr lang="ru-RU" dirty="0" smtClean="0"/>
              <a:t> добраться по федеральной автомобильной дороге за 50—55 минут. Также закончено строительство скоростной железной дороги </a:t>
            </a:r>
            <a:r>
              <a:rPr lang="ru-RU" dirty="0" smtClean="0">
                <a:hlinkClick r:id="rId4" tooltip="Адлер"/>
              </a:rPr>
              <a:t>Адлер</a:t>
            </a:r>
            <a:r>
              <a:rPr lang="ru-RU" dirty="0" smtClean="0"/>
              <a:t> — </a:t>
            </a:r>
            <a:r>
              <a:rPr lang="ru-RU" dirty="0" smtClean="0">
                <a:hlinkClick r:id="rId3" tooltip="Красная Поляна"/>
              </a:rPr>
              <a:t>Красная Поляна</a:t>
            </a:r>
            <a:r>
              <a:rPr lang="ru-RU" dirty="0" smtClean="0"/>
              <a:t>, благодаря которой из </a:t>
            </a:r>
            <a:r>
              <a:rPr lang="ru-RU" dirty="0" smtClean="0">
                <a:hlinkClick r:id="rId4" tooltip="Адлер"/>
              </a:rPr>
              <a:t>Адлера</a:t>
            </a:r>
            <a:r>
              <a:rPr lang="ru-RU" dirty="0" smtClean="0"/>
              <a:t> до </a:t>
            </a:r>
            <a:r>
              <a:rPr lang="ru-RU" dirty="0" smtClean="0">
                <a:hlinkClick r:id="rId7" tooltip="Курорт"/>
              </a:rPr>
              <a:t>курорта</a:t>
            </a:r>
            <a:r>
              <a:rPr lang="ru-RU" dirty="0" smtClean="0"/>
              <a:t> «Горки Город» можно добраться за 30 минут.</a:t>
            </a:r>
            <a:r>
              <a:rPr lang="ru-RU" baseline="30000" dirty="0" smtClean="0">
                <a:hlinkClick r:id="rId10"/>
              </a:rPr>
              <a:t>[2]</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dirty="0" smtClean="0"/>
              <a:t>История проекта</a:t>
            </a:r>
            <a:br>
              <a:rPr lang="ru-RU" b="0" dirty="0" smtClean="0"/>
            </a:br>
            <a:endParaRPr lang="ru-RU" dirty="0"/>
          </a:p>
        </p:txBody>
      </p:sp>
      <p:sp>
        <p:nvSpPr>
          <p:cNvPr id="3" name="Содержимое 2"/>
          <p:cNvSpPr>
            <a:spLocks noGrp="1"/>
          </p:cNvSpPr>
          <p:nvPr>
            <p:ph idx="1"/>
          </p:nvPr>
        </p:nvSpPr>
        <p:spPr/>
        <p:txBody>
          <a:bodyPr>
            <a:normAutofit fontScale="32500" lnSpcReduction="20000"/>
          </a:bodyPr>
          <a:lstStyle/>
          <a:p>
            <a:r>
              <a:rPr lang="ru-RU" sz="4300" dirty="0" smtClean="0"/>
              <a:t>С целью реализации инвестиционного проекта по созданию и развитию горнолыжного комплекса </a:t>
            </a:r>
            <a:r>
              <a:rPr lang="ru-RU" sz="4300" dirty="0" smtClean="0">
                <a:hlinkClick r:id="rId2" tooltip="Горная Карусель"/>
              </a:rPr>
              <a:t>«Горная карусель»</a:t>
            </a:r>
            <a:r>
              <a:rPr lang="ru-RU" sz="4300" dirty="0" smtClean="0"/>
              <a:t> в 2001 году было учреждено ОАО «Красная поляна». Акционерами выступили администрация </a:t>
            </a:r>
            <a:r>
              <a:rPr lang="ru-RU" sz="4300" dirty="0" smtClean="0">
                <a:hlinkClick r:id="rId3" tooltip="Краснодарский край"/>
              </a:rPr>
              <a:t>Краснодарского края</a:t>
            </a:r>
            <a:r>
              <a:rPr lang="ru-RU" sz="4300" dirty="0" smtClean="0"/>
              <a:t> и группа частных инвесторов. В 2009 году 25 % акций приобрел </a:t>
            </a:r>
            <a:r>
              <a:rPr lang="ru-RU" sz="4300" dirty="0" smtClean="0">
                <a:hlinkClick r:id="rId4" tooltip="Сбербанк России"/>
              </a:rPr>
              <a:t>Сбербанк России</a:t>
            </a:r>
            <a:r>
              <a:rPr lang="ru-RU" sz="4300" dirty="0" smtClean="0"/>
              <a:t>. С мая 2012 года генеральным акционером ОАО «Красная поляна» являются дочерние структуры </a:t>
            </a:r>
            <a:r>
              <a:rPr lang="ru-RU" sz="4300" dirty="0" smtClean="0">
                <a:hlinkClick r:id="rId4" tooltip="Сбербанк России"/>
              </a:rPr>
              <a:t>Сбербанка</a:t>
            </a:r>
            <a:r>
              <a:rPr lang="ru-RU" sz="4300" dirty="0" smtClean="0"/>
              <a:t>.</a:t>
            </a:r>
          </a:p>
          <a:p>
            <a:r>
              <a:rPr lang="ru-RU" sz="4300" dirty="0" smtClean="0"/>
              <a:t>Решение о проведении </a:t>
            </a:r>
            <a:r>
              <a:rPr lang="ru-RU" sz="4300" dirty="0" smtClean="0">
                <a:hlinkClick r:id="rId5" tooltip="Зимние Олимпийские игры"/>
              </a:rPr>
              <a:t>зимних XXII Олимпийских игр</a:t>
            </a:r>
            <a:r>
              <a:rPr lang="ru-RU" sz="4300" dirty="0" smtClean="0"/>
              <a:t> и </a:t>
            </a:r>
            <a:r>
              <a:rPr lang="ru-RU" sz="4300" dirty="0" smtClean="0">
                <a:hlinkClick r:id="rId6" tooltip="Зимние Паралимпийские игры 2014"/>
              </a:rPr>
              <a:t>XI </a:t>
            </a:r>
            <a:r>
              <a:rPr lang="ru-RU" sz="4300" dirty="0" err="1" smtClean="0">
                <a:hlinkClick r:id="rId6" tooltip="Зимние Паралимпийские игры 2014"/>
              </a:rPr>
              <a:t>Паралимпийских</a:t>
            </a:r>
            <a:r>
              <a:rPr lang="ru-RU" sz="4300" dirty="0" smtClean="0">
                <a:hlinkClick r:id="rId6" tooltip="Зимние Паралимпийские игры 2014"/>
              </a:rPr>
              <a:t> игр 2014 года</a:t>
            </a:r>
            <a:r>
              <a:rPr lang="ru-RU" sz="4300" dirty="0" smtClean="0"/>
              <a:t> в городе </a:t>
            </a:r>
            <a:r>
              <a:rPr lang="ru-RU" sz="4300" dirty="0" smtClean="0">
                <a:hlinkClick r:id="rId7" tooltip="Сочи"/>
              </a:rPr>
              <a:t>Сочи</a:t>
            </a:r>
            <a:r>
              <a:rPr lang="ru-RU" sz="4300" dirty="0" smtClean="0"/>
              <a:t>, принятое 5 июля 2007 г. на 119 сессии </a:t>
            </a:r>
            <a:r>
              <a:rPr lang="ru-RU" sz="4300" dirty="0" smtClean="0">
                <a:hlinkClick r:id="rId8" tooltip="Международный олимпийский комитет"/>
              </a:rPr>
              <a:t>МОК</a:t>
            </a:r>
            <a:r>
              <a:rPr lang="ru-RU" sz="4300" dirty="0" smtClean="0"/>
              <a:t>, открыло новую страницу в истории </a:t>
            </a:r>
            <a:r>
              <a:rPr lang="ru-RU" sz="4300" dirty="0" smtClean="0">
                <a:hlinkClick r:id="rId9" tooltip="Красная Поляна"/>
              </a:rPr>
              <a:t>Красной Поляны</a:t>
            </a:r>
            <a:r>
              <a:rPr lang="ru-RU" sz="4300" dirty="0" smtClean="0"/>
              <a:t>, был дан старт активному развитию ее </a:t>
            </a:r>
            <a:r>
              <a:rPr lang="ru-RU" sz="4300" dirty="0" smtClean="0">
                <a:hlinkClick r:id="rId10" tooltip="Инфраструктура"/>
              </a:rPr>
              <a:t>инфраструктуры</a:t>
            </a:r>
            <a:r>
              <a:rPr lang="ru-RU" sz="4300" dirty="0" smtClean="0"/>
              <a:t>. В апреле 2010 года на территории комплекса </a:t>
            </a:r>
            <a:r>
              <a:rPr lang="ru-RU" sz="4300" dirty="0" smtClean="0">
                <a:hlinkClick r:id="rId11" tooltip="Горная карусель"/>
              </a:rPr>
              <a:t>«Горная карусель»</a:t>
            </a:r>
            <a:r>
              <a:rPr lang="ru-RU" sz="4300" dirty="0" smtClean="0"/>
              <a:t> началось строительство курорта «Горки-Город» — </a:t>
            </a:r>
            <a:r>
              <a:rPr lang="ru-RU" sz="4300" dirty="0" err="1" smtClean="0"/>
              <a:t>медиадеревни</a:t>
            </a:r>
            <a:r>
              <a:rPr lang="ru-RU" sz="4300" dirty="0" smtClean="0"/>
              <a:t> </a:t>
            </a:r>
            <a:r>
              <a:rPr lang="ru-RU" sz="4300" dirty="0" smtClean="0">
                <a:hlinkClick r:id="rId12" tooltip="Олимпийские игры"/>
              </a:rPr>
              <a:t>Олимпиады</a:t>
            </a:r>
            <a:r>
              <a:rPr lang="ru-RU" sz="4300" dirty="0" smtClean="0"/>
              <a:t>, центра спортивной и культурной жизни горного кластера </a:t>
            </a:r>
            <a:r>
              <a:rPr lang="ru-RU" sz="4300" dirty="0" smtClean="0">
                <a:hlinkClick r:id="rId12" tooltip="Олимпийские игры"/>
              </a:rPr>
              <a:t>Олимпийских игр</a:t>
            </a:r>
            <a:r>
              <a:rPr lang="ru-RU" sz="4300" dirty="0" smtClean="0"/>
              <a:t>.</a:t>
            </a:r>
          </a:p>
          <a:p>
            <a:r>
              <a:rPr lang="ru-RU" sz="4300" dirty="0" smtClean="0"/>
              <a:t>Управление проектом осуществляется </a:t>
            </a:r>
            <a:r>
              <a:rPr lang="ru-RU" sz="4300" dirty="0" err="1" smtClean="0"/>
              <a:t>мастер-оператором</a:t>
            </a:r>
            <a:r>
              <a:rPr lang="ru-RU" sz="4300" dirty="0" smtClean="0"/>
              <a:t> </a:t>
            </a:r>
            <a:r>
              <a:rPr lang="ru-RU" sz="4300" dirty="0" err="1" smtClean="0"/>
              <a:t>Fine</a:t>
            </a:r>
            <a:r>
              <a:rPr lang="ru-RU" sz="4300" dirty="0" smtClean="0"/>
              <a:t> </a:t>
            </a:r>
            <a:r>
              <a:rPr lang="ru-RU" sz="4300" dirty="0" err="1" smtClean="0"/>
              <a:t>Hotels</a:t>
            </a:r>
            <a:r>
              <a:rPr lang="ru-RU" sz="4300" dirty="0" smtClean="0"/>
              <a:t> &amp; </a:t>
            </a:r>
            <a:r>
              <a:rPr lang="ru-RU" sz="4300" dirty="0" err="1" smtClean="0"/>
              <a:t>Resorts</a:t>
            </a:r>
            <a:r>
              <a:rPr lang="ru-RU" sz="4300" dirty="0" smtClean="0"/>
              <a:t>. Проект «Горки Город» был разработан архитекторами Михаилом Филипповым и Михаилом </a:t>
            </a:r>
            <a:r>
              <a:rPr lang="ru-RU" sz="4300" dirty="0" err="1" smtClean="0"/>
              <a:t>Атаянцем</a:t>
            </a:r>
            <a:r>
              <a:rPr lang="ru-RU" sz="4300" baseline="30000" dirty="0" smtClean="0">
                <a:hlinkClick r:id="rId13"/>
              </a:rPr>
              <a:t>[3]</a:t>
            </a:r>
            <a:r>
              <a:rPr lang="ru-RU" sz="4300" dirty="0" smtClean="0"/>
              <a:t> при участии французского </a:t>
            </a:r>
            <a:r>
              <a:rPr lang="ru-RU" sz="4300" dirty="0" err="1" smtClean="0">
                <a:hlinkClick r:id="rId14" tooltip="Архитектор"/>
              </a:rPr>
              <a:t>архитектора</a:t>
            </a:r>
            <a:r>
              <a:rPr lang="ru-RU" sz="4300" dirty="0" err="1" smtClean="0"/>
              <a:t>Пьера</a:t>
            </a:r>
            <a:r>
              <a:rPr lang="ru-RU" sz="4300" dirty="0" smtClean="0"/>
              <a:t> </a:t>
            </a:r>
            <a:r>
              <a:rPr lang="ru-RU" sz="4300" dirty="0" err="1" smtClean="0"/>
              <a:t>Динера</a:t>
            </a:r>
            <a:r>
              <a:rPr lang="ru-RU" sz="4300" dirty="0" smtClean="0"/>
              <a:t> (</a:t>
            </a:r>
            <a:r>
              <a:rPr lang="ru-RU" sz="4300" dirty="0" err="1" smtClean="0"/>
              <a:t>Pierre</a:t>
            </a:r>
            <a:r>
              <a:rPr lang="ru-RU" sz="4300" dirty="0" smtClean="0"/>
              <a:t> </a:t>
            </a:r>
            <a:r>
              <a:rPr lang="ru-RU" sz="4300" dirty="0" err="1" smtClean="0"/>
              <a:t>Diener</a:t>
            </a:r>
            <a:r>
              <a:rPr lang="ru-RU" sz="4300" dirty="0" smtClean="0"/>
              <a:t>), который также занимался проектированием </a:t>
            </a:r>
            <a:r>
              <a:rPr lang="ru-RU" sz="4300" dirty="0" smtClean="0">
                <a:hlinkClick r:id="rId15" tooltip="Горнолыжный спорт"/>
              </a:rPr>
              <a:t>горнолыжных</a:t>
            </a:r>
            <a:r>
              <a:rPr lang="ru-RU" sz="4300" dirty="0" smtClean="0"/>
              <a:t> объектов </a:t>
            </a:r>
            <a:r>
              <a:rPr lang="ru-RU" sz="4300" dirty="0" err="1" smtClean="0">
                <a:hlinkClick r:id="rId16" tooltip="Куршевель"/>
              </a:rPr>
              <a:t>Куршевеля</a:t>
            </a:r>
            <a:r>
              <a:rPr lang="ru-RU" sz="4300" baseline="30000" dirty="0" smtClean="0">
                <a:hlinkClick r:id="rId13"/>
              </a:rPr>
              <a:t>[4]</a:t>
            </a:r>
            <a:r>
              <a:rPr lang="ru-RU" sz="4300" dirty="0" smtClean="0"/>
              <a:t>. По словам М. </a:t>
            </a:r>
            <a:r>
              <a:rPr lang="ru-RU" sz="4300" dirty="0" err="1" smtClean="0"/>
              <a:t>Атаянца</a:t>
            </a:r>
            <a:r>
              <a:rPr lang="ru-RU" sz="4300" dirty="0" smtClean="0"/>
              <a:t>, характерной чертой проекта является продуманное взаимодействие собственно архитектурных решений с окружающей средой</a:t>
            </a:r>
            <a:r>
              <a:rPr lang="ru-RU" sz="4300" baseline="30000" dirty="0" smtClean="0">
                <a:hlinkClick r:id="rId13"/>
              </a:rPr>
              <a:t>[5]</a:t>
            </a:r>
            <a:r>
              <a:rPr lang="ru-RU" sz="4300" dirty="0" smtClean="0"/>
              <a:t>.</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dirty="0" smtClean="0"/>
              <a:t>Сезонность</a:t>
            </a:r>
            <a:br>
              <a:rPr lang="ru-RU" b="0" dirty="0" smtClean="0"/>
            </a:br>
            <a:endParaRPr lang="ru-RU" dirty="0"/>
          </a:p>
        </p:txBody>
      </p:sp>
      <p:sp>
        <p:nvSpPr>
          <p:cNvPr id="3" name="Содержимое 2"/>
          <p:cNvSpPr>
            <a:spLocks noGrp="1"/>
          </p:cNvSpPr>
          <p:nvPr>
            <p:ph idx="1"/>
          </p:nvPr>
        </p:nvSpPr>
        <p:spPr/>
        <p:txBody>
          <a:bodyPr/>
          <a:lstStyle/>
          <a:p>
            <a:r>
              <a:rPr lang="ru-RU" dirty="0" smtClean="0"/>
              <a:t>Горки Город» является всесезонным </a:t>
            </a:r>
            <a:r>
              <a:rPr lang="ru-RU" dirty="0" smtClean="0">
                <a:hlinkClick r:id="rId2" tooltip="Курорт"/>
              </a:rPr>
              <a:t>курортом</a:t>
            </a:r>
            <a:r>
              <a:rPr lang="ru-RU" dirty="0" smtClean="0"/>
              <a:t>. В зимнее время работают </a:t>
            </a:r>
            <a:r>
              <a:rPr lang="ru-RU" dirty="0" smtClean="0">
                <a:hlinkClick r:id="rId3" tooltip="Горнолыжная трасса"/>
              </a:rPr>
              <a:t>горнолыжные трассы</a:t>
            </a:r>
            <a:r>
              <a:rPr lang="ru-RU" dirty="0" smtClean="0"/>
              <a:t> различных уровней сложности, зоны для </a:t>
            </a:r>
            <a:r>
              <a:rPr lang="ru-RU" dirty="0" err="1" smtClean="0">
                <a:hlinkClick r:id="rId4" tooltip="Фрирайд (горные лыжи и сноуборд)"/>
              </a:rPr>
              <a:t>фрирайда</a:t>
            </a:r>
            <a:r>
              <a:rPr lang="ru-RU" dirty="0" smtClean="0"/>
              <a:t>, </a:t>
            </a:r>
            <a:r>
              <a:rPr lang="ru-RU" dirty="0" smtClean="0">
                <a:hlinkClick r:id="rId5" tooltip="Фристайл (лыжный спорт)"/>
              </a:rPr>
              <a:t>фристайл</a:t>
            </a:r>
            <a:r>
              <a:rPr lang="ru-RU" dirty="0" smtClean="0"/>
              <a:t>-парк. Весной, летом и осенью на </a:t>
            </a:r>
            <a:r>
              <a:rPr lang="ru-RU" dirty="0" smtClean="0">
                <a:hlinkClick r:id="rId2" tooltip="Курорт"/>
              </a:rPr>
              <a:t>курорте</a:t>
            </a:r>
            <a:r>
              <a:rPr lang="ru-RU" dirty="0" smtClean="0"/>
              <a:t> «Горки Город» </a:t>
            </a:r>
            <a:r>
              <a:rPr lang="ru-RU" dirty="0" err="1" smtClean="0"/>
              <a:t>доступны</a:t>
            </a:r>
            <a:r>
              <a:rPr lang="ru-RU" dirty="0" err="1" smtClean="0">
                <a:hlinkClick r:id="rId6" tooltip="Велосипедный туризм"/>
              </a:rPr>
              <a:t>велосипедные</a:t>
            </a:r>
            <a:r>
              <a:rPr lang="ru-RU" dirty="0" smtClean="0"/>
              <a:t> и </a:t>
            </a:r>
            <a:r>
              <a:rPr lang="ru-RU" dirty="0" smtClean="0">
                <a:hlinkClick r:id="rId7" tooltip="Конный туризм"/>
              </a:rPr>
              <a:t>конные прогулки</a:t>
            </a:r>
            <a:r>
              <a:rPr lang="ru-RU" dirty="0" smtClean="0"/>
              <a:t> по горному серпантину, туристический </a:t>
            </a:r>
            <a:r>
              <a:rPr lang="ru-RU" dirty="0" smtClean="0">
                <a:hlinkClick r:id="rId8" tooltip="Альпинизм"/>
              </a:rPr>
              <a:t>альпинизм</a:t>
            </a:r>
            <a:r>
              <a:rPr lang="ru-RU" dirty="0" smtClean="0"/>
              <a:t>, </a:t>
            </a:r>
            <a:r>
              <a:rPr lang="ru-RU" dirty="0" smtClean="0">
                <a:hlinkClick r:id="rId9" tooltip="Экологический туризм"/>
              </a:rPr>
              <a:t>экологические</a:t>
            </a:r>
            <a:r>
              <a:rPr lang="ru-RU" dirty="0" smtClean="0"/>
              <a:t> и топографические туры; вертолетные экскурсии, </a:t>
            </a:r>
            <a:r>
              <a:rPr lang="ru-RU" dirty="0" err="1" smtClean="0">
                <a:hlinkClick r:id="rId10" tooltip="Spa"/>
              </a:rPr>
              <a:t>спа</a:t>
            </a:r>
            <a:r>
              <a:rPr lang="ru-RU" dirty="0" smtClean="0"/>
              <a:t> и </a:t>
            </a:r>
            <a:r>
              <a:rPr lang="ru-RU" dirty="0" err="1" smtClean="0">
                <a:hlinkClick r:id="rId11" tooltip="Ретрит"/>
              </a:rPr>
              <a:t>ретрит</a:t>
            </a:r>
            <a:r>
              <a:rPr lang="ru-RU" dirty="0" err="1" smtClean="0"/>
              <a:t>-сессии</a:t>
            </a:r>
            <a:r>
              <a:rPr lang="ru-RU" dirty="0" smtClean="0"/>
              <a:t>.</a:t>
            </a:r>
            <a:r>
              <a:rPr lang="ru-RU" baseline="30000" dirty="0" smtClean="0">
                <a:hlinkClick r:id="rId12"/>
              </a:rPr>
              <a:t>[6]</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Сочи как курортная зона</a:t>
            </a: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t>Сочи один из самых протяженных городов мира - курорт протянулся на 148 километров вдоль берега Черного моря. Адлер, Хоста, Кудепста, Дагомыс, Лазаревское - это все Сочи. В городе четыре административных района - Адлерский, </a:t>
            </a:r>
            <a:r>
              <a:rPr lang="ru-RU" dirty="0" err="1" smtClean="0"/>
              <a:t>Хостинский</a:t>
            </a:r>
            <a:r>
              <a:rPr lang="ru-RU" dirty="0" smtClean="0"/>
              <a:t>, Центральный и </a:t>
            </a:r>
            <a:r>
              <a:rPr lang="ru-RU" dirty="0" err="1" smtClean="0"/>
              <a:t>Лазаревский</a:t>
            </a:r>
            <a:r>
              <a:rPr lang="ru-RU" dirty="0" smtClean="0"/>
              <a:t>. Климат Сочи называют городом трех сезонов. </a:t>
            </a:r>
            <a:br>
              <a:rPr lang="ru-RU" dirty="0" smtClean="0"/>
            </a:br>
            <a:r>
              <a:rPr lang="ru-RU" dirty="0" smtClean="0"/>
              <a:t/>
            </a:r>
            <a:br>
              <a:rPr lang="ru-RU" dirty="0" smtClean="0"/>
            </a:br>
            <a:r>
              <a:rPr lang="ru-RU" dirty="0" smtClean="0"/>
              <a:t>Округ Сочи, известное также как Большой Сочи, простирается от реки </a:t>
            </a:r>
            <a:r>
              <a:rPr lang="ru-RU" dirty="0" err="1" smtClean="0"/>
              <a:t>Шепси</a:t>
            </a:r>
            <a:r>
              <a:rPr lang="ru-RU" dirty="0" smtClean="0"/>
              <a:t> до Государственной границы по реке </a:t>
            </a:r>
            <a:r>
              <a:rPr lang="ru-RU" dirty="0" err="1" smtClean="0"/>
              <a:t>Псоу</a:t>
            </a:r>
            <a:r>
              <a:rPr lang="ru-RU" dirty="0" smtClean="0"/>
              <a:t> и занимает общую площадь 3 502 </a:t>
            </a:r>
            <a:r>
              <a:rPr lang="ru-RU" dirty="0" err="1" smtClean="0"/>
              <a:t>км.кв</a:t>
            </a:r>
            <a:r>
              <a:rPr lang="ru-RU" dirty="0" smtClean="0"/>
              <a:t>. карта большого сочи </a:t>
            </a:r>
            <a:br>
              <a:rPr lang="ru-RU" dirty="0" smtClean="0"/>
            </a:br>
            <a:r>
              <a:rPr lang="ru-RU" dirty="0" smtClean="0"/>
              <a:t/>
            </a:r>
            <a:br>
              <a:rPr lang="ru-RU" dirty="0" smtClean="0"/>
            </a:br>
            <a:r>
              <a:rPr lang="ru-RU" dirty="0" smtClean="0"/>
              <a:t>Большой Сочи состоит из четырех курортных районов: Лазаревского, Центрального, </a:t>
            </a:r>
            <a:r>
              <a:rPr lang="ru-RU" dirty="0" err="1" smtClean="0"/>
              <a:t>Хостинского</a:t>
            </a:r>
            <a:r>
              <a:rPr lang="ru-RU" dirty="0" smtClean="0"/>
              <a:t> и Адлерского. </a:t>
            </a:r>
            <a:br>
              <a:rPr lang="ru-RU" dirty="0" smtClean="0"/>
            </a:br>
            <a:r>
              <a:rPr lang="ru-RU" dirty="0" smtClean="0"/>
              <a:t/>
            </a:r>
            <a:br>
              <a:rPr lang="ru-RU" dirty="0" smtClean="0"/>
            </a:br>
            <a:r>
              <a:rPr lang="ru-RU" dirty="0" smtClean="0"/>
              <a:t>Сочи (Большие Сочи) - курортная зона Черноморского побережья – это оазис, собравший воедино все прелести субтропиков и силу природы: ласковое море и теплое солнце, чистейший горный воздух и богатейшую экзотическую флору, наполняющую фитонцидами целебный ионизированный воздух Черноморского побережья, могучую целебную силу подземных источников Мацесты, питьевые лечебные минеральные воды и лечебные грязи. Ценнейшие сероводородные и другие источники, мягкий субтропический климат, живописные окрестности, обилие вечнозеленой растительности создали Сочи огромную популярность. Курорт Сочи один из самых крупных курортов общероссийского и мирового значения, расположенный на особо охраняемых территориях. </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dirty="0" smtClean="0"/>
              <a:t>Инфраструктура</a:t>
            </a:r>
            <a:br>
              <a:rPr lang="ru-RU" b="0" dirty="0" smtClean="0"/>
            </a:br>
            <a:endParaRPr lang="ru-RU" dirty="0"/>
          </a:p>
        </p:txBody>
      </p:sp>
      <p:sp>
        <p:nvSpPr>
          <p:cNvPr id="3" name="Содержимое 2"/>
          <p:cNvSpPr>
            <a:spLocks noGrp="1"/>
          </p:cNvSpPr>
          <p:nvPr>
            <p:ph idx="1"/>
          </p:nvPr>
        </p:nvSpPr>
        <p:spPr/>
        <p:txBody>
          <a:bodyPr/>
          <a:lstStyle/>
          <a:p>
            <a:r>
              <a:rPr lang="ru-RU" dirty="0" smtClean="0"/>
              <a:t>«Горки Город» делится на две части — «Нижний Город» и «Верхний Город», которые соединены между собой автомобильной и </a:t>
            </a:r>
            <a:r>
              <a:rPr lang="ru-RU" dirty="0" smtClean="0">
                <a:hlinkClick r:id="rId2" tooltip="Канатная дорога"/>
              </a:rPr>
              <a:t>канатной дорогами</a:t>
            </a:r>
            <a:r>
              <a:rPr lang="ru-RU" dirty="0" smtClean="0"/>
              <a:t> (</a:t>
            </a:r>
            <a:r>
              <a:rPr lang="ru-RU" dirty="0" smtClean="0">
                <a:hlinkClick r:id="rId3" tooltip="Горная карусель"/>
              </a:rPr>
              <a:t>«Горная Карусель»</a:t>
            </a:r>
            <a:r>
              <a:rPr lang="ru-RU" dirty="0" smtClean="0"/>
              <a:t>).</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0" dirty="0" smtClean="0"/>
              <a:t>Горки Город уровень +540</a:t>
            </a:r>
            <a:endParaRPr lang="ru-RU" dirty="0"/>
          </a:p>
        </p:txBody>
      </p:sp>
      <p:pic>
        <p:nvPicPr>
          <p:cNvPr id="4" name="Содержимое 3" descr="Горки_Город_уровень_+540.png"/>
          <p:cNvPicPr>
            <a:picLocks noGrp="1" noChangeAspect="1"/>
          </p:cNvPicPr>
          <p:nvPr>
            <p:ph idx="1"/>
          </p:nvPr>
        </p:nvPicPr>
        <p:blipFill>
          <a:blip r:embed="rId2"/>
          <a:stretch>
            <a:fillRect/>
          </a:stretch>
        </p:blipFill>
        <p:spPr>
          <a:xfrm>
            <a:off x="457200" y="1620044"/>
            <a:ext cx="7239000" cy="48260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0" dirty="0" smtClean="0"/>
              <a:t>Горки Город +960</a:t>
            </a:r>
            <a:endParaRPr lang="ru-RU" dirty="0"/>
          </a:p>
        </p:txBody>
      </p:sp>
      <p:pic>
        <p:nvPicPr>
          <p:cNvPr id="4" name="Содержимое 3" descr="Горки_Город_+960.jpg"/>
          <p:cNvPicPr>
            <a:picLocks noGrp="1" noChangeAspect="1"/>
          </p:cNvPicPr>
          <p:nvPr>
            <p:ph idx="1"/>
          </p:nvPr>
        </p:nvPicPr>
        <p:blipFill>
          <a:blip r:embed="rId2"/>
          <a:stretch>
            <a:fillRect/>
          </a:stretch>
        </p:blipFill>
        <p:spPr>
          <a:xfrm>
            <a:off x="457200" y="1620044"/>
            <a:ext cx="7239000" cy="48260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Спосибо</a:t>
            </a:r>
            <a:r>
              <a:rPr lang="ru-RU" dirty="0" smtClean="0"/>
              <a:t> за внимание</a:t>
            </a:r>
            <a:endParaRPr lang="ru-RU" dirty="0"/>
          </a:p>
        </p:txBody>
      </p:sp>
      <p:sp>
        <p:nvSpPr>
          <p:cNvPr id="3" name="Содержимое 2"/>
          <p:cNvSpPr>
            <a:spLocks noGrp="1"/>
          </p:cNvSpPr>
          <p:nvPr>
            <p:ph idx="1"/>
          </p:nvPr>
        </p:nvSpPr>
        <p:spPr/>
        <p:txBody>
          <a:bodyPr/>
          <a:lstStyle/>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В центральной части Черноморского побережья располагается город Сочи. Сочи является самым крупным и популярным курортным городом. Город подразделяется на четыре района: очень густонаселенный - Центральный район, с запада - </a:t>
            </a:r>
            <a:r>
              <a:rPr lang="ru-RU" dirty="0" err="1" smtClean="0"/>
              <a:t>Лазаревский</a:t>
            </a:r>
            <a:r>
              <a:rPr lang="ru-RU" dirty="0" smtClean="0"/>
              <a:t> район, теплый - </a:t>
            </a:r>
            <a:r>
              <a:rPr lang="ru-RU" dirty="0" err="1" smtClean="0"/>
              <a:t>Хостинский</a:t>
            </a:r>
            <a:r>
              <a:rPr lang="ru-RU" dirty="0" smtClean="0"/>
              <a:t> район, высокогорный - Адлерский район. Каждый из районов имеет свои климатические характеристики. </a:t>
            </a:r>
            <a:br>
              <a:rPr lang="ru-RU" dirty="0" smtClean="0"/>
            </a:br>
            <a:r>
              <a:rPr lang="ru-RU" dirty="0" smtClean="0"/>
              <a:t/>
            </a:r>
            <a:br>
              <a:rPr lang="ru-RU" dirty="0" smtClean="0"/>
            </a:br>
            <a:r>
              <a:rPr lang="ru-RU" dirty="0" smtClean="0"/>
              <a:t>Сочи - в полном смысле слова уникальное место на нашей планете. Практически нигде на Земле вы не найдете уголка суши, где на такой маленькой площади уместились бы красоты субтропической природы, ласковые воды теплого моря и заснеженные вершины всего в нескольких километрах от побережья. Именно уникальность климатических условий делает отдых в Сочи лучшим выбором для уставшего от суеты человека.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Пляжи в Сочи</a:t>
            </a:r>
            <a:r>
              <a:rPr lang="ru-RU" b="0" dirty="0" smtClean="0"/>
              <a:t> </a:t>
            </a: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В Большом Сочи существует три вида пляжей: "дикие", пляжи санаториев и здравниц (у самых дорогих пансионатов это закрытые пляжи) и пляжи общего пользования. На всем протяжении морского побережья города-курорта находится 138 оборудованных пляжей общей площадью более 700 тыс. кв. м. Ведущее место среди них занимают санаторно-курортные пляжи различных ведомств, на долю которых приходится 77% пляжной полосы. Однако большинство отдыхающих в Сочи пользуются городскими пляжами. Это наиболее благоустроенные и комфортабельные пляжные территории, имеющие свободный доступ. По своей фактуре пляжи очень разнообразны: практически в каждом курортном местечке можно найти и песчаный, и галечный пляж, и огромные валуны. На всем побережье предлагается масса услуг – от катания на скутере до полета на дельтаплане. </a:t>
            </a:r>
            <a:br>
              <a:rPr lang="ru-RU" dirty="0" smtClean="0"/>
            </a:b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photo149.jpg"/>
          <p:cNvPicPr>
            <a:picLocks noGrp="1" noChangeAspect="1"/>
          </p:cNvPicPr>
          <p:nvPr>
            <p:ph idx="1"/>
          </p:nvPr>
        </p:nvPicPr>
        <p:blipFill>
          <a:blip r:embed="rId2"/>
          <a:stretch>
            <a:fillRect/>
          </a:stretch>
        </p:blipFill>
        <p:spPr>
          <a:xfrm>
            <a:off x="457200" y="642918"/>
            <a:ext cx="7239000" cy="5803126"/>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jpg"/>
          <p:cNvPicPr>
            <a:picLocks noGrp="1" noChangeAspect="1"/>
          </p:cNvPicPr>
          <p:nvPr>
            <p:ph idx="1"/>
          </p:nvPr>
        </p:nvPicPr>
        <p:blipFill>
          <a:blip r:embed="rId2"/>
          <a:stretch>
            <a:fillRect/>
          </a:stretch>
        </p:blipFill>
        <p:spPr>
          <a:xfrm>
            <a:off x="214282" y="1571612"/>
            <a:ext cx="7429552" cy="500066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y_7bd60779.jpg"/>
          <p:cNvPicPr>
            <a:picLocks noGrp="1" noChangeAspect="1"/>
          </p:cNvPicPr>
          <p:nvPr>
            <p:ph idx="1"/>
          </p:nvPr>
        </p:nvPicPr>
        <p:blipFill>
          <a:blip r:embed="rId2"/>
          <a:stretch>
            <a:fillRect/>
          </a:stretch>
        </p:blipFill>
        <p:spPr>
          <a:xfrm>
            <a:off x="457200" y="1620044"/>
            <a:ext cx="7239000" cy="48260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Sochi_vid.jpg"/>
          <p:cNvPicPr>
            <a:picLocks noGrp="1" noChangeAspect="1"/>
          </p:cNvPicPr>
          <p:nvPr>
            <p:ph idx="1"/>
          </p:nvPr>
        </p:nvPicPr>
        <p:blipFill>
          <a:blip r:embed="rId2"/>
          <a:stretch>
            <a:fillRect/>
          </a:stretch>
        </p:blipFill>
        <p:spPr>
          <a:xfrm>
            <a:off x="1071538" y="1714488"/>
            <a:ext cx="5234012" cy="4429156"/>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8073.jpg"/>
          <p:cNvPicPr>
            <a:picLocks noGrp="1" noChangeAspect="1"/>
          </p:cNvPicPr>
          <p:nvPr>
            <p:ph idx="1"/>
          </p:nvPr>
        </p:nvPicPr>
        <p:blipFill>
          <a:blip r:embed="rId2"/>
          <a:stretch>
            <a:fillRect/>
          </a:stretch>
        </p:blipFill>
        <p:spPr>
          <a:xfrm>
            <a:off x="714348" y="1428736"/>
            <a:ext cx="5934102" cy="4500594"/>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49</TotalTime>
  <Words>415</Words>
  <Application>Microsoft Office PowerPoint</Application>
  <PresentationFormat>Экран (4:3)</PresentationFormat>
  <Paragraphs>32</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Изящная</vt:lpstr>
      <vt:lpstr>СоЧИ</vt:lpstr>
      <vt:lpstr>Сочи как курортная зона</vt:lpstr>
      <vt:lpstr>Слайд 3</vt:lpstr>
      <vt:lpstr>Пляжи в Сочи </vt:lpstr>
      <vt:lpstr>Слайд 5</vt:lpstr>
      <vt:lpstr>Слайд 6</vt:lpstr>
      <vt:lpstr>Слайд 7</vt:lpstr>
      <vt:lpstr>Слайд 8</vt:lpstr>
      <vt:lpstr>Слайд 9</vt:lpstr>
      <vt:lpstr>горные курорты в сочи</vt:lpstr>
      <vt:lpstr>Слайд 11</vt:lpstr>
      <vt:lpstr>Слайд 12</vt:lpstr>
      <vt:lpstr>Слайд 13</vt:lpstr>
      <vt:lpstr>На трассах Горной карусели</vt:lpstr>
      <vt:lpstr>Отели на отметке 960 метров на спортивно-туристическом комплексе Горная карусель</vt:lpstr>
      <vt:lpstr>Гóрки Гóрод </vt:lpstr>
      <vt:lpstr>Место расположения </vt:lpstr>
      <vt:lpstr>История проекта </vt:lpstr>
      <vt:lpstr>Сезонность </vt:lpstr>
      <vt:lpstr>Инфраструктура </vt:lpstr>
      <vt:lpstr>Горки Город уровень +540</vt:lpstr>
      <vt:lpstr>Горки Город +960</vt:lpstr>
      <vt:lpstr>Спосибо за внимание</vt:lpstr>
    </vt:vector>
  </TitlesOfParts>
  <Company>МКОУ Копкульская СОШ</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Галина Петровна Киселева</dc:creator>
  <cp:lastModifiedBy>Comp_3</cp:lastModifiedBy>
  <cp:revision>6</cp:revision>
  <dcterms:created xsi:type="dcterms:W3CDTF">2015-01-15T21:10:12Z</dcterms:created>
  <dcterms:modified xsi:type="dcterms:W3CDTF">2015-01-22T04:39:57Z</dcterms:modified>
</cp:coreProperties>
</file>