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398" y="-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17.09.2014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slideLayout" Target="../slideLayouts/slideLayout1.xml"/><Relationship Id="rId1" Type="http://schemas.openxmlformats.org/officeDocument/2006/relationships/audio" Target="file:///G:\&#1091;&#1088;&#1086;&#1082;&#1080;,%20&#1084;&#1091;&#1079;&#1099;&#1082;&#1072;\&#1091;&#1088;&#1086;&#1082;&#1080;1\&#1087;&#1088;&#1077;&#1079;&#1077;&#1085;&#1090;&#1072;&#1094;&#1080;&#1080;%20&#1091;&#1088;&#1086;&#1082;&#1086;&#1074;\&#1091;5.1.3\&#1086;&#1088;&#1077;&#1085;&#1073;&#1091;&#1088;&#1078;&#1094;&#1099;-&#1082;&#1072;&#1079;&#1072;&#1082;&#1080;.mp3" TargetMode="External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4" descr="GREENY_VIBRATION"/>
          <p:cNvSpPr>
            <a:spLocks noChangeArrowheads="1" noChangeShapeType="1" noTextEdit="1"/>
          </p:cNvSpPr>
          <p:nvPr/>
        </p:nvSpPr>
        <p:spPr bwMode="auto">
          <a:xfrm>
            <a:off x="323850" y="1095375"/>
            <a:ext cx="8496300" cy="2547938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i="1" kern="10">
                <a:ln w="25400" cap="sq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Как  сложили </a:t>
            </a:r>
          </a:p>
          <a:p>
            <a:pPr algn="ctr"/>
            <a:r>
              <a:rPr lang="ru-RU" sz="3600" b="1" i="1" kern="10">
                <a:ln w="25400" cap="sq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  <a:blipFill dpi="0" rotWithShape="1">
                  <a:blip r:embed="rId3"/>
                  <a:srcRect/>
                  <a:tile tx="0" ty="0" sx="100000" sy="100000" flip="none" algn="tl"/>
                </a:blip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 песню?</a:t>
            </a:r>
          </a:p>
        </p:txBody>
      </p:sp>
      <p:pic>
        <p:nvPicPr>
          <p:cNvPr id="2053" name="оренбуржцы-казаки.mp3">
            <a:hlinkClick r:id="" action="ppaction://media"/>
          </p:cNvPr>
          <p:cNvPicPr>
            <a:picLocks noRot="1" noChangeAspect="1" noChangeArrowheads="1"/>
          </p:cNvPicPr>
          <p:nvPr>
            <a:audioFile r:link="rId1"/>
          </p:nvPr>
        </p:nvPicPr>
        <p:blipFill>
          <a:blip r:embed="rId4"/>
          <a:srcRect/>
          <a:stretch>
            <a:fillRect/>
          </a:stretch>
        </p:blipFill>
        <p:spPr bwMode="auto">
          <a:xfrm>
            <a:off x="0" y="6553200"/>
            <a:ext cx="304800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11516" fill="hold"/>
                                        <p:tgtEl>
                                          <p:spTgt spid="2053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100000" showWhenStopped="0">
                <p:cTn id="7" fill="hold" display="0">
                  <p:stCondLst>
                    <p:cond delay="indefinite"/>
                  </p:stCondLst>
                  <p:endCondLst>
                    <p:cond evt="onNext" delay="0">
                      <p:tgtEl>
                        <p:sldTgt/>
                      </p:tgtEl>
                    </p:cond>
                    <p:cond evt="onPrev" delay="0">
                      <p:tgtEl>
                        <p:sldTgt/>
                      </p:tgtEl>
                    </p:cond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2053"/>
                </p:tgtEl>
              </p:cMediaNode>
            </p:audio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2530" name="Picture 2" descr="&amp;Dcy;&amp;icy;&amp;iecy;&amp;tcy;&amp;ycy; &amp;scy;&amp;ocy; &amp;vcy;&amp;scy;&amp;iecy;&amp;gcy;&amp;ocy; &amp;scy;&amp;vcy;&amp;iecy;&amp;tcy;&amp;acy; &amp;dcy;&amp;lcy;&amp;yacy; &amp;pcy;&amp;ocy;&amp;khcy;&amp;ucy;&amp;dcy;&amp;iecy;&amp;ncy;&amp;icy;&amp;yacy;&quot; Archiwum blogu &quot; &amp;pcy;&amp;acy;&amp;ncy;&amp;icy;&amp;chcy;&amp;iecy;&amp;scy;&amp;kcy;&amp;ocy;&amp;iecy; &amp;rcy;&amp;acy;&amp;scy;&amp;scy;&amp;tcy;&amp;rcy;&amp;ocy;&amp;jcy;&amp;scy;&amp;tcy;&amp;vcy;&amp;ocy;&amp;dcy;&amp;icy;&amp;iecy;&amp;tcy;&amp;acy; &amp;icy;&amp;lcy;&amp;icy; &amp;dcy;&amp;icy;&amp;iecy;&amp;tcy;&amp;acy; &amp;gcy;&amp;lcy;&amp;acy;&amp;zcy;&amp;acy;&amp;mcy;&amp;icy; &amp;zhcy;&amp;iecy;&amp;lcy;&amp;ucy;&amp;dcy;&amp;kcy;&amp;acy; &amp;yucy;&amp;mcy;&amp;ocy;&amp;r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000100" y="214290"/>
            <a:ext cx="6936898" cy="5214974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928926" y="5643578"/>
            <a:ext cx="3767826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«А мы просо сеяли»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Жанры народных песен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Колыбельные</a:t>
            </a:r>
          </a:p>
          <a:p>
            <a:r>
              <a:rPr lang="ru-RU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Солдатские</a:t>
            </a:r>
          </a:p>
          <a:p>
            <a:r>
              <a:rPr lang="ru-RU" b="1" i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Трудовые</a:t>
            </a:r>
          </a:p>
          <a:p>
            <a:r>
              <a:rPr lang="ru-RU" b="1" i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Свадебные</a:t>
            </a:r>
          </a:p>
          <a:p>
            <a:r>
              <a:rPr lang="ru-RU" b="1" i="1" dirty="0" smtClean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Похоронные</a:t>
            </a:r>
          </a:p>
          <a:p>
            <a:r>
              <a:rPr lang="ru-RU" b="1" i="1" dirty="0" smtClean="0">
                <a:solidFill>
                  <a:schemeClr val="tx2">
                    <a:lumMod val="60000"/>
                    <a:lumOff val="40000"/>
                  </a:schemeClr>
                </a:solidFill>
                <a:latin typeface="Times New Roman" pitchFamily="18" charset="0"/>
                <a:cs typeface="Times New Roman" pitchFamily="18" charset="0"/>
              </a:rPr>
              <a:t>Хороводные</a:t>
            </a:r>
          </a:p>
          <a:p>
            <a:pPr>
              <a:buNone/>
            </a:pPr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Фольклор</a:t>
            </a:r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algn="ctr"/>
            <a:endParaRPr lang="ru-RU" b="1" i="1" dirty="0" smtClean="0"/>
          </a:p>
          <a:p>
            <a:pPr algn="ctr"/>
            <a:endParaRPr lang="ru-RU" b="1" i="1" dirty="0" smtClean="0"/>
          </a:p>
          <a:p>
            <a:pPr algn="ctr">
              <a:buNone/>
            </a:pPr>
            <a:r>
              <a:rPr lang="ru-RU" sz="4400" b="1" i="1" dirty="0" smtClean="0">
                <a:solidFill>
                  <a:schemeClr val="tx2">
                    <a:lumMod val="60000"/>
                    <a:lumOff val="40000"/>
                  </a:schemeClr>
                </a:solidFill>
              </a:rPr>
              <a:t>В переводе с англ. «народная мудрость»</a:t>
            </a:r>
            <a:endParaRPr lang="ru-RU" sz="4400" b="1" i="1" dirty="0">
              <a:solidFill>
                <a:schemeClr val="tx2">
                  <a:lumMod val="60000"/>
                  <a:lumOff val="40000"/>
                </a:schemeClr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5400" b="1" i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Со вьюном я хожу</a:t>
            </a:r>
            <a:endParaRPr lang="ru-RU" sz="5400" b="1" i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Со вьюном я хожу, с золотым я хожу.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 знаю куда вьюн положить</a:t>
            </a: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Я не знаю куда вьюн положить</a:t>
            </a:r>
          </a:p>
          <a:p>
            <a:endParaRPr lang="ru-RU" dirty="0">
              <a:solidFill>
                <a:schemeClr val="accent2">
                  <a:lumMod val="75000"/>
                </a:schemeClr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214290"/>
            <a:ext cx="8229600" cy="5911873"/>
          </a:xfrm>
        </p:spPr>
        <p:txBody>
          <a:bodyPr>
            <a:normAutofit fontScale="92500" lnSpcReduction="20000"/>
          </a:bodyPr>
          <a:lstStyle/>
          <a:p>
            <a:endParaRPr lang="ru-RU" b="1" i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Положу я вьюн, положу я вьюн,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Положу я вьюн на правое плечо,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Положу я вьюн на правое плечо.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 smtClean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со правого, а со правого,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со правого на лево положу,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А со правого на лево положу.</a:t>
            </a:r>
            <a:br>
              <a:rPr lang="ru-RU" b="1" i="1" dirty="0" smtClean="0">
                <a:solidFill>
                  <a:schemeClr val="accent2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</a:br>
            <a:endParaRPr lang="ru-RU" b="1" i="1" dirty="0">
              <a:solidFill>
                <a:schemeClr val="accent2">
                  <a:lumMod val="75000"/>
                </a:schemeClr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395288" y="1557338"/>
            <a:ext cx="8280400" cy="5616575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   </a:t>
            </a:r>
            <a:r>
              <a:rPr lang="ru-RU" sz="2400" b="1" smtClean="0">
                <a:latin typeface="Georgia" pitchFamily="18" charset="0"/>
              </a:rPr>
              <a:t>...Склоняясь к западу, в мутном небе висит на золотых лучах красноватое солнце. Тихий голос женщины, медный плеск колоколов и стеклянное кваканье лягушек - все звуки, которыми жив город в эти минуты. Звуки плывут низко над землею, точно ласточки перед дождем. Над нами, вокруг их - тишина, поглощающая все, как смерть...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Вдруг Устинья говорит бойко, но деловито: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Ну-кось, Машутка, подсказывай...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Чего это?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Песню сложим...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И, шумно вздохнув, Устинья скороговоркой запевает: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Эх, да белым днем, при ясном солнышке, Светлой ноченькой, при месяце...</a:t>
            </a:r>
          </a:p>
        </p:txBody>
      </p:sp>
      <p:sp>
        <p:nvSpPr>
          <p:cNvPr id="4099" name="WordArt 4"/>
          <p:cNvSpPr>
            <a:spLocks noChangeArrowheads="1" noChangeShapeType="1" noTextEdit="1"/>
          </p:cNvSpPr>
          <p:nvPr/>
        </p:nvSpPr>
        <p:spPr bwMode="auto">
          <a:xfrm>
            <a:off x="684213" y="260350"/>
            <a:ext cx="7559675" cy="936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b="1" kern="10">
                <a:ln w="12700" cap="sq">
                  <a:solidFill>
                    <a:srgbClr val="FF0000"/>
                  </a:solidFill>
                  <a:round/>
                  <a:headEnd type="none" w="sm" len="sm"/>
                  <a:tailEnd type="none" w="sm" len="sm"/>
                </a:ln>
                <a:gradFill rotWithShape="1">
                  <a:gsLst>
                    <a:gs pos="0">
                      <a:srgbClr val="A603AB"/>
                    </a:gs>
                    <a:gs pos="12000">
                      <a:srgbClr val="E81766"/>
                    </a:gs>
                    <a:gs pos="27000">
                      <a:srgbClr val="EE3F17"/>
                    </a:gs>
                    <a:gs pos="48000">
                      <a:srgbClr val="FFFF00"/>
                    </a:gs>
                    <a:gs pos="64999">
                      <a:srgbClr val="1A8D48"/>
                    </a:gs>
                    <a:gs pos="78999">
                      <a:srgbClr val="0819FB"/>
                    </a:gs>
                    <a:gs pos="100000">
                      <a:srgbClr val="A603AB"/>
                    </a:gs>
                  </a:gsLst>
                  <a:lin ang="0" scaled="1"/>
                </a:gradFill>
                <a:effectLst>
                  <a:outerShdw dist="35921" dir="2700000" sy="50000" kx="2115830" algn="bl" rotWithShape="0">
                    <a:srgbClr val="C0C0C0">
                      <a:alpha val="79999"/>
                    </a:srgbClr>
                  </a:outerShdw>
                </a:effectLst>
                <a:latin typeface="Georgia"/>
              </a:rPr>
              <a:t>Как  сложили  песню?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2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0"/>
            <a:ext cx="8675688" cy="7461250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000" smtClean="0"/>
              <a:t>    </a:t>
            </a:r>
            <a:r>
              <a:rPr lang="ru-RU" sz="2400" b="1" smtClean="0">
                <a:latin typeface="Georgia" pitchFamily="18" charset="0"/>
              </a:rPr>
              <a:t>Нерешительно нащупывая мелодию, горничная робко, вполголоса поет: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Беспокойно мне, девице молодой...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А Устинья уверенно и очень трогательно доводит мелодию до конца: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- Все тоскою сердце мается...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Кончила и тотчас заговорила весело, немножко хвастливо: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-  Вот она и началась, песня!  Я</a:t>
            </a:r>
            <a:r>
              <a:rPr lang="ru-RU" sz="2400" b="1" i="1" smtClean="0">
                <a:latin typeface="Georgia" pitchFamily="18" charset="0"/>
              </a:rPr>
              <a:t> </a:t>
            </a:r>
            <a:r>
              <a:rPr lang="ru-RU" sz="2400" b="1" smtClean="0">
                <a:latin typeface="Georgia" pitchFamily="18" charset="0"/>
              </a:rPr>
              <a:t>те, милая, научу песни складывать, как нитку сучить... Ну-ко...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Помолчав, точно прислушавшись к заунывным стонам лягушек, ленивому звону колоколов, она снова ловко заиграла словами и звуками: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Ой, да ни зимою вьюги лютые, Ни весной ручьи веселые...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Горничная, плотно придвинувшись к ней, положив белую голову на круглое плечо ее, закрыв глаза, уже смелее, тонким вздрагивающим голоском продолжает: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0" y="188913"/>
            <a:ext cx="8675688" cy="6840537"/>
          </a:xfrm>
        </p:spPr>
        <p:txBody>
          <a:bodyPr/>
          <a:lstStyle/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smtClean="0"/>
              <a:t>     </a:t>
            </a:r>
            <a:r>
              <a:rPr lang="ru-RU" sz="2400" b="1" smtClean="0">
                <a:latin typeface="Georgia" pitchFamily="18" charset="0"/>
              </a:rPr>
              <a:t>- Не доносят со родной стороны Сердцу весточку утешную...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...Звонить перестали, а стоны лягушек еще звучней, и тишина, гуще, жарче.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- Жаворонок над полями поет. Васильки-цветы в полях зацвели.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Задумчиво поёт Устинья, сложив руки на груди, глядя в небо, а горничная вторит складно и смело: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- Поглядеть бы на родные-то поля!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И Устинья, умело поддерживая высокий, качающийся голос, стелет бархатом душевные слова: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- Погулять бы, с милым другом, по лесам!..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 Кончив петь, они длительно молчат, тесно прижавшись друг к другу; потом женщина говорит негромко, задумчиво:</a:t>
            </a:r>
          </a:p>
          <a:p>
            <a:pPr>
              <a:lnSpc>
                <a:spcPct val="80000"/>
              </a:lnSpc>
              <a:buFont typeface="Wingdings" pitchFamily="2" charset="2"/>
              <a:buNone/>
            </a:pPr>
            <a:r>
              <a:rPr lang="ru-RU" sz="2400" b="1" smtClean="0">
                <a:latin typeface="Georgia" pitchFamily="18" charset="0"/>
              </a:rPr>
              <a:t>    - Али плохо сложили песню? Вовсе хорошо ведь...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026" name="Picture 2" descr="&amp;Lcy;&amp;YAcy;&amp;Dcy;&amp;Ocy;&amp;Vcy; &amp;Acy;&amp;ncy;&amp;acy;&amp;tcy;&amp;ocy;&amp;lcy;&amp;icy;&amp;jcy; &amp;Kcy;&amp;ocy;&amp;ncy;&amp;scy;&amp;tcy;&amp;acy;&amp;ncy;&amp;tcy;&amp;icy;&amp;ncy;&amp;ocy;&amp;vcy;&amp;icy;&amp;chcy; (1855-1914) - &amp;Kcy;&amp;acy;&amp;rcy;&amp;tcy;&amp;icy;&amp;ncy;&amp;kcy;&amp;acy; 114/1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357166"/>
            <a:ext cx="4250381" cy="4721918"/>
          </a:xfrm>
          <a:prstGeom prst="rect">
            <a:avLst/>
          </a:prstGeom>
          <a:noFill/>
        </p:spPr>
      </p:pic>
      <p:pic>
        <p:nvPicPr>
          <p:cNvPr id="1028" name="Picture 4" descr="&amp;Scy;&amp;acy;&amp;jcy;&amp;tcy; &amp;dcy;&amp;lcy;&amp;yacy; &amp;rcy;&amp;ocy;&amp;dcy;&amp;icy;&amp;tcy;&amp;iecy;&amp;lcy;&amp;iecy;&amp;jcy; &amp;icy; &amp;vcy;&amp;ocy;&amp;scy;&amp;pcy;&amp;icy;&amp;tcy;&amp;acy;&amp;tcy;&amp;iecy;&amp;lcy;&amp;iecy;&amp;jcy; - &amp;Icy;&amp;ncy;&amp;tcy;&amp;iecy;&amp;rcy;&amp;ncy;&amp;iecy;&amp;tcy; &amp;zhcy;&amp;ucy;&amp;rcy;&amp;ncy;&amp;acy;&amp;lcy; &amp;dcy;&amp;lcy;&amp;yacy; &amp;pcy;&amp;iecy;&amp;dcy;&amp;acy;&amp;gcy;&amp;ocy;&amp;gcy;&amp;ocy;&amp;vcy; &amp;Pcy;&amp;lcy;&amp;acy;&amp;ncy;&amp;iecy;&amp;tcy;&amp;acy; &amp;Dcy;&amp;iecy;&amp;tcy;&amp;scy;&amp;tcy;&amp;vcy;&amp;acy; - &amp;Scy;&amp;tcy;&amp;rcy;&amp;acy;&amp;ncy;&amp;icy;&amp;tscy;&amp;acy; 98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286248" y="500042"/>
            <a:ext cx="4429116" cy="4500594"/>
          </a:xfrm>
          <a:prstGeom prst="rect">
            <a:avLst/>
          </a:prstGeom>
          <a:noFill/>
        </p:spPr>
      </p:pic>
      <p:sp>
        <p:nvSpPr>
          <p:cNvPr id="6" name="TextBox 5"/>
          <p:cNvSpPr txBox="1"/>
          <p:nvPr/>
        </p:nvSpPr>
        <p:spPr>
          <a:xfrm>
            <a:off x="857224" y="5429264"/>
            <a:ext cx="223330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А. К. </a:t>
            </a:r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Лядов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857752" y="5143512"/>
            <a:ext cx="339945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«Колыбельная»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8434" name="Picture 2" descr="&amp;Rcy;&amp;iecy;&amp;kcy;&amp;acy; &amp;rcy;&amp;yacy;&amp;dcy;&amp;ocy;&amp;mcy; &amp;scy; &amp;Lcy;&amp;icy;&amp;pcy;&amp;iecy;&amp;tscy;&amp;kcy;&amp;icy;&amp;mcy; &amp;lcy;&amp;iecy;&amp;scy;&amp;ocy;&amp;mcy;"/>
          <p:cNvPicPr>
            <a:picLocks noGrp="1" noChangeAspect="1" noChangeArrowheads="1"/>
          </p:cNvPicPr>
          <p:nvPr>
            <p:ph idx="1"/>
          </p:nvPr>
        </p:nvPicPr>
        <p:blipFill>
          <a:blip r:embed="rId2"/>
          <a:srcRect/>
          <a:stretch>
            <a:fillRect/>
          </a:stretch>
        </p:blipFill>
        <p:spPr bwMode="auto">
          <a:xfrm>
            <a:off x="785786" y="214290"/>
            <a:ext cx="7552017" cy="5286412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2000232" y="5715016"/>
            <a:ext cx="549329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i="1" dirty="0" smtClean="0">
                <a:latin typeface="Times New Roman" pitchFamily="18" charset="0"/>
                <a:cs typeface="Times New Roman" pitchFamily="18" charset="0"/>
              </a:rPr>
              <a:t>Ты река, ль моя реченька»</a:t>
            </a:r>
            <a:endParaRPr lang="ru-RU" sz="36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9458" name="Picture 2" descr="&amp;Zcy;&amp;ocy;&amp;rcy;&amp;icy; - &amp;scy;&amp;tcy;&amp;icy;&amp;khcy;&amp;icy; &amp;icy; &amp;pcy;&amp;rcy;&amp;ocy;&amp;zcy;&amp;acy; &amp;ncy;&amp;acy; &amp;Icy;&amp;zcy;&amp;bcy;&amp;iecy;-&amp;CHcy;&amp;icy;&amp;tcy;&amp;acy;&amp;lcy;&amp;softcy;&amp;ncy;&amp;ie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142976" y="214290"/>
            <a:ext cx="6477005" cy="528638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643174" y="5786454"/>
            <a:ext cx="465800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У зори – то, у зореньки»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5214950"/>
            <a:ext cx="4686304" cy="911213"/>
          </a:xfrm>
        </p:spPr>
        <p:txBody>
          <a:bodyPr/>
          <a:lstStyle/>
          <a:p>
            <a:endParaRPr lang="ru-RU" dirty="0"/>
          </a:p>
        </p:txBody>
      </p:sp>
      <p:pic>
        <p:nvPicPr>
          <p:cNvPr id="20482" name="Picture 2" descr="ITmages - &amp;khcy;&amp;ocy;&amp;scy;&amp;tcy;&amp;icy;&amp;ncy;&amp;gcy; &amp;icy;&amp;zcy;&amp;ocy;&amp;bcy;&amp;rcy;&amp;acy;&amp;zhcy;&amp;iecy;&amp;ncy;&amp;icy;&amp;jcy; - &amp;Pcy;&amp;rcy;&amp;ocy;&amp;scy;&amp;mcy;&amp;ocy;&amp;tcy;&amp;rcy; &amp;icy;&amp;zcy;&amp;ocy;&amp;bcy;&amp;rcy;&amp;acy;&amp;zhcy;&amp;iecy;&amp;ncy;&amp;icy;&amp;ya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857224" y="500042"/>
            <a:ext cx="3909069" cy="514351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5357818" y="2071678"/>
            <a:ext cx="3959684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i="1" dirty="0" err="1" smtClean="0">
                <a:latin typeface="Times New Roman" pitchFamily="18" charset="0"/>
                <a:cs typeface="Times New Roman" pitchFamily="18" charset="0"/>
              </a:rPr>
              <a:t>Солдатушки</a:t>
            </a:r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, бравы ребятушки»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21506" name="Picture 2" descr="Politicum - &amp;icy;&amp;scy;&amp;tcy;&amp;ocy;&amp;rcy;&amp;icy;&amp;kcy;&amp;ocy;-&amp;pcy;&amp;ocy;&amp;lcy;&amp;icy;&amp;tcy;&amp;icy;&amp;chcy;&amp;iecy;&amp;scy;&amp;kcy;&amp;icy;&amp;jcy; &amp;fcy;&amp;ocy;&amp;rcy;&amp;ucy;&amp;mcy; * &amp;Pcy;&amp;rcy;&amp;ocy;&amp;scy;&amp;mcy;&amp;ocy;&amp;tcy;&amp;rcy; &amp;tcy;&amp;iecy;&amp;mcy;&amp;ycy; - &amp;Pcy;&amp;rcy;&amp;acy;&amp;zcy;&amp;dcy;&amp;ncy;&amp;icy;&amp;kcy; &amp;Lcy;&amp;acy;&amp;dcy;&amp;ycy;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214290"/>
            <a:ext cx="6900911" cy="4929222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2571736" y="5357826"/>
            <a:ext cx="4220899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i="1" dirty="0" smtClean="0">
                <a:latin typeface="Times New Roman" pitchFamily="18" charset="0"/>
                <a:cs typeface="Times New Roman" pitchFamily="18" charset="0"/>
              </a:rPr>
              <a:t>«Милый мой хоровод»</a:t>
            </a:r>
            <a:endParaRPr lang="ru-RU" sz="3200" b="1" i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485</Words>
  <PresentationFormat>Экран (4:3)</PresentationFormat>
  <Paragraphs>53</Paragraphs>
  <Slides>14</Slides>
  <Notes>0</Notes>
  <HiddenSlides>0</HiddenSlides>
  <MMClips>1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14</vt:i4>
      </vt:variant>
    </vt:vector>
  </HeadingPairs>
  <TitlesOfParts>
    <vt:vector size="15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Жанры народных песен</vt:lpstr>
      <vt:lpstr>Фольклор</vt:lpstr>
      <vt:lpstr>Со вьюном я хожу</vt:lpstr>
      <vt:lpstr>Слайд 14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cp:lastModifiedBy>МХК</cp:lastModifiedBy>
  <cp:revision>6</cp:revision>
  <dcterms:modified xsi:type="dcterms:W3CDTF">2014-09-17T06:14:26Z</dcterms:modified>
</cp:coreProperties>
</file>