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56" r:id="rId2"/>
    <p:sldId id="257" r:id="rId3"/>
    <p:sldId id="259" r:id="rId4"/>
    <p:sldId id="260" r:id="rId5"/>
    <p:sldId id="261" r:id="rId6"/>
    <p:sldId id="262" r:id="rId7"/>
    <p:sldId id="264" r:id="rId8"/>
    <p:sldId id="268" r:id="rId9"/>
    <p:sldId id="267" r:id="rId10"/>
    <p:sldId id="269" r:id="rId11"/>
    <p:sldId id="270" r:id="rId12"/>
    <p:sldId id="271" r:id="rId13"/>
    <p:sldId id="266" r:id="rId14"/>
    <p:sldId id="265" r:id="rId15"/>
    <p:sldId id="263" r:id="rId16"/>
  </p:sldIdLst>
  <p:sldSz cx="9144000" cy="6858000" type="screen4x3"/>
  <p:notesSz cx="6858000" cy="9144000"/>
  <p:embeddedFontLst>
    <p:embeddedFont>
      <p:font typeface="Adver Gothic" pitchFamily="34" charset="0"/>
      <p:regular r:id="rId17"/>
    </p:embeddedFont>
    <p:embeddedFont>
      <p:font typeface="Lucida Sans" pitchFamily="34" charset="0"/>
      <p:regular r:id="rId18"/>
      <p:bold r:id="rId19"/>
      <p:italic r:id="rId20"/>
      <p:boldItalic r:id="rId21"/>
    </p:embeddedFont>
    <p:embeddedFont>
      <p:font typeface="Wingdings 2" pitchFamily="18" charset="2"/>
      <p:regular r:id="rId22"/>
    </p:embeddedFont>
    <p:embeddedFont>
      <p:font typeface="Wingdings 3" pitchFamily="18" charset="2"/>
      <p:regular r:id="rId23"/>
    </p:embeddedFont>
    <p:embeddedFont>
      <p:font typeface="Book Antiqua" pitchFamily="18" charset="0"/>
      <p:regular r:id="rId24"/>
      <p:bold r:id="rId25"/>
      <p:italic r:id="rId26"/>
      <p:boldItalic r:id="rId27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42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2.fntdata"/><Relationship Id="rId26" Type="http://schemas.openxmlformats.org/officeDocument/2006/relationships/font" Target="fonts/font10.fntdata"/><Relationship Id="rId3" Type="http://schemas.openxmlformats.org/officeDocument/2006/relationships/slide" Target="slides/slide2.xml"/><Relationship Id="rId21" Type="http://schemas.openxmlformats.org/officeDocument/2006/relationships/font" Target="fonts/font5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1.fntdata"/><Relationship Id="rId25" Type="http://schemas.openxmlformats.org/officeDocument/2006/relationships/font" Target="fonts/font9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4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8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7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3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6.fntdata"/><Relationship Id="rId27" Type="http://schemas.openxmlformats.org/officeDocument/2006/relationships/font" Target="fonts/font11.fntdata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FEB82-9B29-45B0-A2FD-CB8515A09E3B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FE02-238F-403B-8966-84AEF6FD978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FEB82-9B29-45B0-A2FD-CB8515A09E3B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FE02-238F-403B-8966-84AEF6FD9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FEB82-9B29-45B0-A2FD-CB8515A09E3B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FE02-238F-403B-8966-84AEF6FD9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FEB82-9B29-45B0-A2FD-CB8515A09E3B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FE02-238F-403B-8966-84AEF6FD9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FEB82-9B29-45B0-A2FD-CB8515A09E3B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3915FE02-238F-403B-8966-84AEF6FD9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FEB82-9B29-45B0-A2FD-CB8515A09E3B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FE02-238F-403B-8966-84AEF6FD9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FEB82-9B29-45B0-A2FD-CB8515A09E3B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FE02-238F-403B-8966-84AEF6FD9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FEB82-9B29-45B0-A2FD-CB8515A09E3B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FE02-238F-403B-8966-84AEF6FD9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FEB82-9B29-45B0-A2FD-CB8515A09E3B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FE02-238F-403B-8966-84AEF6FD9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FEB82-9B29-45B0-A2FD-CB8515A09E3B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FE02-238F-403B-8966-84AEF6FD9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BFEB82-9B29-45B0-A2FD-CB8515A09E3B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5FE02-238F-403B-8966-84AEF6FD9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8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0BFEB82-9B29-45B0-A2FD-CB8515A09E3B}" type="datetimeFigureOut">
              <a:rPr lang="ru-RU" smtClean="0"/>
              <a:pPr/>
              <a:t>06.11.2014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3915FE02-238F-403B-8966-84AEF6FD978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500034" y="1071546"/>
            <a:ext cx="8143932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ver Gothic" pitchFamily="34" charset="0"/>
              </a:rPr>
              <a:t>Формирование научно-исследовательских навыков</a:t>
            </a:r>
          </a:p>
          <a:p>
            <a:pPr algn="ctr"/>
            <a:r>
              <a:rPr lang="ru-RU" sz="20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ver Gothic" pitchFamily="34" charset="0"/>
              </a:rPr>
              <a:t>в учебном объединении</a:t>
            </a:r>
            <a:endParaRPr lang="ru-RU" sz="20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ver Gothic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42910" y="2285992"/>
            <a:ext cx="8001056" cy="156966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isometricOffAxis1Righ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4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ver Gothic" pitchFamily="34" charset="0"/>
              </a:rPr>
              <a:t>Экологическое </a:t>
            </a:r>
          </a:p>
          <a:p>
            <a:pPr algn="ctr"/>
            <a:r>
              <a:rPr lang="ru-RU" sz="48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ver Gothic" pitchFamily="34" charset="0"/>
              </a:rPr>
              <a:t>краеведение</a:t>
            </a:r>
            <a:endParaRPr lang="ru-RU" sz="48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ver Gothic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1472" y="4357694"/>
            <a:ext cx="8001056" cy="830997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ver Gothic" pitchFamily="34" charset="0"/>
              </a:rPr>
              <a:t>посредством участия детей </a:t>
            </a:r>
          </a:p>
          <a:p>
            <a:pPr algn="ctr"/>
            <a:r>
              <a:rPr lang="ru-RU" sz="2400" b="1" dirty="0" smtClean="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latin typeface="Adver Gothic" pitchFamily="34" charset="0"/>
              </a:rPr>
              <a:t>в исследовательской деятельности</a:t>
            </a:r>
            <a:endParaRPr lang="ru-RU" sz="2400" b="1" dirty="0"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  <a:latin typeface="Adver Gothic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857232"/>
            <a:ext cx="8001056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ru-RU" sz="2400" b="1" i="1" dirty="0" smtClean="0">
                <a:solidFill>
                  <a:srgbClr val="FFFF99"/>
                </a:solidFill>
                <a:latin typeface="+mj-lt"/>
              </a:rPr>
              <a:t>Задачи программы:</a:t>
            </a:r>
          </a:p>
          <a:p>
            <a:pPr algn="ctr">
              <a:spcBef>
                <a:spcPts val="1200"/>
              </a:spcBef>
              <a:spcAft>
                <a:spcPts val="1200"/>
              </a:spcAft>
            </a:pPr>
            <a:r>
              <a:rPr lang="ru-RU" sz="2000" b="1" dirty="0" smtClean="0">
                <a:solidFill>
                  <a:srgbClr val="FFFF99"/>
                </a:solidFill>
                <a:latin typeface="+mj-lt"/>
              </a:rPr>
              <a:t>Обучающие:  </a:t>
            </a:r>
            <a:r>
              <a:rPr lang="ru-RU" sz="2000" b="1" dirty="0" smtClean="0">
                <a:solidFill>
                  <a:srgbClr val="FFFF99"/>
                </a:solidFill>
                <a:latin typeface="+mj-lt"/>
              </a:rPr>
              <a:t>Научить…</a:t>
            </a:r>
            <a:endParaRPr lang="ru-RU" sz="2000" b="1" dirty="0" smtClean="0">
              <a:solidFill>
                <a:srgbClr val="FFFF99"/>
              </a:solidFill>
              <a:latin typeface="+mj-lt"/>
            </a:endParaRP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ru-RU" b="1" dirty="0" smtClean="0">
                <a:latin typeface="+mj-lt"/>
              </a:rPr>
              <a:t>… Принципам ведения исследовательской деятельности и методам проведения исследований в разных областях биологической науки и краеведения.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b="1" dirty="0" smtClean="0">
                <a:latin typeface="+mj-lt"/>
              </a:rPr>
              <a:t>… Правилам научного </a:t>
            </a:r>
            <a:r>
              <a:rPr lang="ru-RU" b="1" dirty="0" err="1" smtClean="0">
                <a:latin typeface="+mj-lt"/>
              </a:rPr>
              <a:t>коллектирования</a:t>
            </a:r>
            <a:r>
              <a:rPr lang="ru-RU" b="1" dirty="0" smtClean="0">
                <a:latin typeface="+mj-lt"/>
              </a:rPr>
              <a:t>, в том числе и нравственным.  </a:t>
            </a:r>
            <a:endParaRPr lang="ru-RU" dirty="0" smtClean="0">
              <a:latin typeface="+mj-lt"/>
            </a:endParaRPr>
          </a:p>
          <a:p>
            <a:pPr algn="ctr">
              <a:spcBef>
                <a:spcPts val="2400"/>
              </a:spcBef>
              <a:spcAft>
                <a:spcPts val="1200"/>
              </a:spcAft>
            </a:pPr>
            <a:r>
              <a:rPr lang="ru-RU" sz="2000" b="1" dirty="0" smtClean="0">
                <a:solidFill>
                  <a:srgbClr val="FFFF99"/>
                </a:solidFill>
                <a:latin typeface="+mj-lt"/>
              </a:rPr>
              <a:t>Воспитательные</a:t>
            </a:r>
            <a:r>
              <a:rPr lang="ru-RU" sz="2000" dirty="0" smtClean="0">
                <a:solidFill>
                  <a:srgbClr val="FFFF99"/>
                </a:solidFill>
                <a:latin typeface="+mj-lt"/>
              </a:rPr>
              <a:t>: Воспитать…</a:t>
            </a:r>
          </a:p>
          <a:p>
            <a:pPr lvl="0">
              <a:spcBef>
                <a:spcPts val="1200"/>
              </a:spcBef>
              <a:spcAft>
                <a:spcPts val="1200"/>
              </a:spcAft>
            </a:pPr>
            <a:r>
              <a:rPr lang="ru-RU" b="1" dirty="0" smtClean="0">
                <a:latin typeface="+mj-lt"/>
              </a:rPr>
              <a:t>…Творческий </a:t>
            </a:r>
            <a:r>
              <a:rPr lang="ru-RU" b="1" dirty="0" smtClean="0">
                <a:latin typeface="+mj-lt"/>
              </a:rPr>
              <a:t>подход к исследовательской деятельности.</a:t>
            </a:r>
            <a:endParaRPr lang="ru-RU" dirty="0" smtClean="0">
              <a:latin typeface="+mj-lt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357158" y="357166"/>
            <a:ext cx="8229600" cy="571504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tx1">
                    <a:lumMod val="9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Исследовательские работы обучаемых:</a:t>
            </a:r>
            <a:endParaRPr kumimoji="0" lang="ru-RU" sz="4400" b="1" i="0" u="none" strike="noStrike" kern="1200" cap="none" spc="0" normalizeH="0" baseline="0" noProof="0" dirty="0">
              <a:ln w="6350">
                <a:noFill/>
              </a:ln>
              <a:solidFill>
                <a:schemeClr val="tx1">
                  <a:lumMod val="95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1285860"/>
            <a:ext cx="7786742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sz="2400" b="1" dirty="0" smtClean="0">
                <a:solidFill>
                  <a:srgbClr val="FFFF99"/>
                </a:solidFill>
                <a:latin typeface="+mj-lt"/>
              </a:rPr>
              <a:t>2013 год</a:t>
            </a:r>
          </a:p>
          <a:p>
            <a:r>
              <a:rPr lang="ru-RU" b="1" dirty="0" smtClean="0">
                <a:solidFill>
                  <a:srgbClr val="FFFF99"/>
                </a:solidFill>
                <a:latin typeface="+mj-lt"/>
              </a:rPr>
              <a:t>Экологические и краеведческие вопросы строительства Храма Св. Великомученика </a:t>
            </a:r>
            <a:r>
              <a:rPr lang="ru-RU" b="1" dirty="0" err="1" smtClean="0">
                <a:solidFill>
                  <a:srgbClr val="FFFF99"/>
                </a:solidFill>
                <a:latin typeface="+mj-lt"/>
              </a:rPr>
              <a:t>Пантелеймона</a:t>
            </a:r>
            <a:r>
              <a:rPr lang="ru-RU" b="1" dirty="0" smtClean="0">
                <a:solidFill>
                  <a:srgbClr val="FFFF99"/>
                </a:solidFill>
                <a:latin typeface="+mj-lt"/>
              </a:rPr>
              <a:t> в городе-курорте Кисловодске</a:t>
            </a:r>
            <a:r>
              <a:rPr lang="ru-RU" b="1" dirty="0" smtClean="0">
                <a:latin typeface="+mj-lt"/>
              </a:rPr>
              <a:t>	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Отечество-13</a:t>
            </a:r>
            <a:r>
              <a:rPr lang="ru-RU" dirty="0" smtClean="0">
                <a:latin typeface="+mj-lt"/>
              </a:rPr>
              <a:t>, природа	</a:t>
            </a:r>
          </a:p>
          <a:p>
            <a:r>
              <a:rPr lang="ru-RU" i="1" dirty="0" smtClean="0">
                <a:latin typeface="+mj-lt"/>
              </a:rPr>
              <a:t>Саркисян </a:t>
            </a:r>
            <a:r>
              <a:rPr lang="ru-RU" i="1" dirty="0" err="1" smtClean="0">
                <a:latin typeface="+mj-lt"/>
              </a:rPr>
              <a:t>Мариам</a:t>
            </a:r>
            <a:endParaRPr lang="ru-RU" i="1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 </a:t>
            </a:r>
          </a:p>
          <a:p>
            <a:r>
              <a:rPr lang="ru-RU" b="1" dirty="0" smtClean="0">
                <a:solidFill>
                  <a:srgbClr val="FFFF99"/>
                </a:solidFill>
                <a:latin typeface="+mj-lt"/>
              </a:rPr>
              <a:t>Изучение карстовых пещер </a:t>
            </a:r>
            <a:r>
              <a:rPr lang="ru-RU" b="1" dirty="0" err="1" smtClean="0">
                <a:solidFill>
                  <a:srgbClr val="FFFF99"/>
                </a:solidFill>
                <a:latin typeface="+mj-lt"/>
              </a:rPr>
              <a:t>Боргустанского</a:t>
            </a:r>
            <a:r>
              <a:rPr lang="ru-RU" b="1" dirty="0" smtClean="0">
                <a:solidFill>
                  <a:srgbClr val="FFFF99"/>
                </a:solidFill>
                <a:latin typeface="+mj-lt"/>
              </a:rPr>
              <a:t> хребта</a:t>
            </a:r>
            <a:r>
              <a:rPr lang="ru-RU" b="1" dirty="0" smtClean="0">
                <a:latin typeface="+mj-lt"/>
              </a:rPr>
              <a:t>	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Отечество-13, природа	</a:t>
            </a:r>
          </a:p>
          <a:p>
            <a:r>
              <a:rPr lang="ru-RU" i="1" dirty="0" smtClean="0">
                <a:latin typeface="+mj-lt"/>
              </a:rPr>
              <a:t>Бабаян Виктория</a:t>
            </a:r>
          </a:p>
          <a:p>
            <a:r>
              <a:rPr lang="ru-RU" dirty="0" smtClean="0">
                <a:latin typeface="+mj-lt"/>
              </a:rPr>
              <a:t> </a:t>
            </a:r>
          </a:p>
          <a:p>
            <a:r>
              <a:rPr lang="ru-RU" b="1" dirty="0" smtClean="0">
                <a:solidFill>
                  <a:srgbClr val="FFFF99"/>
                </a:solidFill>
                <a:latin typeface="+mj-lt"/>
              </a:rPr>
              <a:t>Кисловодский курортно-лечебный парк: вчера, сегодня и …</a:t>
            </a:r>
            <a:endParaRPr lang="ru-RU" dirty="0" smtClean="0">
              <a:solidFill>
                <a:srgbClr val="FFFF99"/>
              </a:solidFill>
              <a:latin typeface="+mj-lt"/>
            </a:endParaRPr>
          </a:p>
          <a:p>
            <a:r>
              <a:rPr lang="ru-RU" dirty="0" smtClean="0">
                <a:latin typeface="+mj-lt"/>
              </a:rPr>
              <a:t>Отечество-13, природа</a:t>
            </a:r>
          </a:p>
          <a:p>
            <a:r>
              <a:rPr lang="ru-RU" i="1" dirty="0" err="1" smtClean="0">
                <a:latin typeface="+mj-lt"/>
              </a:rPr>
              <a:t>Рзаев</a:t>
            </a:r>
            <a:r>
              <a:rPr lang="ru-RU" i="1" dirty="0" smtClean="0">
                <a:latin typeface="+mj-lt"/>
              </a:rPr>
              <a:t> </a:t>
            </a:r>
            <a:r>
              <a:rPr lang="ru-RU" i="1" dirty="0" err="1" smtClean="0">
                <a:latin typeface="+mj-lt"/>
              </a:rPr>
              <a:t>Нариман</a:t>
            </a:r>
            <a:r>
              <a:rPr lang="ru-RU" i="1" dirty="0" smtClean="0">
                <a:latin typeface="+mj-lt"/>
              </a:rPr>
              <a:t>, Гончаров Михаил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357158" y="357166"/>
            <a:ext cx="8229600" cy="571504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tx1">
                    <a:lumMod val="9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Заголовок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tx1">
                  <a:lumMod val="95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0034" y="1071546"/>
            <a:ext cx="800105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ru-RU" sz="2400" b="1" dirty="0" smtClean="0">
                <a:solidFill>
                  <a:srgbClr val="FFFF99"/>
                </a:solidFill>
                <a:latin typeface="+mj-lt"/>
              </a:rPr>
              <a:t>2014 </a:t>
            </a:r>
            <a:r>
              <a:rPr lang="ru-RU" sz="2400" b="1" dirty="0" smtClean="0">
                <a:solidFill>
                  <a:srgbClr val="FFFF99"/>
                </a:solidFill>
                <a:latin typeface="+mj-lt"/>
              </a:rPr>
              <a:t>год</a:t>
            </a:r>
          </a:p>
          <a:p>
            <a:r>
              <a:rPr lang="ru-RU" b="1" dirty="0" smtClean="0">
                <a:solidFill>
                  <a:srgbClr val="FFFF99"/>
                </a:solidFill>
                <a:latin typeface="+mj-lt"/>
              </a:rPr>
              <a:t>Изучение </a:t>
            </a:r>
            <a:r>
              <a:rPr lang="ru-RU" b="1" dirty="0" smtClean="0">
                <a:solidFill>
                  <a:srgbClr val="FFFF99"/>
                </a:solidFill>
                <a:latin typeface="+mj-lt"/>
              </a:rPr>
              <a:t>карстовых и эоловых явлений, их значение в природно-культурном ландшафте Кисловодска</a:t>
            </a:r>
            <a:r>
              <a:rPr lang="ru-RU" b="1" dirty="0" smtClean="0">
                <a:latin typeface="+mj-lt"/>
              </a:rPr>
              <a:t>	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Отечество-14, природа	</a:t>
            </a:r>
          </a:p>
          <a:p>
            <a:r>
              <a:rPr lang="ru-RU" i="1" dirty="0" err="1" smtClean="0">
                <a:latin typeface="+mj-lt"/>
              </a:rPr>
              <a:t>Надеина</a:t>
            </a:r>
            <a:r>
              <a:rPr lang="ru-RU" i="1" dirty="0" smtClean="0">
                <a:latin typeface="+mj-lt"/>
              </a:rPr>
              <a:t> Полина</a:t>
            </a:r>
          </a:p>
          <a:p>
            <a:r>
              <a:rPr lang="ru-RU" dirty="0" smtClean="0">
                <a:latin typeface="+mj-lt"/>
              </a:rPr>
              <a:t> </a:t>
            </a:r>
          </a:p>
          <a:p>
            <a:r>
              <a:rPr lang="ru-RU" b="1" dirty="0" smtClean="0">
                <a:solidFill>
                  <a:srgbClr val="FFFF99"/>
                </a:solidFill>
                <a:latin typeface="+mj-lt"/>
              </a:rPr>
              <a:t>Изучение современного состояния памятников природы, истории и культуры кисловодской </a:t>
            </a:r>
            <a:r>
              <a:rPr lang="ru-RU" b="1" dirty="0" err="1" smtClean="0">
                <a:solidFill>
                  <a:srgbClr val="FFFF99"/>
                </a:solidFill>
                <a:latin typeface="+mj-lt"/>
              </a:rPr>
              <a:t>котоловины</a:t>
            </a:r>
            <a:r>
              <a:rPr lang="ru-RU" b="1" dirty="0" smtClean="0">
                <a:solidFill>
                  <a:srgbClr val="FFFF99"/>
                </a:solidFill>
                <a:latin typeface="+mj-lt"/>
              </a:rPr>
              <a:t> – Рим-гора и Клин-яр</a:t>
            </a:r>
            <a:r>
              <a:rPr lang="ru-RU" b="1" dirty="0" smtClean="0">
                <a:latin typeface="+mj-lt"/>
              </a:rPr>
              <a:t>	</a:t>
            </a:r>
            <a:endParaRPr lang="ru-RU" dirty="0" smtClean="0">
              <a:latin typeface="+mj-lt"/>
            </a:endParaRPr>
          </a:p>
          <a:p>
            <a:r>
              <a:rPr lang="ru-RU" dirty="0" smtClean="0">
                <a:latin typeface="+mj-lt"/>
              </a:rPr>
              <a:t>Отечество-14, археология, природа	</a:t>
            </a:r>
          </a:p>
          <a:p>
            <a:r>
              <a:rPr lang="ru-RU" i="1" dirty="0" smtClean="0">
                <a:latin typeface="+mj-lt"/>
              </a:rPr>
              <a:t>Ткачев Иван</a:t>
            </a:r>
          </a:p>
          <a:p>
            <a:r>
              <a:rPr lang="ru-RU" dirty="0" smtClean="0">
                <a:latin typeface="+mj-lt"/>
              </a:rPr>
              <a:t> </a:t>
            </a:r>
          </a:p>
          <a:p>
            <a:r>
              <a:rPr lang="ru-RU" b="1" dirty="0" smtClean="0">
                <a:solidFill>
                  <a:srgbClr val="FFFF99"/>
                </a:solidFill>
                <a:latin typeface="+mj-lt"/>
              </a:rPr>
              <a:t>Определение эколого-рекреационного состояния кисловодских источников минеральной воды	</a:t>
            </a:r>
            <a:endParaRPr lang="ru-RU" dirty="0" smtClean="0">
              <a:solidFill>
                <a:srgbClr val="FFFF99"/>
              </a:solidFill>
              <a:latin typeface="+mj-lt"/>
            </a:endParaRPr>
          </a:p>
          <a:p>
            <a:r>
              <a:rPr lang="ru-RU" dirty="0" smtClean="0">
                <a:latin typeface="+mj-lt"/>
              </a:rPr>
              <a:t>Отечество-14, природа	</a:t>
            </a:r>
          </a:p>
          <a:p>
            <a:r>
              <a:rPr lang="ru-RU" i="1" dirty="0" smtClean="0">
                <a:latin typeface="+mj-lt"/>
              </a:rPr>
              <a:t>Солдатов Дмитрий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857232"/>
            <a:ext cx="800105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dirty="0" smtClean="0">
                <a:latin typeface="+mj-lt"/>
              </a:rPr>
              <a:t>Кроме того, учащиеся объединения в 2013 году приняли участие в Краевом экологическом марафоне в рамках Года охраны окружающей среды «</a:t>
            </a:r>
            <a:r>
              <a:rPr lang="ru-RU" dirty="0" smtClean="0">
                <a:solidFill>
                  <a:srgbClr val="FFFF99"/>
                </a:solidFill>
                <a:latin typeface="+mj-lt"/>
              </a:rPr>
              <a:t>Зеленая планета</a:t>
            </a:r>
            <a:r>
              <a:rPr lang="ru-RU" dirty="0" smtClean="0">
                <a:latin typeface="+mj-lt"/>
              </a:rPr>
              <a:t>», где поднимались вопросы участия молодежи в исследовательских проектах практической природоохранной деятельности. В номинации «Электронные пособия» был создан тематический сайт «</a:t>
            </a:r>
            <a:r>
              <a:rPr lang="ru-RU" dirty="0" smtClean="0">
                <a:solidFill>
                  <a:srgbClr val="FFFF99"/>
                </a:solidFill>
                <a:latin typeface="+mj-lt"/>
              </a:rPr>
              <a:t>Зеленый эскадрон</a:t>
            </a:r>
            <a:r>
              <a:rPr lang="ru-RU" dirty="0" smtClean="0">
                <a:latin typeface="+mj-lt"/>
              </a:rPr>
              <a:t>», ныне являющийся частью официального сайта кисловодской станции юннатов.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dirty="0" smtClean="0">
                <a:latin typeface="+mj-lt"/>
              </a:rPr>
              <a:t>Официальный сайт станции весьма востребован в сети Интернет, постоянно информирует посетителей о событиях как на МКОУ ДОД СЮН, так и в масштабах края и страны. </a:t>
            </a:r>
            <a:endParaRPr lang="ru-RU" dirty="0" smtClean="0">
              <a:latin typeface="+mj-lt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dirty="0" smtClean="0">
                <a:latin typeface="+mj-lt"/>
              </a:rPr>
              <a:t>Фильмы </a:t>
            </a:r>
            <a:r>
              <a:rPr lang="ru-RU" dirty="0" smtClean="0">
                <a:latin typeface="+mj-lt"/>
              </a:rPr>
              <a:t>и клипы, созданные в объединении, представлены на портале </a:t>
            </a:r>
            <a:r>
              <a:rPr lang="en-US" dirty="0" smtClean="0">
                <a:solidFill>
                  <a:srgbClr val="FFFF99"/>
                </a:solidFill>
                <a:latin typeface="+mj-lt"/>
              </a:rPr>
              <a:t>YOU TUBE </a:t>
            </a:r>
            <a:r>
              <a:rPr lang="ru-RU" dirty="0" smtClean="0">
                <a:latin typeface="+mj-lt"/>
              </a:rPr>
              <a:t>и доступны пользователям России и Зарубежья.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dirty="0" smtClean="0">
                <a:latin typeface="+mj-lt"/>
              </a:rPr>
              <a:t>Статьи, написанные обучаемыми объединения неоднократно публиковались в </a:t>
            </a:r>
            <a:r>
              <a:rPr lang="ru-RU" dirty="0" smtClean="0">
                <a:solidFill>
                  <a:srgbClr val="FFFF99"/>
                </a:solidFill>
                <a:latin typeface="+mj-lt"/>
              </a:rPr>
              <a:t>городской прессе</a:t>
            </a:r>
            <a:r>
              <a:rPr lang="ru-RU" dirty="0" smtClean="0">
                <a:latin typeface="+mj-lt"/>
              </a:rPr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285720" y="357166"/>
            <a:ext cx="8229600" cy="71438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tx1">
                    <a:lumMod val="9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Сайт «Зеленый эскадрон»</a:t>
            </a:r>
            <a:endParaRPr kumimoji="0" lang="ru-RU" sz="2000" b="1" i="0" u="none" strike="noStrike" kern="1200" cap="none" spc="0" normalizeH="0" baseline="0" noProof="0" dirty="0">
              <a:ln w="6350">
                <a:noFill/>
              </a:ln>
              <a:solidFill>
                <a:schemeClr val="tx1">
                  <a:lumMod val="95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7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1071546"/>
            <a:ext cx="8162946" cy="5167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1071538" y="6215082"/>
            <a:ext cx="66437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400" b="1" dirty="0" smtClean="0">
                <a:ln w="6350">
                  <a:noFill/>
                </a:ln>
                <a:solidFill>
                  <a:schemeClr val="tx1">
                    <a:lumMod val="9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http://</a:t>
            </a:r>
            <a:r>
              <a:rPr lang="en-US" sz="1400" b="1" dirty="0" smtClean="0">
                <a:ln w="6350">
                  <a:noFill/>
                </a:ln>
                <a:solidFill>
                  <a:schemeClr val="tx1">
                    <a:lumMod val="9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rimmatale.narod.ru/escadrone/index.htm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357158" y="357166"/>
            <a:ext cx="8229600" cy="571504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tx1">
                    <a:lumMod val="9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Официальный сайт станции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tx1">
                  <a:lumMod val="95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071538" y="6215082"/>
            <a:ext cx="66437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1400" b="1" dirty="0" smtClean="0">
                <a:ln w="6350">
                  <a:noFill/>
                </a:ln>
                <a:solidFill>
                  <a:schemeClr val="tx1">
                    <a:lumMod val="9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http://</a:t>
            </a:r>
            <a:r>
              <a:rPr lang="en-US" sz="1400" b="1" dirty="0" smtClean="0">
                <a:ln w="6350">
                  <a:noFill/>
                </a:ln>
                <a:solidFill>
                  <a:schemeClr val="tx1">
                    <a:lumMod val="9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rimmatale.narod.ru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1000108"/>
            <a:ext cx="6667500" cy="515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1785926"/>
            <a:ext cx="8001056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dirty="0" smtClean="0">
                <a:latin typeface="+mj-lt"/>
              </a:rPr>
              <a:t>Исследовательская деятельность развивает у  учащихся способности </a:t>
            </a:r>
            <a:r>
              <a:rPr lang="ru-RU" dirty="0" smtClean="0">
                <a:latin typeface="+mj-lt"/>
              </a:rPr>
              <a:t>к творческому мышлению, </a:t>
            </a:r>
            <a:r>
              <a:rPr lang="ru-RU" dirty="0" smtClean="0">
                <a:latin typeface="+mj-lt"/>
              </a:rPr>
              <a:t>прививает самостоятельность </a:t>
            </a:r>
            <a:r>
              <a:rPr lang="ru-RU" dirty="0" smtClean="0">
                <a:latin typeface="+mj-lt"/>
              </a:rPr>
              <a:t>в принятии решений, </a:t>
            </a:r>
            <a:r>
              <a:rPr lang="ru-RU" dirty="0" smtClean="0">
                <a:latin typeface="+mj-lt"/>
              </a:rPr>
              <a:t>инициативность.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dirty="0" smtClean="0">
                <a:latin typeface="+mj-lt"/>
              </a:rPr>
              <a:t>При этом необходимо заметить</a:t>
            </a:r>
            <a:r>
              <a:rPr lang="ru-RU" dirty="0" smtClean="0">
                <a:latin typeface="+mj-lt"/>
              </a:rPr>
              <a:t>, что </a:t>
            </a:r>
            <a:r>
              <a:rPr lang="ru-RU" dirty="0" smtClean="0">
                <a:latin typeface="+mj-lt"/>
              </a:rPr>
              <a:t>процесс </a:t>
            </a:r>
            <a:r>
              <a:rPr lang="ru-RU" dirty="0" smtClean="0">
                <a:latin typeface="+mj-lt"/>
              </a:rPr>
              <a:t>освоения методов исследовательской работы с учащимися протекает неоднозначно.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dirty="0" smtClean="0">
                <a:latin typeface="+mj-lt"/>
              </a:rPr>
              <a:t>Анализ работы </a:t>
            </a:r>
            <a:r>
              <a:rPr lang="ru-RU" dirty="0" smtClean="0">
                <a:latin typeface="+mj-lt"/>
              </a:rPr>
              <a:t>конкурсов, конференций показывает</a:t>
            </a:r>
            <a:r>
              <a:rPr lang="ru-RU" dirty="0" smtClean="0">
                <a:latin typeface="+mj-lt"/>
              </a:rPr>
              <a:t>, что </a:t>
            </a:r>
            <a:r>
              <a:rPr lang="ru-RU" sz="2000" dirty="0" smtClean="0">
                <a:latin typeface="+mj-lt"/>
              </a:rPr>
              <a:t>проблем</a:t>
            </a:r>
            <a:r>
              <a:rPr lang="ru-RU" dirty="0" smtClean="0">
                <a:latin typeface="+mj-lt"/>
              </a:rPr>
              <a:t>, с которыми приходится сталкиваться ученикам и учителям встречается довольно много</a:t>
            </a:r>
            <a:endParaRPr lang="ru-RU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785794"/>
            <a:ext cx="7929618" cy="56477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b="1" i="1" dirty="0" smtClean="0">
                <a:latin typeface="+mj-lt"/>
              </a:rPr>
              <a:t>Перечислим </a:t>
            </a:r>
            <a:r>
              <a:rPr lang="ru-RU" b="1" i="1" dirty="0" smtClean="0">
                <a:latin typeface="+mj-lt"/>
              </a:rPr>
              <a:t>наиболее </a:t>
            </a:r>
            <a:r>
              <a:rPr lang="ru-RU" b="1" i="1" dirty="0" smtClean="0">
                <a:latin typeface="+mj-lt"/>
              </a:rPr>
              <a:t>типичные из них:</a:t>
            </a:r>
            <a:endParaRPr lang="ru-RU" dirty="0" smtClean="0">
              <a:latin typeface="+mj-lt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rgbClr val="FFFF99"/>
                </a:solidFill>
                <a:latin typeface="+mj-lt"/>
                <a:sym typeface="Symbol"/>
              </a:rPr>
              <a:t> </a:t>
            </a:r>
            <a:r>
              <a:rPr lang="ru-RU" b="1" dirty="0" smtClean="0">
                <a:solidFill>
                  <a:srgbClr val="FFFF99"/>
                </a:solidFill>
                <a:latin typeface="+mj-lt"/>
              </a:rPr>
              <a:t>замена </a:t>
            </a:r>
            <a:r>
              <a:rPr lang="ru-RU" b="1" dirty="0" smtClean="0">
                <a:solidFill>
                  <a:srgbClr val="FFFF99"/>
                </a:solidFill>
                <a:latin typeface="+mj-lt"/>
              </a:rPr>
              <a:t>исследовательской работы рефератом</a:t>
            </a:r>
            <a:r>
              <a:rPr lang="ru-RU" dirty="0" smtClean="0">
                <a:latin typeface="+mj-lt"/>
              </a:rPr>
              <a:t>, т.е. обзором </a:t>
            </a:r>
            <a:r>
              <a:rPr lang="ru-RU" dirty="0" smtClean="0">
                <a:latin typeface="+mj-lt"/>
              </a:rPr>
              <a:t>различных </a:t>
            </a:r>
            <a:r>
              <a:rPr lang="ru-RU" dirty="0" smtClean="0">
                <a:latin typeface="+mj-lt"/>
              </a:rPr>
              <a:t>научных произведений;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rgbClr val="FFFF99"/>
                </a:solidFill>
                <a:sym typeface="Symbol"/>
              </a:rPr>
              <a:t> </a:t>
            </a:r>
            <a:r>
              <a:rPr lang="ru-RU" b="1" dirty="0" smtClean="0">
                <a:solidFill>
                  <a:srgbClr val="FFFF99"/>
                </a:solidFill>
                <a:latin typeface="+mj-lt"/>
              </a:rPr>
              <a:t>замена </a:t>
            </a:r>
            <a:r>
              <a:rPr lang="ru-RU" b="1" dirty="0" smtClean="0">
                <a:solidFill>
                  <a:srgbClr val="FFFF99"/>
                </a:solidFill>
                <a:latin typeface="+mj-lt"/>
              </a:rPr>
              <a:t>исследования работой компилятивного характера</a:t>
            </a:r>
            <a:r>
              <a:rPr lang="ru-RU" dirty="0" smtClean="0">
                <a:latin typeface="+mj-lt"/>
              </a:rPr>
              <a:t>, т.е. </a:t>
            </a:r>
            <a:r>
              <a:rPr lang="ru-RU" dirty="0" smtClean="0">
                <a:latin typeface="+mj-lt"/>
              </a:rPr>
              <a:t>соединением </a:t>
            </a:r>
            <a:r>
              <a:rPr lang="ru-RU" dirty="0" smtClean="0">
                <a:latin typeface="+mj-lt"/>
              </a:rPr>
              <a:t>логично выстроенных в одно целое отрезков из разных научных текстов;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rgbClr val="FFFF99"/>
                </a:solidFill>
                <a:sym typeface="Symbol"/>
              </a:rPr>
              <a:t> </a:t>
            </a:r>
            <a:r>
              <a:rPr lang="ru-RU" b="1" dirty="0" smtClean="0">
                <a:solidFill>
                  <a:srgbClr val="FFFF99"/>
                </a:solidFill>
                <a:latin typeface="+mj-lt"/>
              </a:rPr>
              <a:t>отсутствие законченности в работе</a:t>
            </a:r>
            <a:r>
              <a:rPr lang="ru-RU" dirty="0" smtClean="0">
                <a:latin typeface="+mj-lt"/>
              </a:rPr>
              <a:t>, </a:t>
            </a:r>
            <a:r>
              <a:rPr lang="ru-RU" dirty="0" smtClean="0">
                <a:latin typeface="+mj-lt"/>
              </a:rPr>
              <a:t>что обусловливается </a:t>
            </a:r>
            <a:r>
              <a:rPr lang="ru-RU" dirty="0" smtClean="0">
                <a:latin typeface="+mj-lt"/>
              </a:rPr>
              <a:t>отсутствием </a:t>
            </a:r>
            <a:r>
              <a:rPr lang="ru-RU" dirty="0" smtClean="0">
                <a:latin typeface="+mj-lt"/>
              </a:rPr>
              <a:t>систематического </a:t>
            </a:r>
            <a:r>
              <a:rPr lang="ru-RU" dirty="0" smtClean="0">
                <a:latin typeface="+mj-lt"/>
              </a:rPr>
              <a:t>подхода </a:t>
            </a:r>
            <a:r>
              <a:rPr lang="ru-RU" dirty="0" smtClean="0">
                <a:latin typeface="+mj-lt"/>
              </a:rPr>
              <a:t>к исследовательской деятельности. </a:t>
            </a:r>
            <a:endParaRPr lang="ru-RU" dirty="0" smtClean="0">
              <a:latin typeface="+mj-lt"/>
            </a:endParaRP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latin typeface="+mj-lt"/>
              </a:rPr>
              <a:t>Вместо </a:t>
            </a:r>
            <a:r>
              <a:rPr lang="ru-RU" dirty="0" smtClean="0">
                <a:latin typeface="+mj-lt"/>
              </a:rPr>
              <a:t>рассчитанной на долговременный срок работы иногда в спешном порядке на конференцию представляется текст, </a:t>
            </a:r>
            <a:r>
              <a:rPr lang="ru-RU" dirty="0" smtClean="0">
                <a:latin typeface="+mj-lt"/>
              </a:rPr>
              <a:t>созданный </a:t>
            </a:r>
            <a:r>
              <a:rPr lang="ru-RU" dirty="0" smtClean="0">
                <a:latin typeface="+mj-lt"/>
              </a:rPr>
              <a:t>в кратчайшие сроки по методу «штурмовщины»;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rgbClr val="FFFF99"/>
                </a:solidFill>
                <a:sym typeface="Symbol"/>
              </a:rPr>
              <a:t> </a:t>
            </a:r>
            <a:r>
              <a:rPr lang="ru-RU" b="1" dirty="0" smtClean="0">
                <a:solidFill>
                  <a:srgbClr val="FFFF99"/>
                </a:solidFill>
                <a:latin typeface="+mj-lt"/>
              </a:rPr>
              <a:t>неспособность </a:t>
            </a:r>
            <a:r>
              <a:rPr lang="ru-RU" b="1" dirty="0" smtClean="0">
                <a:solidFill>
                  <a:srgbClr val="FFFF99"/>
                </a:solidFill>
                <a:latin typeface="+mj-lt"/>
              </a:rPr>
              <a:t>учащегося грамотно вести дискуссию по защите </a:t>
            </a:r>
            <a:r>
              <a:rPr lang="ru-RU" b="1" dirty="0" smtClean="0">
                <a:solidFill>
                  <a:srgbClr val="FFFF99"/>
                </a:solidFill>
                <a:latin typeface="+mj-lt"/>
              </a:rPr>
              <a:t>результатов </a:t>
            </a:r>
            <a:r>
              <a:rPr lang="ru-RU" b="1" dirty="0" smtClean="0">
                <a:solidFill>
                  <a:srgbClr val="FFFF99"/>
                </a:solidFill>
                <a:latin typeface="+mj-lt"/>
              </a:rPr>
              <a:t>своего исследования и отвечать на вопросы аудитории</a:t>
            </a:r>
            <a:r>
              <a:rPr lang="ru-RU" dirty="0" smtClean="0">
                <a:latin typeface="+mj-lt"/>
              </a:rPr>
              <a:t>, что часто является признаком отсутствия этапа предварительного обсуждения на уровне школы, учебного заведения.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1785926"/>
            <a:ext cx="8001056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dirty="0" smtClean="0">
                <a:latin typeface="+mj-lt"/>
              </a:rPr>
              <a:t>Еще одна проблема, решение которой вызывает затруднения у </a:t>
            </a:r>
            <a:r>
              <a:rPr lang="ru-RU" dirty="0" smtClean="0">
                <a:latin typeface="+mj-lt"/>
              </a:rPr>
              <a:t>участников </a:t>
            </a:r>
            <a:r>
              <a:rPr lang="ru-RU" dirty="0" smtClean="0">
                <a:latin typeface="+mj-lt"/>
              </a:rPr>
              <a:t>исследовательской деятельности, связана с </a:t>
            </a:r>
            <a:r>
              <a:rPr lang="ru-RU" b="1" dirty="0" smtClean="0">
                <a:solidFill>
                  <a:srgbClr val="FFFF99"/>
                </a:solidFill>
                <a:latin typeface="+mj-lt"/>
              </a:rPr>
              <a:t>этапом оформления </a:t>
            </a:r>
            <a:r>
              <a:rPr lang="ru-RU" b="1" dirty="0" smtClean="0">
                <a:solidFill>
                  <a:srgbClr val="FFFF99"/>
                </a:solidFill>
                <a:latin typeface="+mj-lt"/>
              </a:rPr>
              <a:t>исследования</a:t>
            </a:r>
            <a:r>
              <a:rPr lang="ru-RU" dirty="0" smtClean="0">
                <a:latin typeface="+mj-lt"/>
              </a:rPr>
              <a:t>, где также действуют выработанные для оформления научных текстов правила и приемы. </a:t>
            </a:r>
            <a:endParaRPr lang="ru-RU" dirty="0" smtClean="0">
              <a:latin typeface="+mj-lt"/>
            </a:endParaRP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dirty="0" smtClean="0">
                <a:latin typeface="+mj-lt"/>
              </a:rPr>
              <a:t>Попытка </a:t>
            </a:r>
            <a:r>
              <a:rPr lang="ru-RU" dirty="0" smtClean="0">
                <a:latin typeface="+mj-lt"/>
              </a:rPr>
              <a:t>обойтись без знакомства с ними ведет лишь к досадным недоразумениям.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357158" y="357166"/>
            <a:ext cx="8229600" cy="571504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2400" b="1" dirty="0" smtClean="0">
                <a:ln w="6350">
                  <a:noFill/>
                </a:ln>
                <a:solidFill>
                  <a:schemeClr val="tx1">
                    <a:lumMod val="9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Исследовательская работа и реферат</a:t>
            </a:r>
            <a:endParaRPr kumimoji="0" lang="ru-RU" sz="4100" b="1" i="0" u="none" strike="noStrike" kern="1200" cap="none" spc="0" normalizeH="0" baseline="0" noProof="0" dirty="0">
              <a:ln w="6350">
                <a:noFill/>
              </a:ln>
              <a:solidFill>
                <a:schemeClr val="tx1">
                  <a:lumMod val="95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2910" y="1071547"/>
            <a:ext cx="8001056" cy="60478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latin typeface="+mj-lt"/>
              </a:rPr>
              <a:t>Для выявления отличий исследования от реферата необходимо уяснить </a:t>
            </a:r>
            <a:r>
              <a:rPr lang="ru-RU" dirty="0" smtClean="0">
                <a:solidFill>
                  <a:srgbClr val="FFFF99"/>
                </a:solidFill>
                <a:latin typeface="+mj-lt"/>
              </a:rPr>
              <a:t>этимологию</a:t>
            </a:r>
            <a:r>
              <a:rPr lang="ru-RU" dirty="0" smtClean="0">
                <a:latin typeface="+mj-lt"/>
              </a:rPr>
              <a:t> обозначающих их слов. (Этимология — раздел языкознания, изучающий происхождение слов</a:t>
            </a:r>
            <a:r>
              <a:rPr lang="ru-RU" dirty="0" smtClean="0">
                <a:latin typeface="+mj-lt"/>
              </a:rPr>
              <a:t>).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latin typeface="+mj-lt"/>
              </a:rPr>
              <a:t>Слово «</a:t>
            </a:r>
            <a:r>
              <a:rPr lang="ru-RU" b="1" dirty="0" smtClean="0">
                <a:solidFill>
                  <a:srgbClr val="FFFF99"/>
                </a:solidFill>
                <a:latin typeface="+mj-lt"/>
              </a:rPr>
              <a:t>исследование</a:t>
            </a:r>
            <a:r>
              <a:rPr lang="ru-RU" dirty="0" smtClean="0">
                <a:latin typeface="+mj-lt"/>
              </a:rPr>
              <a:t>». В этом понятии заключено указание на то, чтобы извлечь нечто «</a:t>
            </a:r>
            <a:r>
              <a:rPr lang="ru-RU" b="1" dirty="0" smtClean="0">
                <a:solidFill>
                  <a:srgbClr val="FFFF99"/>
                </a:solidFill>
                <a:latin typeface="+mj-lt"/>
              </a:rPr>
              <a:t>из следа</a:t>
            </a:r>
            <a:r>
              <a:rPr lang="ru-RU" dirty="0" smtClean="0">
                <a:latin typeface="+mj-lt"/>
              </a:rPr>
              <a:t>», то есть восстановить некоторый порядок </a:t>
            </a:r>
            <a:r>
              <a:rPr lang="ru-RU" dirty="0" smtClean="0">
                <a:latin typeface="+mj-lt"/>
              </a:rPr>
              <a:t>вещей </a:t>
            </a:r>
            <a:r>
              <a:rPr lang="ru-RU" dirty="0" smtClean="0">
                <a:latin typeface="+mj-lt"/>
              </a:rPr>
              <a:t>по косвенным признакам, случайным предметам</a:t>
            </a:r>
            <a:r>
              <a:rPr lang="ru-RU" dirty="0" smtClean="0">
                <a:latin typeface="+mj-lt"/>
              </a:rPr>
              <a:t>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latin typeface="+mj-lt"/>
              </a:rPr>
              <a:t>Следовательно</a:t>
            </a:r>
            <a:r>
              <a:rPr lang="ru-RU" dirty="0" smtClean="0">
                <a:latin typeface="+mj-lt"/>
              </a:rPr>
              <a:t>, уже здесь заложено понятие о способности личности сопоставлять, </a:t>
            </a:r>
            <a:r>
              <a:rPr lang="ru-RU" dirty="0" smtClean="0">
                <a:latin typeface="+mj-lt"/>
              </a:rPr>
              <a:t>анализировать </a:t>
            </a:r>
            <a:r>
              <a:rPr lang="ru-RU" dirty="0" smtClean="0">
                <a:latin typeface="+mj-lt"/>
              </a:rPr>
              <a:t>факты и прогнозировать ситуацию, т.е. понятие об основных навыках, требуемых от исследователя. </a:t>
            </a:r>
            <a:endParaRPr lang="ru-RU" dirty="0" smtClean="0">
              <a:latin typeface="+mj-lt"/>
            </a:endParaRP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latin typeface="+mj-lt"/>
              </a:rPr>
              <a:t>Слово «</a:t>
            </a:r>
            <a:r>
              <a:rPr lang="ru-RU" dirty="0" smtClean="0">
                <a:solidFill>
                  <a:srgbClr val="FFFF99"/>
                </a:solidFill>
                <a:latin typeface="+mj-lt"/>
              </a:rPr>
              <a:t>реферат</a:t>
            </a:r>
            <a:r>
              <a:rPr lang="ru-RU" dirty="0" smtClean="0">
                <a:latin typeface="+mj-lt"/>
              </a:rPr>
              <a:t>» </a:t>
            </a:r>
            <a:r>
              <a:rPr lang="ru-RU" dirty="0" smtClean="0">
                <a:latin typeface="+mj-lt"/>
              </a:rPr>
              <a:t>связано </a:t>
            </a:r>
            <a:r>
              <a:rPr lang="ru-RU" dirty="0" smtClean="0">
                <a:latin typeface="+mj-lt"/>
              </a:rPr>
              <a:t>с понятием «</a:t>
            </a:r>
            <a:r>
              <a:rPr lang="ru-RU" b="1" i="1" dirty="0" smtClean="0">
                <a:solidFill>
                  <a:srgbClr val="FFFF99"/>
                </a:solidFill>
                <a:latin typeface="+mj-lt"/>
              </a:rPr>
              <a:t>референция</a:t>
            </a:r>
            <a:r>
              <a:rPr lang="ru-RU" dirty="0" smtClean="0">
                <a:latin typeface="+mj-lt"/>
              </a:rPr>
              <a:t>», т.е. с реально существующими, уже </a:t>
            </a:r>
            <a:r>
              <a:rPr lang="ru-RU" dirty="0" smtClean="0">
                <a:latin typeface="+mj-lt"/>
              </a:rPr>
              <a:t>готовыми </a:t>
            </a:r>
            <a:r>
              <a:rPr lang="ru-RU" dirty="0" smtClean="0">
                <a:latin typeface="+mj-lt"/>
              </a:rPr>
              <a:t>для деятельности объектами.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ru-RU" dirty="0" smtClean="0">
                <a:solidFill>
                  <a:srgbClr val="FFFF99"/>
                </a:solidFill>
                <a:latin typeface="+mj-lt"/>
              </a:rPr>
              <a:t>Реферат ни в коем случае не должен отражать субъективных взглядов референта на излагаемый вопрос, а также давать оценку тексту</a:t>
            </a:r>
            <a:r>
              <a:rPr lang="ru-RU" dirty="0" smtClean="0">
                <a:latin typeface="+mj-lt"/>
              </a:rPr>
              <a:t>. </a:t>
            </a:r>
            <a:r>
              <a:rPr lang="ru-RU" dirty="0" smtClean="0">
                <a:solidFill>
                  <a:srgbClr val="FFFF99"/>
                </a:solidFill>
                <a:latin typeface="+mj-lt"/>
              </a:rPr>
              <a:t>Цель </a:t>
            </a:r>
            <a:r>
              <a:rPr lang="ru-RU" dirty="0" smtClean="0">
                <a:solidFill>
                  <a:srgbClr val="FFFF99"/>
                </a:solidFill>
                <a:latin typeface="+mj-lt"/>
              </a:rPr>
              <a:t>реферата </a:t>
            </a:r>
            <a:r>
              <a:rPr lang="ru-RU" dirty="0" smtClean="0">
                <a:solidFill>
                  <a:srgbClr val="FFFF99"/>
                </a:solidFill>
                <a:latin typeface="+mj-lt"/>
              </a:rPr>
              <a:t>состоит в том, чтобы акцентировать внимание на новых сведениях и определить целесообразность обращения к изначальному тексту.</a:t>
            </a:r>
          </a:p>
          <a:p>
            <a:endParaRPr lang="ru-RU" dirty="0" smtClean="0"/>
          </a:p>
          <a:p>
            <a:endParaRPr lang="ru-RU" dirty="0" smtClean="0">
              <a:latin typeface="+mj-lt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42910" y="1357298"/>
            <a:ext cx="7929618" cy="38779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dirty="0" smtClean="0">
                <a:solidFill>
                  <a:srgbClr val="FFFF99"/>
                </a:solidFill>
                <a:latin typeface="+mj-lt"/>
              </a:rPr>
              <a:t>Суть реферативной работы </a:t>
            </a:r>
            <a:r>
              <a:rPr lang="ru-RU" dirty="0" smtClean="0">
                <a:latin typeface="+mj-lt"/>
              </a:rPr>
              <a:t>– в выборе материала из перво­источников, наиболее полно освещающих избранную проблему. Специфика реферата заключается в том, что, во-первых, в нем нет развернутых доказательств, сравнений, рассуждений, </a:t>
            </a:r>
            <a:r>
              <a:rPr lang="ru-RU" dirty="0" smtClean="0">
                <a:latin typeface="+mj-lt"/>
              </a:rPr>
              <a:t>оценок</a:t>
            </a:r>
            <a:r>
              <a:rPr lang="ru-RU" dirty="0" smtClean="0">
                <a:latin typeface="+mj-lt"/>
              </a:rPr>
              <a:t>, а во-вторых, он отвечает на вопрос о том, что нового, </a:t>
            </a:r>
            <a:r>
              <a:rPr lang="ru-RU" dirty="0" smtClean="0">
                <a:latin typeface="+mj-lt"/>
              </a:rPr>
              <a:t>существенного </a:t>
            </a:r>
            <a:r>
              <a:rPr lang="ru-RU" dirty="0" smtClean="0">
                <a:latin typeface="+mj-lt"/>
              </a:rPr>
              <a:t>содержится в тексте.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dirty="0" smtClean="0">
                <a:solidFill>
                  <a:srgbClr val="FFFF99"/>
                </a:solidFill>
                <a:latin typeface="+mj-lt"/>
              </a:rPr>
              <a:t>Реферат может рассматриваться как один из этапов научно-исследовательской работы, но ни в коем случае не как ее заменитель. </a:t>
            </a:r>
            <a:r>
              <a:rPr lang="ru-RU" dirty="0" smtClean="0">
                <a:latin typeface="+mj-lt"/>
              </a:rPr>
              <a:t>Реферирование </a:t>
            </a:r>
            <a:r>
              <a:rPr lang="ru-RU" dirty="0" smtClean="0">
                <a:latin typeface="+mj-lt"/>
              </a:rPr>
              <a:t>решает прежде всего </a:t>
            </a:r>
            <a:r>
              <a:rPr lang="ru-RU" dirty="0" smtClean="0">
                <a:solidFill>
                  <a:srgbClr val="FFFF99"/>
                </a:solidFill>
                <a:latin typeface="+mj-lt"/>
              </a:rPr>
              <a:t>учебные задачи</a:t>
            </a:r>
            <a:r>
              <a:rPr lang="ru-RU" dirty="0" smtClean="0">
                <a:latin typeface="+mj-lt"/>
              </a:rPr>
              <a:t>, такие как обучение </a:t>
            </a:r>
            <a:r>
              <a:rPr lang="ru-RU" dirty="0" smtClean="0">
                <a:latin typeface="+mj-lt"/>
              </a:rPr>
              <a:t>навыкам </a:t>
            </a:r>
            <a:r>
              <a:rPr lang="ru-RU" dirty="0" smtClean="0">
                <a:latin typeface="+mj-lt"/>
              </a:rPr>
              <a:t>грамотного обзора литературы, сопоставлению различных точек </a:t>
            </a:r>
            <a:r>
              <a:rPr lang="ru-RU" dirty="0" smtClean="0">
                <a:latin typeface="+mj-lt"/>
              </a:rPr>
              <a:t>зрения </a:t>
            </a:r>
            <a:r>
              <a:rPr lang="ru-RU" dirty="0" smtClean="0">
                <a:latin typeface="+mj-lt"/>
              </a:rPr>
              <a:t>по теме.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642918"/>
            <a:ext cx="8229600" cy="571504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tx1">
                    <a:lumMod val="9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Научно-исследовательская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 w="6350">
                  <a:noFill/>
                </a:ln>
                <a:solidFill>
                  <a:schemeClr val="tx1">
                    <a:lumMod val="9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и учебно-исследовательская деятельность</a:t>
            </a:r>
            <a:endParaRPr kumimoji="0" lang="ru-RU" sz="4000" b="1" i="0" u="none" strike="noStrike" kern="1200" cap="none" spc="0" normalizeH="0" baseline="0" noProof="0" dirty="0">
              <a:ln w="6350">
                <a:noFill/>
              </a:ln>
              <a:solidFill>
                <a:schemeClr val="tx1">
                  <a:lumMod val="95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42910" y="1714488"/>
            <a:ext cx="7858180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spcBef>
                <a:spcPts val="1200"/>
              </a:spcBef>
              <a:spcAft>
                <a:spcPts val="1200"/>
              </a:spcAft>
            </a:pPr>
            <a:r>
              <a:rPr lang="ru-RU" dirty="0" smtClean="0">
                <a:latin typeface="+mj-lt"/>
              </a:rPr>
              <a:t>Под </a:t>
            </a:r>
            <a:r>
              <a:rPr lang="ru-RU" dirty="0" smtClean="0">
                <a:solidFill>
                  <a:srgbClr val="FFFF99"/>
                </a:solidFill>
                <a:latin typeface="+mj-lt"/>
              </a:rPr>
              <a:t>исследовательской деятельностью </a:t>
            </a:r>
            <a:r>
              <a:rPr lang="ru-RU" dirty="0" smtClean="0">
                <a:latin typeface="+mj-lt"/>
              </a:rPr>
              <a:t>в целом понимается такая форма организации работы, которая связана с решением учащимися </a:t>
            </a:r>
            <a:r>
              <a:rPr lang="ru-RU" dirty="0" smtClean="0">
                <a:latin typeface="+mj-lt"/>
              </a:rPr>
              <a:t>исследовательской </a:t>
            </a:r>
            <a:r>
              <a:rPr lang="ru-RU" dirty="0" smtClean="0">
                <a:latin typeface="+mj-lt"/>
              </a:rPr>
              <a:t>задачи с неизвестным заранее решением.</a:t>
            </a:r>
          </a:p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ru-RU" b="1" i="1" dirty="0" smtClean="0">
                <a:latin typeface="+mj-lt"/>
              </a:rPr>
              <a:t>К элементам </a:t>
            </a:r>
            <a:r>
              <a:rPr lang="ru-RU" b="1" i="1" dirty="0" smtClean="0">
                <a:solidFill>
                  <a:srgbClr val="FFFF99"/>
                </a:solidFill>
                <a:latin typeface="+mj-lt"/>
              </a:rPr>
              <a:t>исследовательской деятельности </a:t>
            </a:r>
            <a:r>
              <a:rPr lang="ru-RU" b="1" i="1" dirty="0" smtClean="0">
                <a:latin typeface="+mj-lt"/>
              </a:rPr>
              <a:t>относятся:</a:t>
            </a:r>
            <a:endParaRPr lang="ru-RU" dirty="0" smtClean="0">
              <a:latin typeface="+mj-lt"/>
            </a:endParaRPr>
          </a:p>
          <a:p>
            <a:pPr marL="342900" lvl="0" indent="-3429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dirty="0" smtClean="0">
                <a:latin typeface="+mj-lt"/>
              </a:rPr>
              <a:t>Методы </a:t>
            </a:r>
            <a:r>
              <a:rPr lang="ru-RU" dirty="0" smtClean="0">
                <a:latin typeface="+mj-lt"/>
              </a:rPr>
              <a:t>исследования.</a:t>
            </a:r>
          </a:p>
          <a:p>
            <a:pPr marL="342900" lvl="0" indent="-3429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dirty="0" smtClean="0">
                <a:latin typeface="+mj-lt"/>
              </a:rPr>
              <a:t>Наличный экспериментальный материал.</a:t>
            </a:r>
          </a:p>
          <a:p>
            <a:pPr marL="342900" lvl="0" indent="-342900">
              <a:spcBef>
                <a:spcPts val="12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ru-RU" dirty="0" smtClean="0">
                <a:latin typeface="+mj-lt"/>
              </a:rPr>
              <a:t>Интерпретация данных и вытекающие из них выводы.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1472" y="1285860"/>
            <a:ext cx="79296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1800"/>
              </a:spcBef>
              <a:spcAft>
                <a:spcPts val="1800"/>
              </a:spcAft>
            </a:pPr>
            <a:r>
              <a:rPr lang="ru-RU" sz="2000" b="1" i="1" dirty="0" smtClean="0">
                <a:solidFill>
                  <a:srgbClr val="FFFF99"/>
                </a:solidFill>
                <a:latin typeface="+mj-lt"/>
              </a:rPr>
              <a:t>Научно-исследовательская деятельность </a:t>
            </a:r>
            <a:endParaRPr lang="ru-RU" sz="2000" b="1" i="1" dirty="0" smtClean="0">
              <a:solidFill>
                <a:srgbClr val="FFFF99"/>
              </a:solidFill>
              <a:latin typeface="+mj-lt"/>
            </a:endParaRPr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ru-RU" sz="2000" b="1" dirty="0" smtClean="0">
                <a:latin typeface="+mj-lt"/>
              </a:rPr>
              <a:t>– </a:t>
            </a:r>
            <a:r>
              <a:rPr lang="ru-RU" sz="2000" b="1" i="1" dirty="0" smtClean="0">
                <a:latin typeface="+mj-lt"/>
              </a:rPr>
              <a:t>это </a:t>
            </a:r>
            <a:r>
              <a:rPr lang="ru-RU" sz="2000" b="1" i="1" dirty="0" smtClean="0">
                <a:latin typeface="+mj-lt"/>
              </a:rPr>
              <a:t>вид </a:t>
            </a:r>
            <a:r>
              <a:rPr lang="ru-RU" sz="2000" b="1" i="1" dirty="0" smtClean="0">
                <a:latin typeface="+mj-lt"/>
              </a:rPr>
              <a:t>деятельности</a:t>
            </a:r>
            <a:r>
              <a:rPr lang="ru-RU" sz="2000" b="1" i="1" dirty="0" smtClean="0">
                <a:latin typeface="+mj-lt"/>
              </a:rPr>
              <a:t>, направленный на получение новых объективных научных знаний.</a:t>
            </a:r>
            <a:endParaRPr lang="ru-RU" sz="2000" dirty="0" smtClean="0">
              <a:latin typeface="+mj-lt"/>
            </a:endParaRPr>
          </a:p>
          <a:p>
            <a:pPr algn="ctr">
              <a:spcBef>
                <a:spcPts val="2400"/>
              </a:spcBef>
              <a:spcAft>
                <a:spcPts val="1800"/>
              </a:spcAft>
            </a:pPr>
            <a:r>
              <a:rPr lang="ru-RU" sz="2000" b="1" i="1" dirty="0" smtClean="0">
                <a:solidFill>
                  <a:srgbClr val="FFFF99"/>
                </a:solidFill>
                <a:latin typeface="+mj-lt"/>
              </a:rPr>
              <a:t>Учебно-исследовательская </a:t>
            </a:r>
            <a:r>
              <a:rPr lang="ru-RU" sz="2000" b="1" i="1" dirty="0" smtClean="0">
                <a:solidFill>
                  <a:srgbClr val="FFFF99"/>
                </a:solidFill>
                <a:latin typeface="+mj-lt"/>
              </a:rPr>
              <a:t>деятельность </a:t>
            </a:r>
            <a:endParaRPr lang="ru-RU" sz="2000" b="1" i="1" dirty="0" smtClean="0">
              <a:solidFill>
                <a:srgbClr val="FFFF99"/>
              </a:solidFill>
              <a:latin typeface="+mj-lt"/>
            </a:endParaRPr>
          </a:p>
          <a:p>
            <a:pPr>
              <a:spcBef>
                <a:spcPts val="1200"/>
              </a:spcBef>
              <a:spcAft>
                <a:spcPts val="1800"/>
              </a:spcAft>
            </a:pPr>
            <a:r>
              <a:rPr lang="ru-RU" sz="2000" b="1" i="1" dirty="0" smtClean="0">
                <a:latin typeface="+mj-lt"/>
              </a:rPr>
              <a:t>– </a:t>
            </a:r>
            <a:r>
              <a:rPr lang="ru-RU" sz="2000" b="1" i="1" dirty="0" smtClean="0">
                <a:latin typeface="+mj-lt"/>
              </a:rPr>
              <a:t>это </a:t>
            </a:r>
            <a:r>
              <a:rPr lang="ru-RU" sz="2000" b="1" i="1" dirty="0" smtClean="0">
                <a:latin typeface="+mj-lt"/>
              </a:rPr>
              <a:t>деятельность</a:t>
            </a:r>
            <a:r>
              <a:rPr lang="ru-RU" sz="2000" b="1" i="1" dirty="0" smtClean="0">
                <a:latin typeface="+mj-lt"/>
              </a:rPr>
              <a:t>, главной целью которой является образовательный </a:t>
            </a:r>
            <a:r>
              <a:rPr lang="ru-RU" sz="2000" b="1" i="1" dirty="0" smtClean="0">
                <a:latin typeface="+mj-lt"/>
              </a:rPr>
              <a:t>результат</a:t>
            </a:r>
            <a:r>
              <a:rPr lang="ru-RU" sz="2000" b="1" i="1" dirty="0" smtClean="0">
                <a:latin typeface="+mj-lt"/>
              </a:rPr>
              <a:t>, она направлена на обучение учащихся, развитие у них исследовательского типа мышления.</a:t>
            </a:r>
            <a:endParaRPr lang="ru-RU" sz="2000" dirty="0" smtClean="0">
              <a:latin typeface="+mj-lt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428596" y="857232"/>
            <a:ext cx="8229600" cy="571504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3200" b="1" dirty="0" smtClean="0">
                <a:ln w="6350">
                  <a:noFill/>
                </a:ln>
                <a:solidFill>
                  <a:schemeClr val="tx1">
                    <a:lumMod val="95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rPr>
              <a:t>Экологическое краеведение</a:t>
            </a:r>
            <a:endParaRPr kumimoji="0" lang="ru-RU" sz="4800" b="1" i="0" u="none" strike="noStrike" kern="1200" cap="none" spc="0" normalizeH="0" baseline="0" noProof="0" dirty="0">
              <a:ln w="6350">
                <a:noFill/>
              </a:ln>
              <a:solidFill>
                <a:schemeClr val="tx1">
                  <a:lumMod val="95000"/>
                </a:schemeClr>
              </a:solidFill>
              <a:effectLst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2071678"/>
            <a:ext cx="7929618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ru-RU" b="1" dirty="0" smtClean="0">
                <a:solidFill>
                  <a:srgbClr val="FFFF99"/>
                </a:solidFill>
                <a:latin typeface="+mj-lt"/>
              </a:rPr>
              <a:t>Цель программы </a:t>
            </a:r>
            <a:r>
              <a:rPr lang="ru-RU" b="1" dirty="0" smtClean="0">
                <a:latin typeface="+mj-lt"/>
              </a:rPr>
              <a:t>– </a:t>
            </a:r>
            <a:r>
              <a:rPr lang="ru-RU" dirty="0" smtClean="0">
                <a:latin typeface="+mj-lt"/>
              </a:rPr>
              <a:t>обучение комплексному подходу в изучении </a:t>
            </a:r>
            <a:r>
              <a:rPr lang="ru-RU" dirty="0" err="1" smtClean="0">
                <a:latin typeface="+mj-lt"/>
              </a:rPr>
              <a:t>биоразнообразия</a:t>
            </a:r>
            <a:r>
              <a:rPr lang="ru-RU" dirty="0" smtClean="0">
                <a:latin typeface="+mj-lt"/>
              </a:rPr>
              <a:t> нашей планеты, формирование экологического и краеведческого созидательного </a:t>
            </a:r>
            <a:r>
              <a:rPr lang="ru-RU" dirty="0" smtClean="0">
                <a:latin typeface="+mj-lt"/>
              </a:rPr>
              <a:t>мировоззрения. </a:t>
            </a:r>
          </a:p>
          <a:p>
            <a:pPr>
              <a:spcBef>
                <a:spcPts val="1800"/>
              </a:spcBef>
              <a:spcAft>
                <a:spcPts val="1800"/>
              </a:spcAft>
            </a:pPr>
            <a:r>
              <a:rPr lang="ru-RU" dirty="0" smtClean="0">
                <a:latin typeface="+mj-lt"/>
              </a:rPr>
              <a:t>Воспитание </a:t>
            </a:r>
            <a:r>
              <a:rPr lang="ru-RU" dirty="0" smtClean="0">
                <a:latin typeface="+mj-lt"/>
              </a:rPr>
              <a:t>у детей экологической культуры, уважению и любви к родному краю, гуманной, социально активной, творческой личности, способной к сознательной природоохранной деятельности, </a:t>
            </a:r>
            <a:r>
              <a:rPr lang="ru-RU" dirty="0" smtClean="0">
                <a:solidFill>
                  <a:srgbClr val="FFFF99"/>
                </a:solidFill>
                <a:latin typeface="+mj-lt"/>
              </a:rPr>
              <a:t>освоение учебно-исследовательской деятельности</a:t>
            </a:r>
            <a:r>
              <a:rPr lang="ru-RU" b="1" dirty="0" smtClean="0">
                <a:solidFill>
                  <a:srgbClr val="FFFF99"/>
                </a:solidFill>
                <a:latin typeface="+mj-lt"/>
              </a:rPr>
              <a:t> </a:t>
            </a:r>
            <a:endParaRPr lang="ru-RU" b="1" dirty="0" smtClean="0">
              <a:solidFill>
                <a:srgbClr val="FFFF99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амень2">
  <a:themeElements>
    <a:clrScheme name="Апекс">
      <a:dk1>
        <a:sysClr val="windowText" lastClr="000000"/>
      </a:dk1>
      <a:lt1>
        <a:sysClr val="window" lastClr="C8E0D8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Камень2</Template>
  <TotalTime>107</TotalTime>
  <Words>822</Words>
  <Application>Microsoft Office PowerPoint</Application>
  <PresentationFormat>Экран (4:3)</PresentationFormat>
  <Paragraphs>80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9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5" baseType="lpstr">
      <vt:lpstr>Arial</vt:lpstr>
      <vt:lpstr>Adver Gothic</vt:lpstr>
      <vt:lpstr>Symbol</vt:lpstr>
      <vt:lpstr>Times New Roman</vt:lpstr>
      <vt:lpstr>Lucida Sans</vt:lpstr>
      <vt:lpstr>Wingdings 2</vt:lpstr>
      <vt:lpstr>Wingdings</vt:lpstr>
      <vt:lpstr>Wingdings 3</vt:lpstr>
      <vt:lpstr>Book Antiqua</vt:lpstr>
      <vt:lpstr>Камень2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Документы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Документы</dc:creator>
  <cp:lastModifiedBy>Документы</cp:lastModifiedBy>
  <cp:revision>16</cp:revision>
  <dcterms:created xsi:type="dcterms:W3CDTF">2014-11-05T16:49:37Z</dcterms:created>
  <dcterms:modified xsi:type="dcterms:W3CDTF">2014-11-06T15:55:26Z</dcterms:modified>
</cp:coreProperties>
</file>