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8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F9C8208-834B-41BD-9C78-F44FAB597AEF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439099D-E860-41CF-9D91-2C67BD257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2295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DA2590A-0E41-4C5F-AABB-2B97F694A613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2DB5E28-6DF9-4FB4-B13D-38711F244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796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191FC4A-E83C-42D3-9FD7-38FFC05C0085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9DB9E3E-CE7D-476C-8566-B68B25FD29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828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4587BCD-D3ED-4DF8-9905-E0C65E6C128A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42708B-8492-41AA-9FD6-1B88875BB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525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184596F-2F65-4449-8D61-F3C0D6F818E3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C0B8A44-AC27-42AC-ACF6-D5B13C011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699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DA088E2-7668-45D6-9A30-E6ED390D3EAB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F78A4BA-1839-43FD-83EE-060E6B4CF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725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1F7319D-2B39-4CDC-A71A-4386D3D9EA17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2993FDC-697A-4075-B12A-3BBEBFE26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2947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11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C29C69E-0F4B-4E2E-B7B3-B89649DDB66D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AE00FD3-DEDF-4B7B-BFDC-1AA7801BD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892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97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B614C1-367C-4DED-B7D8-8C1580FD7B8A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EC4C1BF-A5B2-4979-9D15-E415BD3D1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178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CB789EB-8C82-422F-BBD2-7B7506179CE1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EFC8763-5C28-40A3-8319-068FC3CB5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28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C225CEF-1525-48AC-B83D-FB9A004922A1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8DCF41F-0854-4EF5-A328-6393C723E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4890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82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6462562-E94F-4ADD-9D44-5A42DE17AB93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08BB6E8-5C3C-4CC0-9CBE-D5CFFE9C6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9286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CBD942-7A5C-471B-AC4B-7F2A8A5CF5DC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FD5547A-6819-4B76-A510-241A51E9D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5526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0032670-61FC-4163-9A99-D97165BA28BD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354B308-C5FB-49A5-9FC6-996FC21B3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13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14FA971-EA8B-41B8-8CC8-A9C13CEFE097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06A8683-C4B6-4417-BC96-971512F3B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4845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6CD4D9C-22F4-45A2-BB4F-3E07C069D3FF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CE17404-3013-41CE-8849-920884739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9823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902296C-5103-44B6-9DFE-C0FC89EAA205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8DCE44E-5B96-42D6-9CDF-F7A0B0573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9449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79F9912-D980-47B4-876A-748555F6B080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D1EC23F-CD9E-4666-AB4B-FA8BED7C3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439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10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4133DC8-BDEB-443B-BCEA-DE63FC6B769A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E72764C-F567-445B-AE86-1B3956B7F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1249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94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00E3DD7-7EB6-427A-9B85-B624AA5E18F5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23F6697-09CC-4305-BB1F-3E1E91791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7482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285964C-8C98-4D30-849E-62FC1389393B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B4DCCB2-A196-447E-8455-348B53806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7772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B0EF2FC-98E3-4794-81CD-7A7BE3148059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5411FB8-AA81-4C2F-9BDE-AFC522AFE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765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prstClr val="black">
                    <a:tint val="75000"/>
                  </a:prst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604691-9EF0-4FF1-9780-AE94619009B5}" type="datetime1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29.01.2015</a:t>
            </a:fld>
            <a:endParaRPr lang="ru-RU"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AF30A0-3BED-4810-8009-073D6DCA83E2}" type="slidenum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42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prstClr val="black">
                    <a:tint val="75000"/>
                  </a:prst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51B3B8-06AA-43AC-88DC-BFFE10763E4A}" type="datetime1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29.01.2015</a:t>
            </a:fld>
            <a:endParaRPr lang="ru-RU"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220340-1D15-4DDC-9325-5F0C3BAF2D69}" type="slidenum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45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yadi.sk/d/bTVx5xWhcWJ9N" TargetMode="External"/><Relationship Id="rId2" Type="http://schemas.openxmlformats.org/officeDocument/2006/relationships/hyperlink" Target="http://www.youtube.com/watch?v=0T9YySxVxjg" TargetMode="External"/><Relationship Id="rId1" Type="http://schemas.openxmlformats.org/officeDocument/2006/relationships/slideLayout" Target="../slideLayouts/slideLayout24.xml"/><Relationship Id="rId4" Type="http://schemas.openxmlformats.org/officeDocument/2006/relationships/hyperlink" Target="http://www.prosv.ru/info.aspx?ob_no=31398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7544" y="692696"/>
            <a:ext cx="8208912" cy="5688632"/>
          </a:xfrm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ЕГЭ</a:t>
            </a:r>
            <a:r>
              <a:rPr lang="ru-RU" sz="6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6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</a:t>
            </a:r>
            <a:r>
              <a:rPr lang="ru-RU" sz="6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английскому </a:t>
            </a:r>
            <a:r>
              <a:rPr lang="ru-RU" sz="6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языку Раздел «Говорение»</a:t>
            </a:r>
            <a:r>
              <a:rPr lang="ru-RU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D4EBBF-0CC3-43FF-BC96-C32420E8F3A4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672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28002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BF4185-ACA9-42C5-93AA-0EC6674ABC37}" type="slidenum">
              <a:rPr lang="ru-RU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141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414463"/>
            <a:ext cx="8692691" cy="4246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7427912" cy="488950"/>
          </a:xfrm>
        </p:spPr>
        <p:txBody>
          <a:bodyPr/>
          <a:lstStyle/>
          <a:p>
            <a:pPr eaLnBrk="1" hangingPunct="1"/>
            <a:r>
              <a:rPr lang="en-US" altLang="ru-RU" sz="4800" b="1" i="1" smtClean="0"/>
              <a:t> </a:t>
            </a:r>
            <a:r>
              <a:rPr lang="ru-RU" altLang="ru-RU" sz="3600" b="1" smtClean="0"/>
              <a:t>Критерии оценивания задания 2</a:t>
            </a:r>
          </a:p>
        </p:txBody>
      </p:sp>
    </p:spTree>
    <p:extLst>
      <p:ext uri="{BB962C8B-B14F-4D97-AF65-F5344CB8AC3E}">
        <p14:creationId xmlns:p14="http://schemas.microsoft.com/office/powerpoint/2010/main" val="34326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Типичные ошибки учащихся при выполнении задания 2: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defRPr/>
            </a:pPr>
            <a:r>
              <a:rPr lang="ru-RU" dirty="0" smtClean="0"/>
              <a:t>описывают картинку или составляют монолог, вместо уточняющих вопросов; </a:t>
            </a:r>
            <a:endParaRPr lang="ru-RU" dirty="0"/>
          </a:p>
          <a:p>
            <a:pPr algn="just">
              <a:defRPr/>
            </a:pPr>
            <a:r>
              <a:rPr lang="ru-RU" dirty="0" smtClean="0"/>
              <a:t>запрашивают не ту информацию, которая требуется;</a:t>
            </a:r>
          </a:p>
          <a:p>
            <a:pPr algn="just">
              <a:defRPr/>
            </a:pPr>
            <a:r>
              <a:rPr lang="ru-RU" dirty="0" smtClean="0"/>
              <a:t>используют вопросы «Как насчет…», утвердительные предложения «Расскажите о…»;</a:t>
            </a:r>
            <a:endParaRPr lang="ru-RU" dirty="0"/>
          </a:p>
          <a:p>
            <a:pPr algn="just">
              <a:defRPr/>
            </a:pPr>
            <a:r>
              <a:rPr lang="ru-RU" dirty="0" smtClean="0"/>
              <a:t>не соблюдают </a:t>
            </a:r>
            <a:r>
              <a:rPr lang="ru-RU" dirty="0"/>
              <a:t>грамматические правила при построении </a:t>
            </a:r>
            <a:r>
              <a:rPr lang="ru-RU" dirty="0" smtClean="0"/>
              <a:t>прямых вопросов.</a:t>
            </a:r>
            <a:endParaRPr lang="ru-RU" dirty="0"/>
          </a:p>
          <a:p>
            <a:pPr marL="82296" indent="0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154627" name="Прямоугольник 3"/>
          <p:cNvSpPr>
            <a:spLocks noChangeArrowheads="1"/>
          </p:cNvSpPr>
          <p:nvPr/>
        </p:nvSpPr>
        <p:spPr bwMode="auto">
          <a:xfrm>
            <a:off x="6011863" y="6308725"/>
            <a:ext cx="1898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>
                <a:solidFill>
                  <a:prstClr val="black"/>
                </a:solidFill>
                <a:latin typeface="Arial" charset="0"/>
              </a:rPr>
              <a:t>Махмурян К.С. </a:t>
            </a:r>
            <a:endParaRPr lang="ru-RU" i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88E52-9C7D-4E99-90A7-503CAE3CFC32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16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963" y="550863"/>
            <a:ext cx="8447087" cy="597376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данном задании нужно задать 5 прямых вопросов. Чтобы успешно выполнить это задание, советуем следовать следующим рекомендациям.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 время подготовки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внимательно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прочитайте инструкцию к заданию;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убедитесь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вы понимаете,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о чем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необходимо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спросить;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решите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какой тип вопроса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(общий, специальный)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задать в каждом случае;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запрос какой информации требует общего вопроса;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сформулируйте вопросы, соблюдая порядок слов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характерный для каждого типа вопроса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помните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время подготовки задания ограничено до 1.5 минут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18590-BE39-476E-841A-47A92F694A8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155651" name="Заголовок 3"/>
          <p:cNvSpPr>
            <a:spLocks noGrp="1"/>
          </p:cNvSpPr>
          <p:nvPr>
            <p:ph type="title"/>
          </p:nvPr>
        </p:nvSpPr>
        <p:spPr>
          <a:xfrm>
            <a:off x="684213" y="274638"/>
            <a:ext cx="8002587" cy="274637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Памятка: Как выполнить задание 2.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5572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963" y="550863"/>
            <a:ext cx="8447087" cy="597376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время выполнения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задания</a:t>
            </a:r>
          </a:p>
          <a:p>
            <a:pPr marL="0" indent="0">
              <a:buFont typeface="Arial" charset="0"/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формулируйте вопросы,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обращая внимание на порядок слов вопросительного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предложения;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произносите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вопросительные предложения с правильной интонацией: общий вопрос с повышающейся, а специальный вопрос с понижающейся интонацией.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старайтесь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использовать разнообразную лексику, соответствующую предлагаемой ситуации.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омните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время выполнения задания ограничено до 1 минуты.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18590-BE39-476E-841A-47A92F694A8F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155651" name="Заголовок 3"/>
          <p:cNvSpPr>
            <a:spLocks noGrp="1"/>
          </p:cNvSpPr>
          <p:nvPr>
            <p:ph type="title"/>
          </p:nvPr>
        </p:nvSpPr>
        <p:spPr>
          <a:xfrm>
            <a:off x="684213" y="274638"/>
            <a:ext cx="8002587" cy="274637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Памятка: Как выполнить задание 2.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05052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088" y="188913"/>
            <a:ext cx="7942262" cy="719137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400" b="1" dirty="0" smtClean="0"/>
              <a:t>Задание 3 </a:t>
            </a:r>
            <a:r>
              <a:rPr lang="ru-RU" sz="2400" dirty="0" smtClean="0"/>
              <a:t>базового </a:t>
            </a:r>
            <a:r>
              <a:rPr lang="ru-RU" sz="2400" dirty="0"/>
              <a:t>уровня </a:t>
            </a:r>
            <a:r>
              <a:rPr lang="ru-RU" sz="2400" dirty="0" smtClean="0"/>
              <a:t>сложности: создание </a:t>
            </a:r>
            <a:r>
              <a:rPr lang="ru-RU" sz="2400" dirty="0"/>
              <a:t>монологического тематического высказывания с опорой на вербальную ситуацию и фотографию (картинку);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41314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8EE531-B0EB-4826-BC68-46A6167BAEA7}" type="slidenum">
              <a:rPr lang="ru-RU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156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1484784"/>
            <a:ext cx="8280919" cy="522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146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2338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6DFD26-DCEE-4C26-B27D-AC8FFC4CA0ED}" type="slidenum">
              <a:rPr lang="ru-RU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157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518586"/>
            <a:ext cx="8208714" cy="241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770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144963"/>
            <a:ext cx="30861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770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183063"/>
            <a:ext cx="30765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7702" name="Прямоугольник 4"/>
          <p:cNvSpPr>
            <a:spLocks noChangeArrowheads="1"/>
          </p:cNvSpPr>
          <p:nvPr/>
        </p:nvSpPr>
        <p:spPr bwMode="auto">
          <a:xfrm>
            <a:off x="539750" y="115888"/>
            <a:ext cx="7993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prstClr val="black"/>
                </a:solidFill>
              </a:rPr>
              <a:t>Задание 4 </a:t>
            </a:r>
            <a:r>
              <a:rPr lang="ru-RU" sz="2000">
                <a:solidFill>
                  <a:prstClr val="black"/>
                </a:solidFill>
              </a:rPr>
              <a:t>высокого уровня сложности: создание монологического тематического высказывания с элементами сопоставления и сравнения, с опорой на вербальную ситуацию и фотографию (сравнение двух фотографий);</a:t>
            </a:r>
          </a:p>
        </p:txBody>
      </p:sp>
    </p:spTree>
    <p:extLst>
      <p:ext uri="{BB962C8B-B14F-4D97-AF65-F5344CB8AC3E}">
        <p14:creationId xmlns:p14="http://schemas.microsoft.com/office/powerpoint/2010/main" val="192355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E6A931-4C72-45C9-BCE3-041D313657C4}" type="slidenum">
              <a:rPr lang="ru-RU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1587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52736"/>
            <a:ext cx="8568951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872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3717032"/>
            <a:ext cx="8568951" cy="292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726" name="Rectangle 2"/>
          <p:cNvSpPr>
            <a:spLocks noGrp="1" noChangeArrowheads="1"/>
          </p:cNvSpPr>
          <p:nvPr>
            <p:ph type="title"/>
          </p:nvPr>
        </p:nvSpPr>
        <p:spPr>
          <a:xfrm>
            <a:off x="-55041" y="404664"/>
            <a:ext cx="8875513" cy="561975"/>
          </a:xfrm>
        </p:spPr>
        <p:txBody>
          <a:bodyPr/>
          <a:lstStyle/>
          <a:p>
            <a:pPr eaLnBrk="1" hangingPunct="1"/>
            <a:r>
              <a:rPr lang="en-US" altLang="ru-RU" sz="4800" b="1" i="1" dirty="0" smtClean="0"/>
              <a:t> </a:t>
            </a:r>
            <a:r>
              <a:rPr lang="ru-RU" altLang="ru-RU" sz="3600" b="1" dirty="0" smtClean="0"/>
              <a:t>Критерии оценивания заданий 3 и 4</a:t>
            </a:r>
          </a:p>
        </p:txBody>
      </p:sp>
    </p:spTree>
    <p:extLst>
      <p:ext uri="{BB962C8B-B14F-4D97-AF65-F5344CB8AC3E}">
        <p14:creationId xmlns:p14="http://schemas.microsoft.com/office/powerpoint/2010/main" val="346653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E6A931-4C72-45C9-BCE3-041D313657C4}" type="slidenum">
              <a:rPr lang="ru-RU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158725" name="Picture 4"/>
          <p:cNvPicPr>
            <a:picLocks noChangeAspect="1" noChangeArrowheads="1"/>
          </p:cNvPicPr>
          <p:nvPr/>
        </p:nvPicPr>
        <p:blipFill rotWithShape="1">
          <a:blip r:embed="rId2"/>
          <a:srcRect l="1971"/>
          <a:stretch/>
        </p:blipFill>
        <p:spPr bwMode="auto">
          <a:xfrm>
            <a:off x="251520" y="1196752"/>
            <a:ext cx="8568952" cy="51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726" name="Rectangle 2"/>
          <p:cNvSpPr>
            <a:spLocks noGrp="1" noChangeArrowheads="1"/>
          </p:cNvSpPr>
          <p:nvPr>
            <p:ph type="title"/>
          </p:nvPr>
        </p:nvSpPr>
        <p:spPr>
          <a:xfrm>
            <a:off x="-55041" y="404664"/>
            <a:ext cx="8659489" cy="561975"/>
          </a:xfrm>
        </p:spPr>
        <p:txBody>
          <a:bodyPr/>
          <a:lstStyle/>
          <a:p>
            <a:pPr eaLnBrk="1" hangingPunct="1"/>
            <a:r>
              <a:rPr lang="en-US" altLang="ru-RU" sz="4800" b="1" i="1" dirty="0" smtClean="0"/>
              <a:t> </a:t>
            </a:r>
            <a:r>
              <a:rPr lang="ru-RU" altLang="ru-RU" sz="3600" b="1" dirty="0" smtClean="0"/>
              <a:t>Критерии оценивания заданий 3 и 4</a:t>
            </a:r>
          </a:p>
        </p:txBody>
      </p:sp>
    </p:spTree>
    <p:extLst>
      <p:ext uri="{BB962C8B-B14F-4D97-AF65-F5344CB8AC3E}">
        <p14:creationId xmlns:p14="http://schemas.microsoft.com/office/powerpoint/2010/main" val="385169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Заголовок 1"/>
          <p:cNvSpPr>
            <a:spLocks noGrp="1"/>
          </p:cNvSpPr>
          <p:nvPr>
            <p:ph type="title"/>
          </p:nvPr>
        </p:nvSpPr>
        <p:spPr>
          <a:xfrm>
            <a:off x="0" y="404813"/>
            <a:ext cx="9036050" cy="1152525"/>
          </a:xfrm>
        </p:spPr>
        <p:txBody>
          <a:bodyPr/>
          <a:lstStyle/>
          <a:p>
            <a:r>
              <a:rPr lang="ru-RU" altLang="ru-RU" sz="2800" b="1" dirty="0" smtClean="0"/>
              <a:t>Задание </a:t>
            </a:r>
            <a:r>
              <a:rPr lang="en-US" altLang="ru-RU" sz="2800" b="1" dirty="0" smtClean="0"/>
              <a:t>3</a:t>
            </a:r>
            <a:r>
              <a:rPr lang="ru-RU" altLang="ru-RU" sz="2800" b="1" dirty="0" smtClean="0"/>
              <a:t> – описать фото</a:t>
            </a:r>
            <a:r>
              <a:rPr lang="en-US" altLang="ru-RU" sz="2800" b="1" dirty="0" smtClean="0"/>
              <a:t/>
            </a:r>
            <a:br>
              <a:rPr lang="en-US" altLang="ru-RU" sz="2800" b="1" dirty="0" smtClean="0"/>
            </a:br>
            <a:r>
              <a:rPr lang="ru-RU" altLang="ru-RU" sz="2800" b="1" dirty="0" smtClean="0"/>
              <a:t>Доп. схема оценивания</a:t>
            </a:r>
            <a:r>
              <a:rPr lang="en-US" altLang="ru-RU" sz="3200" b="1" dirty="0" smtClean="0"/>
              <a:t/>
            </a:r>
            <a:br>
              <a:rPr lang="en-US" altLang="ru-RU" sz="3200" b="1" dirty="0" smtClean="0"/>
            </a:br>
            <a:endParaRPr lang="ru-RU" altLang="ru-RU" sz="3200" b="1" dirty="0" smtClean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7096603"/>
              </p:ext>
            </p:extLst>
          </p:nvPr>
        </p:nvGraphicFramePr>
        <p:xfrm>
          <a:off x="251520" y="1196752"/>
          <a:ext cx="8496945" cy="5400600"/>
        </p:xfrm>
        <a:graphic>
          <a:graphicData uri="http://schemas.openxmlformats.org/drawingml/2006/table">
            <a:tbl>
              <a:tblPr/>
              <a:tblGrid>
                <a:gridCol w="775546"/>
                <a:gridCol w="6728152"/>
                <a:gridCol w="993247"/>
              </a:tblGrid>
              <a:tr h="458482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1.     Решение коммуникативной задачи (Содержание)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vert="vert27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Аспект 1.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 Ответ на вопрос, когда было сделано фото, дан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3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Аспект 2. 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Ответ на вопрос, кто/что изображено на фото, дан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3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Аспект 3. 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Ответ на вопрос, что происходит на фото, дан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3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Аспект 4. 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Ответ на вопрос, почему  автор сделал это фото, дан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6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Аспект 5. 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Ответ на вопрос, почему  автор решил показать это фото другу, дан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2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ИТОГОВЫЙ БАЛЛ  (максимальный балл – 3)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 CYR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50432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2. Организация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vert="vert27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Наличие вступления и заключения, завершенность высказывания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3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Логичность и использование средств логической связи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2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ИТОГОВЫЙ БАЛЛ  (максимальный балл – </a:t>
                      </a:r>
                      <a:r>
                        <a:rPr lang="en-US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)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 CYR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74328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      </a:t>
                      </a:r>
                      <a:r>
                        <a:rPr lang="ru-RU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3.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ЯЗЫКОВОЕ ОФОРМЛЕНИЕ ВЫСКАЗЫВАНИЯ (максимальный балл – 2)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 CYR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3D59E9-A309-40B1-A4B9-448786F47A7E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98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Заголовок 1"/>
          <p:cNvSpPr>
            <a:spLocks noGrp="1"/>
          </p:cNvSpPr>
          <p:nvPr>
            <p:ph type="title"/>
          </p:nvPr>
        </p:nvSpPr>
        <p:spPr>
          <a:xfrm>
            <a:off x="0" y="404813"/>
            <a:ext cx="9036050" cy="1152525"/>
          </a:xfrm>
        </p:spPr>
        <p:txBody>
          <a:bodyPr/>
          <a:lstStyle/>
          <a:p>
            <a:r>
              <a:rPr lang="ru-RU" altLang="ru-RU" sz="2800" b="1" smtClean="0"/>
              <a:t>Задание 4 – сравнить фото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r>
              <a:rPr lang="ru-RU" altLang="ru-RU" sz="2800" b="1" smtClean="0"/>
              <a:t>Доп. схема оценивания</a:t>
            </a:r>
            <a:r>
              <a:rPr lang="en-US" altLang="ru-RU" sz="3200" b="1" smtClean="0"/>
              <a:t/>
            </a:r>
            <a:br>
              <a:rPr lang="en-US" altLang="ru-RU" sz="3200" b="1" smtClean="0"/>
            </a:br>
            <a:endParaRPr lang="ru-RU" altLang="ru-RU" sz="3200" b="1" smtClean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9926205"/>
              </p:ext>
            </p:extLst>
          </p:nvPr>
        </p:nvGraphicFramePr>
        <p:xfrm>
          <a:off x="251520" y="1268760"/>
          <a:ext cx="8424936" cy="5184575"/>
        </p:xfrm>
        <a:graphic>
          <a:graphicData uri="http://schemas.openxmlformats.org/drawingml/2006/table">
            <a:tbl>
              <a:tblPr/>
              <a:tblGrid>
                <a:gridCol w="768973"/>
                <a:gridCol w="6671134"/>
                <a:gridCol w="984829"/>
              </a:tblGrid>
              <a:tr h="606730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1.     Решение коммуникативной задачи (Содержание)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vert="vert27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Аспект 1.</a:t>
                      </a:r>
                      <a:r>
                        <a:rPr lang="ru-RU" sz="18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 Краткое описание фотографий (что происходит на фото и где) дано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Аспект 2. </a:t>
                      </a:r>
                      <a:r>
                        <a:rPr lang="ru-RU" sz="18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Ответ на вопрос о сходстве фотографий дан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Аспект 3. </a:t>
                      </a:r>
                      <a:r>
                        <a:rPr lang="ru-RU" sz="18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Ответ на вопрос о различиях дан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Аспект 4. </a:t>
                      </a:r>
                      <a:r>
                        <a:rPr lang="ru-RU" sz="18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Ответ на вопрос о предпочтениях экзаменуемого дан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Аспект 5. 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Обоснование своих предпочтений дано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ИТОГОВЫЙ БАЛЛ  (максимальный балл – 3)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 CYR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490891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2. Организация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vert="vert27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Наличие вступления и заключения, завершенность высказывания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Логичность и использование средств логической связи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ИТОГОВЫЙ БАЛЛ  (максимальный балл – </a:t>
                      </a:r>
                      <a:r>
                        <a:rPr lang="en-US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)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 CYR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6060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      </a:t>
                      </a:r>
                      <a:r>
                        <a:rPr lang="ru-RU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3.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385"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ЯЗЫКОВОЕ ОФОРМЛЕНИЕ ВЫСКАЗЫВАНИЯ (максимальный балл – 2)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 CYR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937" marR="8937" marT="893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C8BE2-EC16-47FE-B55A-AEAB597B48A8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76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2575"/>
          </a:xfrm>
        </p:spPr>
        <p:txBody>
          <a:bodyPr/>
          <a:lstStyle/>
          <a:p>
            <a:r>
              <a:rPr lang="en-US" b="1" smtClean="0"/>
              <a:t/>
            </a:r>
            <a:br>
              <a:rPr lang="en-US" b="1" smtClean="0"/>
            </a:br>
            <a:r>
              <a:rPr lang="ru-RU" b="1" smtClean="0"/>
              <a:t>Новая модель устной части ЕГЭ по иностранным языкам</a:t>
            </a:r>
          </a:p>
        </p:txBody>
      </p:sp>
      <p:sp>
        <p:nvSpPr>
          <p:cNvPr id="116738" name="Объект 2"/>
          <p:cNvSpPr>
            <a:spLocks noGrp="1"/>
          </p:cNvSpPr>
          <p:nvPr>
            <p:ph idx="1"/>
          </p:nvPr>
        </p:nvSpPr>
        <p:spPr>
          <a:xfrm>
            <a:off x="457200" y="188913"/>
            <a:ext cx="8229600" cy="14478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altLang="ru-RU" sz="2800" smtClean="0"/>
              <a:t>Вербицкая М.В., Махмурян К.С., Симкин В.Н., Соловова Е.Н.</a:t>
            </a:r>
          </a:p>
        </p:txBody>
      </p:sp>
      <p:sp>
        <p:nvSpPr>
          <p:cNvPr id="113667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86AE38-568B-4D3C-A2B3-4D1BB00ED73D}" type="slidenum">
              <a:rPr lang="ru-RU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116740" name="Прямоугольник 1"/>
          <p:cNvSpPr>
            <a:spLocks noChangeArrowheads="1"/>
          </p:cNvSpPr>
          <p:nvPr/>
        </p:nvSpPr>
        <p:spPr bwMode="auto">
          <a:xfrm>
            <a:off x="611188" y="5949950"/>
            <a:ext cx="7777162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i="1">
                <a:solidFill>
                  <a:prstClr val="black"/>
                </a:solidFill>
                <a:latin typeface="Arial" charset="0"/>
              </a:rPr>
              <a:t>«Иностранные языки  в школе», 2013, №9, с.10-21</a:t>
            </a:r>
          </a:p>
        </p:txBody>
      </p:sp>
    </p:spTree>
    <p:extLst>
      <p:ext uri="{BB962C8B-B14F-4D97-AF65-F5344CB8AC3E}">
        <p14:creationId xmlns:p14="http://schemas.microsoft.com/office/powerpoint/2010/main" val="270670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Типичные ошибки учащихся при выполнении задания 3: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dirty="0" smtClean="0"/>
              <a:t>описывают 3 </a:t>
            </a:r>
            <a:r>
              <a:rPr lang="ru-RU" dirty="0"/>
              <a:t>картинки вместо одной;</a:t>
            </a:r>
          </a:p>
          <a:p>
            <a:pPr>
              <a:defRPr/>
            </a:pPr>
            <a:r>
              <a:rPr lang="ru-RU" dirty="0" smtClean="0"/>
              <a:t>не формулируют </a:t>
            </a:r>
            <a:r>
              <a:rPr lang="ru-RU" dirty="0"/>
              <a:t>вступительную и заключительную фразу;</a:t>
            </a:r>
          </a:p>
          <a:p>
            <a:pPr>
              <a:defRPr/>
            </a:pPr>
            <a:r>
              <a:rPr lang="ru-RU" dirty="0" smtClean="0"/>
              <a:t>неправильно интерпретируют </a:t>
            </a:r>
            <a:r>
              <a:rPr lang="ru-RU" dirty="0"/>
              <a:t>содержание картинки;</a:t>
            </a:r>
          </a:p>
          <a:p>
            <a:pPr>
              <a:defRPr/>
            </a:pPr>
            <a:r>
              <a:rPr lang="ru-RU" dirty="0" smtClean="0"/>
              <a:t>не высказывают </a:t>
            </a:r>
            <a:r>
              <a:rPr lang="ru-RU" dirty="0"/>
              <a:t>свое мнение о сюжете картинки;</a:t>
            </a:r>
          </a:p>
          <a:p>
            <a:pPr>
              <a:defRPr/>
            </a:pPr>
            <a:r>
              <a:rPr lang="ru-RU" dirty="0" smtClean="0"/>
              <a:t>не используют </a:t>
            </a:r>
            <a:r>
              <a:rPr lang="ru-RU" dirty="0"/>
              <a:t>разговорные клише при описании </a:t>
            </a:r>
            <a:r>
              <a:rPr lang="ru-RU" dirty="0" smtClean="0"/>
              <a:t>картинки;</a:t>
            </a:r>
          </a:p>
          <a:p>
            <a:pPr>
              <a:defRPr/>
            </a:pPr>
            <a:r>
              <a:rPr lang="ru-RU" dirty="0" smtClean="0"/>
              <a:t>допускают </a:t>
            </a:r>
            <a:r>
              <a:rPr lang="ru-RU" dirty="0"/>
              <a:t>фонетические и лексико-грамматические ошибки в ответе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180227" name="Прямоугольник 3"/>
          <p:cNvSpPr>
            <a:spLocks noChangeArrowheads="1"/>
          </p:cNvSpPr>
          <p:nvPr/>
        </p:nvSpPr>
        <p:spPr bwMode="auto">
          <a:xfrm>
            <a:off x="6011863" y="6308725"/>
            <a:ext cx="1898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>
                <a:solidFill>
                  <a:prstClr val="black"/>
                </a:solidFill>
                <a:latin typeface="Arial" charset="0"/>
              </a:rPr>
              <a:t>Махмурян К.С. </a:t>
            </a:r>
            <a:endParaRPr lang="ru-RU" i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301042-C438-48C7-93D0-A7B2F98D57B6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46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Объект 2"/>
          <p:cNvSpPr>
            <a:spLocks noGrp="1"/>
          </p:cNvSpPr>
          <p:nvPr>
            <p:ph idx="1"/>
          </p:nvPr>
        </p:nvSpPr>
        <p:spPr>
          <a:xfrm>
            <a:off x="468313" y="692150"/>
            <a:ext cx="8496300" cy="5246688"/>
          </a:xfrm>
          <a:solidFill>
            <a:schemeClr val="bg1"/>
          </a:solidFill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данном задании нужно описать одну из 3 предложенных фотографий в соответствии с планом. Чтобы успешно выполнить это задание, советуем придерживаться следующих рекомендаций.</a:t>
            </a:r>
          </a:p>
          <a:p>
            <a:pPr marL="0" indent="0"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 время подготовки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задания</a:t>
            </a:r>
          </a:p>
          <a:p>
            <a:pPr marL="0" indent="0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-внимательно прочитайте инструкцию к заданию;</a:t>
            </a:r>
          </a:p>
          <a:p>
            <a:pPr marL="0" indent="0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-выберите для описания одну из 3 предложенных фотографий;</a:t>
            </a:r>
          </a:p>
          <a:p>
            <a:pPr marL="0" indent="0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-подумайте, что вы можете сказать по каждому пункту задания;</a:t>
            </a:r>
          </a:p>
          <a:p>
            <a:pPr marL="0" indent="0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-продумайте ключевые слова и фразы;</a:t>
            </a:r>
          </a:p>
          <a:p>
            <a:pPr marL="0" indent="0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-помните, что время подготовки задания ограничено 1.5 минутами.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21DB96-1334-4680-8229-0058C45B0530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181251" name="Заголовок 3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18487" cy="346075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Памятка: Как выполнить задание 3. 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00368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Объект 2"/>
          <p:cNvSpPr>
            <a:spLocks noGrp="1"/>
          </p:cNvSpPr>
          <p:nvPr>
            <p:ph idx="1"/>
          </p:nvPr>
        </p:nvSpPr>
        <p:spPr>
          <a:xfrm>
            <a:off x="395536" y="692150"/>
            <a:ext cx="8569077" cy="5905202"/>
          </a:xfrm>
          <a:solidFill>
            <a:schemeClr val="bg1"/>
          </a:solidFill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 время выполнения задания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строго следуйте предложенному плану при построении высказывания;</a:t>
            </a:r>
          </a:p>
          <a:p>
            <a:pPr marL="0" indent="0"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составьте не менее трёх фраз для того, чтобы раскрыть содержание каждого пункта;</a:t>
            </a:r>
          </a:p>
          <a:p>
            <a:pPr marL="0" indent="0">
              <a:buFont typeface="Arial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начинайте описание со вступительной фразы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(I’ve chosen the picture that shows…/in which…/etc.);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описания места действия используйте разговорные клише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(in the foreground, in the background, on/to the right of ..., at the top, next to/close to, on/to the left of ..,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etc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для описания действий, изображённых на фотографии, используйте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Contunuous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используйте разнообразную лексику для описания сюжета, запечатлённого на фотографии;</a:t>
            </a:r>
          </a:p>
          <a:p>
            <a:pPr marL="0" indent="0">
              <a:buFont typeface="Arial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завершая описание фотографии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используйте фразы типа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 think the picture will be interesting for my friend because … /etc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-помните, что время выполнения задания ограничено до 2 минут.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21DB96-1334-4680-8229-0058C45B0530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181251" name="Заголовок 3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18487" cy="346075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Памятка: Как выполнить задание 3. 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9613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Типичные ошибки учащихся при выполнении задания 4: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dirty="0" smtClean="0"/>
              <a:t>не сравнивают, а просто описывают </a:t>
            </a:r>
            <a:r>
              <a:rPr lang="ru-RU" dirty="0"/>
              <a:t>сюжет двух картинок;</a:t>
            </a:r>
          </a:p>
          <a:p>
            <a:pPr>
              <a:defRPr/>
            </a:pPr>
            <a:r>
              <a:rPr lang="ru-RU" dirty="0" smtClean="0"/>
              <a:t>не выделяют </a:t>
            </a:r>
            <a:r>
              <a:rPr lang="ru-RU" dirty="0"/>
              <a:t>общие и отличительные характеристики картинок;</a:t>
            </a:r>
          </a:p>
          <a:p>
            <a:pPr>
              <a:defRPr/>
            </a:pPr>
            <a:r>
              <a:rPr lang="ru-RU" dirty="0" smtClean="0"/>
              <a:t>не выражают </a:t>
            </a:r>
            <a:r>
              <a:rPr lang="ru-RU" dirty="0"/>
              <a:t>свое отношение к картинкам;</a:t>
            </a:r>
          </a:p>
          <a:p>
            <a:pPr>
              <a:defRPr/>
            </a:pPr>
            <a:r>
              <a:rPr lang="ru-RU" dirty="0" smtClean="0"/>
              <a:t>не формулируют </a:t>
            </a:r>
            <a:r>
              <a:rPr lang="ru-RU" dirty="0"/>
              <a:t>вступительную и заключительную фразы;</a:t>
            </a:r>
          </a:p>
          <a:p>
            <a:pPr>
              <a:defRPr/>
            </a:pPr>
            <a:r>
              <a:rPr lang="ru-RU" dirty="0" smtClean="0"/>
              <a:t>не используют </a:t>
            </a:r>
            <a:r>
              <a:rPr lang="ru-RU" dirty="0"/>
              <a:t>разговорные клише при </a:t>
            </a:r>
            <a:r>
              <a:rPr lang="ru-RU" dirty="0" smtClean="0"/>
              <a:t>сравнении картинок;</a:t>
            </a:r>
          </a:p>
          <a:p>
            <a:pPr>
              <a:defRPr/>
            </a:pPr>
            <a:r>
              <a:rPr lang="ru-RU" dirty="0" smtClean="0"/>
              <a:t>допускают фонетические и лексико-грамматические ошибки в ответе</a:t>
            </a: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187395" name="Прямоугольник 3"/>
          <p:cNvSpPr>
            <a:spLocks noChangeArrowheads="1"/>
          </p:cNvSpPr>
          <p:nvPr/>
        </p:nvSpPr>
        <p:spPr bwMode="auto">
          <a:xfrm>
            <a:off x="6011863" y="6308725"/>
            <a:ext cx="1898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>
                <a:solidFill>
                  <a:prstClr val="black"/>
                </a:solidFill>
                <a:latin typeface="Arial" charset="0"/>
              </a:rPr>
              <a:t>Махмурян К.С. </a:t>
            </a:r>
            <a:endParaRPr lang="ru-RU" i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64447B-9482-4687-8E90-ABE9558C4A5E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900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Объект 2"/>
          <p:cNvSpPr>
            <a:spLocks noGrp="1"/>
          </p:cNvSpPr>
          <p:nvPr>
            <p:ph idx="1"/>
          </p:nvPr>
        </p:nvSpPr>
        <p:spPr>
          <a:xfrm>
            <a:off x="468313" y="692150"/>
            <a:ext cx="8229600" cy="5761186"/>
          </a:xfrm>
          <a:solidFill>
            <a:schemeClr val="bg1"/>
          </a:solidFill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данном задании нужно сравнить 2 фотографии по данному плану. Чтобы успешно выполнить это задание, советуем следовать следующим рекомендациям.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Во время подготовки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задания</a:t>
            </a: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-внимательно прочитайте инструкцию к заданию;</a:t>
            </a: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подумайте, что вы можете сказать по каждому пункту задания; </a:t>
            </a: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-продумайте ключевые слова и фразы;</a:t>
            </a: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-помните, что время подготовки задания ограничено до 1.5 минут. </a:t>
            </a:r>
          </a:p>
          <a:p>
            <a:pPr marL="0" indent="0">
              <a:buFont typeface="Arial" charset="0"/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F64AF-9867-4527-8022-DEC1311AB5C2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188419" name="Заголовок 3"/>
          <p:cNvSpPr>
            <a:spLocks noGrp="1"/>
          </p:cNvSpPr>
          <p:nvPr>
            <p:ph type="title"/>
          </p:nvPr>
        </p:nvSpPr>
        <p:spPr>
          <a:xfrm>
            <a:off x="611188" y="0"/>
            <a:ext cx="8075612" cy="620713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Памятка: Как выполнить задание 4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18484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Объект 2"/>
          <p:cNvSpPr>
            <a:spLocks noGrp="1"/>
          </p:cNvSpPr>
          <p:nvPr>
            <p:ph idx="1"/>
          </p:nvPr>
        </p:nvSpPr>
        <p:spPr>
          <a:xfrm>
            <a:off x="251520" y="692150"/>
            <a:ext cx="8712968" cy="5977210"/>
          </a:xfrm>
          <a:solidFill>
            <a:schemeClr val="bg1"/>
          </a:solidFill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 время выполнения задания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строго следуйте предложенному плану при построении высказывания;</a:t>
            </a:r>
          </a:p>
          <a:p>
            <a:pPr marL="0" indent="0"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составьте не менее трёх фраз для того, чтобы раскрыть содержание каждого пункта;</a:t>
            </a:r>
          </a:p>
          <a:p>
            <a:pPr marL="0" indent="0"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для того чтобы дать общее представление о теме/сюжете, начните описание (каждой фотографии или двух фотографий одновременно) со вступительной фразы (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picture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illustrates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… /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photos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show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problems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…/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The photos deal with different aspects of…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/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 think the common theme here is…);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-используйте специальные фразы для описания того, что является a) общим для обеих фотографий и описания того, чем они b) отличаются друг от друга:</a:t>
            </a:r>
          </a:p>
          <a:p>
            <a:pPr marL="0" indent="0">
              <a:buFont typeface="Arial" charset="0"/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a) These two photographs show people…’ Both photographs depict …/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b) However, unlike / in contrast to / different from / on contrary to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используйте разнообразную лексику, соответствующую сюжету картинок;</a:t>
            </a:r>
          </a:p>
          <a:p>
            <a:pPr marL="0" indent="0">
              <a:buFont typeface="Arial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завершения описания и сравнения фотографий используйте фразы типа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To sum up, while the pictures are quite different, they also have a number of similarities.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-помните, что время выполнения задания ограничено 2 минутами.</a:t>
            </a:r>
          </a:p>
          <a:p>
            <a:pPr marL="0" indent="0">
              <a:buFont typeface="Arial" charset="0"/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Font typeface="Arial" charset="0"/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F64AF-9867-4527-8022-DEC1311AB5C2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188419" name="Заголовок 3"/>
          <p:cNvSpPr>
            <a:spLocks noGrp="1"/>
          </p:cNvSpPr>
          <p:nvPr>
            <p:ph type="title"/>
          </p:nvPr>
        </p:nvSpPr>
        <p:spPr>
          <a:xfrm>
            <a:off x="611188" y="0"/>
            <a:ext cx="8075612" cy="620713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Памятка: Как выполнить задание 4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56079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640960" cy="5112568"/>
          </a:xfrm>
        </p:spPr>
        <p:txBody>
          <a:bodyPr/>
          <a:lstStyle/>
          <a:p>
            <a:r>
              <a:rPr lang="ru-RU" sz="2400" dirty="0" smtClean="0">
                <a:latin typeface="Arial"/>
              </a:rPr>
              <a:t>•</a:t>
            </a:r>
            <a:r>
              <a:rPr lang="ru-RU" sz="2400" dirty="0"/>
              <a:t>При обучении говорению в формате экзамена необходимо чётко знать и понимать, какие именно микро- и </a:t>
            </a:r>
            <a:r>
              <a:rPr lang="ru-RU" sz="2400" dirty="0" err="1"/>
              <a:t>макроумения</a:t>
            </a:r>
            <a:r>
              <a:rPr lang="ru-RU" sz="2400" dirty="0"/>
              <a:t> проверяются. </a:t>
            </a:r>
          </a:p>
          <a:p>
            <a:r>
              <a:rPr lang="ru-RU" sz="2400" dirty="0">
                <a:latin typeface="Arial"/>
              </a:rPr>
              <a:t>•</a:t>
            </a:r>
            <a:r>
              <a:rPr lang="ru-RU" sz="2400" dirty="0"/>
              <a:t>Поскольку ЕГЭ носит интегрированный характер, данные умения и функции отрабатываются не только на материале упражнений раздела «Говорение», но и на материале всех других разделов, формирующих иноязычную коммуникативную компетенцию в основных видах РД.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E83B-C1B9-4990-964E-AD79C207E612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0141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Полезные ссылки: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 err="1"/>
              <a:t>Вебинар</a:t>
            </a:r>
            <a:r>
              <a:rPr lang="ru-RU" sz="2800" dirty="0"/>
              <a:t> (провела Мария Валерьевна Вербицкая, д.ф.н., председатель Федеральной комиссии разработчиков КИМ ЕГЭ по иностранным языкам) </a:t>
            </a:r>
            <a:r>
              <a:rPr lang="ru-RU" sz="2800" dirty="0">
                <a:hlinkClick r:id="rId2"/>
              </a:rPr>
              <a:t>http://www.youtube.com/watch?v=0T9YySxVxjg</a:t>
            </a:r>
            <a:endParaRPr lang="ru-RU" sz="2800" dirty="0"/>
          </a:p>
          <a:p>
            <a:pPr>
              <a:lnSpc>
                <a:spcPct val="80000"/>
              </a:lnSpc>
            </a:pPr>
            <a:r>
              <a:rPr lang="ru-RU" sz="2800" dirty="0"/>
              <a:t>Наталья </a:t>
            </a:r>
            <a:r>
              <a:rPr lang="ru-RU" sz="2800" dirty="0" err="1"/>
              <a:t>Михайловнв</a:t>
            </a:r>
            <a:r>
              <a:rPr lang="ru-RU" sz="2800" dirty="0"/>
              <a:t> Лапа провела </a:t>
            </a:r>
            <a:r>
              <a:rPr lang="ru-RU" sz="2800" dirty="0" err="1"/>
              <a:t>вебинар</a:t>
            </a:r>
            <a:r>
              <a:rPr lang="ru-RU" sz="2800" dirty="0"/>
              <a:t> на тему " ЕГЭ по английскому языку. Подготовка к выполнению заданий в разделе «Говорение» на примере УМК “</a:t>
            </a:r>
            <a:r>
              <a:rPr lang="ru-RU" sz="2800" dirty="0" err="1"/>
              <a:t>English</a:t>
            </a:r>
            <a:r>
              <a:rPr lang="ru-RU" sz="2800" dirty="0"/>
              <a:t> 2-11” авт. </a:t>
            </a:r>
            <a:r>
              <a:rPr lang="ru-RU" sz="2800" dirty="0" err="1"/>
              <a:t>Кузовлева</a:t>
            </a:r>
            <a:r>
              <a:rPr lang="ru-RU" sz="2800" dirty="0"/>
              <a:t> В.П., </a:t>
            </a:r>
            <a:r>
              <a:rPr lang="ru-RU" sz="2800" dirty="0" err="1"/>
              <a:t>Перегудовой</a:t>
            </a:r>
            <a:r>
              <a:rPr lang="ru-RU" sz="2800" dirty="0"/>
              <a:t> Э.Ш., Лапа Н.М. и др.» </a:t>
            </a:r>
            <a:r>
              <a:rPr lang="ru-RU" sz="2800" dirty="0">
                <a:hlinkClick r:id="rId3"/>
              </a:rPr>
              <a:t>https://yadi.sk/d/bTVx5xWhcWJ9N</a:t>
            </a:r>
            <a:endParaRPr lang="ru-RU" sz="2800" dirty="0"/>
          </a:p>
          <a:p>
            <a:pPr>
              <a:lnSpc>
                <a:spcPct val="80000"/>
              </a:lnSpc>
            </a:pPr>
            <a:r>
              <a:rPr lang="ru-RU" sz="2800" dirty="0"/>
              <a:t> </a:t>
            </a:r>
            <a:r>
              <a:rPr lang="ru-RU" sz="2800" dirty="0">
                <a:hlinkClick r:id="rId4"/>
              </a:rPr>
              <a:t>http://www.prosv.ru/info.aspx?ob_no=31398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319094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6" name="Picture 4" descr="ege-inost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347663"/>
            <a:ext cx="8096250" cy="616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668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Заголовок 1"/>
          <p:cNvSpPr>
            <a:spLocks noGrp="1"/>
          </p:cNvSpPr>
          <p:nvPr>
            <p:ph type="title"/>
          </p:nvPr>
        </p:nvSpPr>
        <p:spPr>
          <a:xfrm>
            <a:off x="900113" y="292100"/>
            <a:ext cx="7715250" cy="4492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Содержание устной части</a:t>
            </a:r>
            <a:r>
              <a:rPr lang="en-US" b="1" dirty="0" smtClean="0"/>
              <a:t> </a:t>
            </a:r>
            <a:r>
              <a:rPr lang="ru-RU" b="1" dirty="0" smtClean="0"/>
              <a:t>ЕГЭ </a:t>
            </a:r>
          </a:p>
        </p:txBody>
      </p:sp>
      <p:sp>
        <p:nvSpPr>
          <p:cNvPr id="117762" name="Объект 2"/>
          <p:cNvSpPr>
            <a:spLocks noGrp="1"/>
          </p:cNvSpPr>
          <p:nvPr>
            <p:ph idx="1"/>
          </p:nvPr>
        </p:nvSpPr>
        <p:spPr>
          <a:xfrm>
            <a:off x="457200" y="1028700"/>
            <a:ext cx="8229600" cy="5376863"/>
          </a:xfrm>
        </p:spPr>
        <p:txBody>
          <a:bodyPr/>
          <a:lstStyle/>
          <a:p>
            <a:pPr algn="just"/>
            <a:r>
              <a:rPr lang="ru-RU" sz="2400" b="1" smtClean="0"/>
              <a:t>задание </a:t>
            </a:r>
            <a:r>
              <a:rPr lang="en-US" sz="2400" b="1" smtClean="0"/>
              <a:t>1</a:t>
            </a:r>
            <a:r>
              <a:rPr lang="ru-RU" sz="2400" b="1" smtClean="0">
                <a:solidFill>
                  <a:schemeClr val="bg1"/>
                </a:solidFill>
              </a:rPr>
              <a:t> </a:t>
            </a:r>
            <a:r>
              <a:rPr lang="ru-RU" sz="2400" smtClean="0"/>
              <a:t>базового уровня сложности - чтение фрагмента информационного или научно-популярного, стилистически нейтрального текста; </a:t>
            </a:r>
          </a:p>
          <a:p>
            <a:pPr algn="just"/>
            <a:r>
              <a:rPr lang="ru-RU" sz="2400" b="1" smtClean="0"/>
              <a:t>задание </a:t>
            </a:r>
            <a:r>
              <a:rPr lang="en-US" sz="2400" b="1" smtClean="0"/>
              <a:t>2</a:t>
            </a:r>
            <a:r>
              <a:rPr lang="ru-RU" sz="2400" b="1" smtClean="0"/>
              <a:t> </a:t>
            </a:r>
            <a:r>
              <a:rPr lang="ru-RU" sz="2400" smtClean="0"/>
              <a:t>базового уровня сложности - условный диалог-расспрос с опорой на вербальную ситуацию и фотографию (картинку);</a:t>
            </a:r>
          </a:p>
          <a:p>
            <a:pPr algn="just"/>
            <a:r>
              <a:rPr lang="ru-RU" sz="2400" b="1" smtClean="0"/>
              <a:t>задание </a:t>
            </a:r>
            <a:r>
              <a:rPr lang="en-US" sz="2400" b="1" smtClean="0"/>
              <a:t>3</a:t>
            </a:r>
            <a:r>
              <a:rPr lang="ru-RU" sz="2400" b="1" smtClean="0">
                <a:solidFill>
                  <a:schemeClr val="bg1"/>
                </a:solidFill>
              </a:rPr>
              <a:t> </a:t>
            </a:r>
            <a:r>
              <a:rPr lang="ru-RU" sz="2400" smtClean="0"/>
              <a:t>базового уровня сложности - создание монологического тематического высказывания с опорой на вербальную ситуацию и фотографию (картинку);</a:t>
            </a:r>
          </a:p>
          <a:p>
            <a:pPr algn="just"/>
            <a:r>
              <a:rPr lang="ru-RU" sz="2400" b="1" smtClean="0"/>
              <a:t>задание </a:t>
            </a:r>
            <a:r>
              <a:rPr lang="en-US" sz="2400" b="1" smtClean="0"/>
              <a:t>4</a:t>
            </a:r>
            <a:r>
              <a:rPr lang="ru-RU" sz="2400" b="1" smtClean="0"/>
              <a:t> </a:t>
            </a:r>
            <a:r>
              <a:rPr lang="ru-RU" sz="2400" smtClean="0"/>
              <a:t>высокого уровня сложности - создание монологического тематического высказывания с эле­ментами сопоставления и сравнения, с опорой на вербальную ситуацию и фотографию (сравнение двух фотографий).</a:t>
            </a:r>
          </a:p>
        </p:txBody>
      </p:sp>
      <p:sp>
        <p:nvSpPr>
          <p:cNvPr id="114691" name="Номер слайда 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3CC808-E51F-4B7E-99C1-164BED22461D}" type="slidenum">
              <a:rPr lang="ru-RU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58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Объект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r>
              <a:rPr lang="ru-RU" sz="3600" smtClean="0"/>
              <a:t>Какие возможности предоставляют УМК «Английский язык» для успешного выполнения заданий экзамена?</a:t>
            </a:r>
          </a:p>
          <a:p>
            <a:r>
              <a:rPr lang="ru-RU" sz="3600" smtClean="0"/>
              <a:t>Как использовать материал учебника</a:t>
            </a:r>
            <a:r>
              <a:rPr lang="en-US" sz="3600" b="1" smtClean="0"/>
              <a:t> </a:t>
            </a:r>
            <a:r>
              <a:rPr lang="en-US" sz="3600" smtClean="0"/>
              <a:t>“English 10-11” </a:t>
            </a:r>
            <a:r>
              <a:rPr lang="ru-RU" sz="3600" smtClean="0"/>
              <a:t>для подготовки к новым заданиям  экзамена?</a:t>
            </a:r>
          </a:p>
          <a:p>
            <a:r>
              <a:rPr lang="ru-RU" sz="3600" smtClean="0"/>
              <a:t>На что обратить внимание при подготовке к каждому заданию?</a:t>
            </a:r>
          </a:p>
        </p:txBody>
      </p:sp>
      <p:sp>
        <p:nvSpPr>
          <p:cNvPr id="118786" name="Заголовок 3"/>
          <p:cNvSpPr>
            <a:spLocks noGrp="1"/>
          </p:cNvSpPr>
          <p:nvPr>
            <p:ph type="title"/>
          </p:nvPr>
        </p:nvSpPr>
        <p:spPr>
          <a:xfrm>
            <a:off x="250825" y="274638"/>
            <a:ext cx="8785225" cy="849312"/>
          </a:xfrm>
        </p:spPr>
        <p:txBody>
          <a:bodyPr/>
          <a:lstStyle/>
          <a:p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>Вопросы для обсуждения</a:t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0F224-C5A1-4216-9798-4B6C125E053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34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6738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4F2D59-0904-4EB8-98C5-CB279545C383}" type="slidenum">
              <a:rPr lang="ru-RU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1198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124744"/>
            <a:ext cx="878497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81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/>
              <a:t>Задание </a:t>
            </a:r>
            <a:r>
              <a:rPr lang="en-US" sz="2800" b="1" smtClean="0"/>
              <a:t>1</a:t>
            </a:r>
            <a:endParaRPr lang="ru-RU" sz="2800" b="1" smtClean="0"/>
          </a:p>
        </p:txBody>
      </p:sp>
    </p:spTree>
    <p:extLst>
      <p:ext uri="{BB962C8B-B14F-4D97-AF65-F5344CB8AC3E}">
        <p14:creationId xmlns:p14="http://schemas.microsoft.com/office/powerpoint/2010/main" val="68659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7762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33D873-9E83-464F-823D-DEB9101310CE}" type="slidenum">
              <a:rPr lang="ru-RU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1208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541" y="1555750"/>
            <a:ext cx="8958263" cy="42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74638"/>
            <a:ext cx="7786687" cy="633412"/>
          </a:xfrm>
        </p:spPr>
        <p:txBody>
          <a:bodyPr/>
          <a:lstStyle/>
          <a:p>
            <a:pPr eaLnBrk="1" hangingPunct="1"/>
            <a:r>
              <a:rPr lang="en-US" altLang="ru-RU" sz="4800" b="1" i="1" smtClean="0"/>
              <a:t> </a:t>
            </a:r>
            <a:r>
              <a:rPr lang="ru-RU" altLang="ru-RU" sz="3600" b="1" smtClean="0"/>
              <a:t>Критерии оценивания задания 1</a:t>
            </a:r>
          </a:p>
        </p:txBody>
      </p:sp>
    </p:spTree>
    <p:extLst>
      <p:ext uri="{BB962C8B-B14F-4D97-AF65-F5344CB8AC3E}">
        <p14:creationId xmlns:p14="http://schemas.microsoft.com/office/powerpoint/2010/main" val="16743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Объект 2"/>
          <p:cNvSpPr>
            <a:spLocks noGrp="1"/>
          </p:cNvSpPr>
          <p:nvPr>
            <p:ph idx="1"/>
          </p:nvPr>
        </p:nvSpPr>
        <p:spPr>
          <a:xfrm>
            <a:off x="179512" y="692150"/>
            <a:ext cx="8712968" cy="590520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данном задании нужно прочитать вслух текст научно-популярного характера. Чтобы успешно выполнить это задание, советуем придерживаться следующих рекомендаций.</a:t>
            </a:r>
          </a:p>
          <a:p>
            <a:pPr marL="0" indent="0">
              <a:buFont typeface="Arial" charset="0"/>
              <a:buNone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До чтения текста вслух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прочитайте инструкцию к заданию;</a:t>
            </a: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просмотрите текст, найдите слова, в правильности чтения которых, вы не уверены, постарайтесь вспомнить соответствующие правила чтения, а также исключения из этих правил;</a:t>
            </a: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особое внимание уделите многосложным словам, мысленно расставьте ударения;</a:t>
            </a: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выделите синтагмы в предложениях и прочитайте их про себя с правильной интонацией;</a:t>
            </a: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определите слова, которые при чтении вслух следует выделить голосом, т.е. произнести с логическим ударением.</a:t>
            </a: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помните,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что время подготовки ограничено 1.5 минутами.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20933F-F66F-43AC-B265-E26760862F62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138243" name="Заголовок 3"/>
          <p:cNvSpPr>
            <a:spLocks noGrp="1"/>
          </p:cNvSpPr>
          <p:nvPr>
            <p:ph type="title"/>
          </p:nvPr>
        </p:nvSpPr>
        <p:spPr>
          <a:xfrm>
            <a:off x="609225" y="305039"/>
            <a:ext cx="8075612" cy="417512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Памятка: Как выполнить задание 1.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97379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336704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Во время чтения текста вслух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не допускайте длинных пауз между словами внутри предложения и между предложениями (время чтения текста ограничено 1.5 минутами);</a:t>
            </a: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соблюдайте фразовое ударение: выделяйте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голосом ударные слова (существительные, прилагательные, наречия, числительные, смысловые глаголы, вопросительные и указательные местоимения) и не выделяйте голосом неударные слова (вспомогательные глаголы, модальные глаголы, глагол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предлоги, частицы, союзы, артикли, личные и притяжательные местоимения);</a:t>
            </a: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соблюдайте интонационное оформление каждого предложения в соответствии с его коммуникативным типом: повествовательное, вопросительное, повелительное и восклицательное;</a:t>
            </a:r>
          </a:p>
          <a:p>
            <a:pPr marL="0" indent="0"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не забывайте о логическом ударении, с помощью которого вы можете выделить любое (даже не ударное слово), чтобы подчеркнуть его значимость в предложении.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20933F-F66F-43AC-B265-E26760862F6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67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1647EF-B2DB-4DB4-A11E-970CF5C78EAB}" type="slidenum">
              <a:rPr lang="ru-RU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14029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124744"/>
            <a:ext cx="8292030" cy="5472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29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488950"/>
          </a:xfrm>
        </p:spPr>
        <p:txBody>
          <a:bodyPr/>
          <a:lstStyle/>
          <a:p>
            <a:pPr algn="l" eaLnBrk="1" hangingPunct="1"/>
            <a:r>
              <a:rPr lang="ru-RU" sz="3200" smtClean="0"/>
              <a:t>Задание 2: условный диалог –расспрос </a:t>
            </a:r>
          </a:p>
        </p:txBody>
      </p:sp>
    </p:spTree>
    <p:extLst>
      <p:ext uri="{BB962C8B-B14F-4D97-AF65-F5344CB8AC3E}">
        <p14:creationId xmlns:p14="http://schemas.microsoft.com/office/powerpoint/2010/main" val="115254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1581</Words>
  <Application>Microsoft Office PowerPoint</Application>
  <PresentationFormat>Экран (4:3)</PresentationFormat>
  <Paragraphs>194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Тема Office</vt:lpstr>
      <vt:lpstr>1_Тема Office</vt:lpstr>
      <vt:lpstr>2_Тема Office</vt:lpstr>
      <vt:lpstr>ЕГЭ по английскому языку Раздел «Говорение» </vt:lpstr>
      <vt:lpstr> Новая модель устной части ЕГЭ по иностранным языкам</vt:lpstr>
      <vt:lpstr>Содержание устной части ЕГЭ </vt:lpstr>
      <vt:lpstr> Вопросы для обсуждения </vt:lpstr>
      <vt:lpstr>Задание 1</vt:lpstr>
      <vt:lpstr> Критерии оценивания задания 1</vt:lpstr>
      <vt:lpstr>Памятка: Как выполнить задание 1. </vt:lpstr>
      <vt:lpstr>Презентация PowerPoint</vt:lpstr>
      <vt:lpstr>Задание 2: условный диалог –расспрос </vt:lpstr>
      <vt:lpstr> Критерии оценивания задания 2</vt:lpstr>
      <vt:lpstr>Типичные ошибки учащихся при выполнении задания 2:</vt:lpstr>
      <vt:lpstr>Памятка: Как выполнить задание 2.  </vt:lpstr>
      <vt:lpstr>Памятка: Как выполнить задание 2.  </vt:lpstr>
      <vt:lpstr>Презентация PowerPoint</vt:lpstr>
      <vt:lpstr>Презентация PowerPoint</vt:lpstr>
      <vt:lpstr> Критерии оценивания заданий 3 и 4</vt:lpstr>
      <vt:lpstr> Критерии оценивания заданий 3 и 4</vt:lpstr>
      <vt:lpstr>Задание 3 – описать фото Доп. схема оценивания </vt:lpstr>
      <vt:lpstr>Задание 4 – сравнить фото Доп. схема оценивания </vt:lpstr>
      <vt:lpstr>Типичные ошибки учащихся при выполнении задания 3:</vt:lpstr>
      <vt:lpstr>Памятка: Как выполнить задание 3. </vt:lpstr>
      <vt:lpstr>Памятка: Как выполнить задание 3. </vt:lpstr>
      <vt:lpstr>Типичные ошибки учащихся при выполнении задания 4:</vt:lpstr>
      <vt:lpstr>Памятка: Как выполнить задание 4</vt:lpstr>
      <vt:lpstr>Памятка: Как выполнить задание 4</vt:lpstr>
      <vt:lpstr>Заключение</vt:lpstr>
      <vt:lpstr>Полезные ссылки: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 по английскому языку Раздел «Говорение» </dc:title>
  <cp:lastModifiedBy>Другачёва</cp:lastModifiedBy>
  <cp:revision>1</cp:revision>
  <dcterms:modified xsi:type="dcterms:W3CDTF">2015-01-29T07:59:03Z</dcterms:modified>
</cp:coreProperties>
</file>