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98" r:id="rId2"/>
    <p:sldId id="299" r:id="rId3"/>
    <p:sldId id="256" r:id="rId4"/>
    <p:sldId id="294" r:id="rId5"/>
    <p:sldId id="282" r:id="rId6"/>
    <p:sldId id="280" r:id="rId7"/>
    <p:sldId id="274" r:id="rId8"/>
    <p:sldId id="284" r:id="rId9"/>
    <p:sldId id="286" r:id="rId10"/>
    <p:sldId id="289" r:id="rId11"/>
    <p:sldId id="288" r:id="rId12"/>
    <p:sldId id="287" r:id="rId13"/>
    <p:sldId id="300" r:id="rId14"/>
    <p:sldId id="301" r:id="rId15"/>
    <p:sldId id="281" r:id="rId16"/>
    <p:sldId id="269" r:id="rId17"/>
    <p:sldId id="268" r:id="rId18"/>
    <p:sldId id="285" r:id="rId19"/>
    <p:sldId id="257" r:id="rId20"/>
    <p:sldId id="283" r:id="rId21"/>
    <p:sldId id="276" r:id="rId22"/>
    <p:sldId id="272" r:id="rId23"/>
    <p:sldId id="273" r:id="rId24"/>
    <p:sldId id="277" r:id="rId25"/>
    <p:sldId id="278" r:id="rId26"/>
    <p:sldId id="279" r:id="rId27"/>
    <p:sldId id="275" r:id="rId28"/>
    <p:sldId id="261" r:id="rId29"/>
    <p:sldId id="264" r:id="rId30"/>
    <p:sldId id="270" r:id="rId31"/>
    <p:sldId id="296" r:id="rId32"/>
    <p:sldId id="295" r:id="rId33"/>
    <p:sldId id="259" r:id="rId34"/>
    <p:sldId id="290" r:id="rId35"/>
    <p:sldId id="293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857232"/>
            <a:ext cx="72866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 к факультативному занятию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программе курса «Психология успеха».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Тема: «Эмоции»</a:t>
            </a: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Презентацию выполнила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учащаяся  9 «А» класса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МОБУ «Сясьстройская средняя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общеобразовательная школа  №1»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Харитонова Ксения Всеволодовна, 15 лет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928662" y="2571744"/>
            <a:ext cx="3286148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735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Эмоции и восприятие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285860"/>
            <a:ext cx="72866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Характер возникающих эмоций в значительной степени зависит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от физиологической активации, так и от того, что мы воспринимаем из окружающего мира.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В экспериментах американского психолога С. Шахтера испытуемые, активированные в результате инъекций адреналина, о возбуждающем действии которого они не подозревали, реагировали по-разному в зависимости от того,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какой обстановке они потом оказывались — веселой или напряженной.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В первом случае они чувствовали себя раскованными и счастливыми,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 во втором 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их охватывал гнев.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По мнению Шахтера, для возникновения эмоций необходима физиологическая активация, но только восприятие ситуации определяет качественный характер эмоций.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71480"/>
            <a:ext cx="7072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Эмоции и интеллект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305342"/>
            <a:ext cx="7143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Эмоциональная реакция зависит и от уровня умственного развития. Чем выше этот уровень, тем легче индивидуум может понять причину несоответствия между тем, с чем он столкнулся, и тем, чего ожидал, и благодаря этому может контролировать свою эмоциональную реакцию.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Однако этот контроль, зависящий от умственного развития,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бывает постоянным.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Лишь немногие способны в любых обстоятельствах сохранять невозмутимость.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Чаще всего поведение человека связано с социальном контекстом,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котором возникает данная ситуация.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27d5a_fc33f1d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500042"/>
            <a:ext cx="2500330" cy="3134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strah1-212x300.jpg"/>
          <p:cNvPicPr>
            <a:picLocks noChangeAspect="1"/>
          </p:cNvPicPr>
          <p:nvPr/>
        </p:nvPicPr>
        <p:blipFill>
          <a:blip r:embed="rId3">
            <a:lum bright="-10000" contrast="-10000"/>
          </a:blip>
          <a:stretch>
            <a:fillRect/>
          </a:stretch>
        </p:blipFill>
        <p:spPr>
          <a:xfrm>
            <a:off x="5572132" y="2714620"/>
            <a:ext cx="2557480" cy="36190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572000" y="357166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эмоций</a:t>
            </a:r>
          </a:p>
          <a:p>
            <a:pPr algn="r"/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как и животное рождается с определенным набором эмоциональных реакций, называемых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первичными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7d59_7e229fc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099" y="642918"/>
            <a:ext cx="2520033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gnev1-209x300.jpg"/>
          <p:cNvPicPr>
            <a:picLocks noChangeAspect="1"/>
          </p:cNvPicPr>
          <p:nvPr/>
        </p:nvPicPr>
        <p:blipFill>
          <a:blip r:embed="rId3">
            <a:lum bright="-10000" contrast="-10000"/>
          </a:blip>
          <a:stretch>
            <a:fillRect/>
          </a:stretch>
        </p:blipFill>
        <p:spPr>
          <a:xfrm>
            <a:off x="5786446" y="3071810"/>
            <a:ext cx="2298161" cy="32987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0" y="571480"/>
            <a:ext cx="3571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ним относятся страх и тревога как выражение потребности в самосохранении; радость, возникающая при удовлетворении жизненно важных потребностей, и гнев как следствие ограничения потребности в движении.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7d53_a5ba48a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571480"/>
            <a:ext cx="314111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radost1-210x300.jpg"/>
          <p:cNvPicPr>
            <a:picLocks noChangeAspect="1"/>
          </p:cNvPicPr>
          <p:nvPr/>
        </p:nvPicPr>
        <p:blipFill>
          <a:blip r:embed="rId3">
            <a:lum bright="-20000" contrast="-10000"/>
          </a:blip>
          <a:stretch>
            <a:fillRect/>
          </a:stretch>
        </p:blipFill>
        <p:spPr>
          <a:xfrm>
            <a:off x="5857884" y="3143248"/>
            <a:ext cx="2200291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0" y="428604"/>
            <a:ext cx="364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человека в более позднем возрасте в результате общения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людьми и вследствие формирования собственного «Я», возникают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вторичные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эмоции,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менее значимые, чем первичные и доставляющие наибольшие страдания и радость.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85728"/>
            <a:ext cx="1785950" cy="64294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/>
          </a:p>
        </p:txBody>
      </p:sp>
      <p:sp>
        <p:nvSpPr>
          <p:cNvPr id="8" name="Выноска со стрелкой влево 7"/>
          <p:cNvSpPr/>
          <p:nvPr/>
        </p:nvSpPr>
        <p:spPr>
          <a:xfrm>
            <a:off x="2071670" y="285728"/>
            <a:ext cx="6429420" cy="142876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91832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со стрелкой влево 11"/>
          <p:cNvSpPr/>
          <p:nvPr/>
        </p:nvSpPr>
        <p:spPr>
          <a:xfrm>
            <a:off x="2071670" y="3000372"/>
            <a:ext cx="6429420" cy="785818"/>
          </a:xfrm>
          <a:prstGeom prst="leftArrowCallout">
            <a:avLst>
              <a:gd name="adj1" fmla="val 25000"/>
              <a:gd name="adj2" fmla="val 25862"/>
              <a:gd name="adj3" fmla="val 25000"/>
              <a:gd name="adj4" fmla="val 9187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Выноска со стрелкой влево 12"/>
          <p:cNvSpPr/>
          <p:nvPr/>
        </p:nvSpPr>
        <p:spPr>
          <a:xfrm>
            <a:off x="2071670" y="1857364"/>
            <a:ext cx="6429420" cy="100013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92021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со стрелкой влево 13"/>
          <p:cNvSpPr/>
          <p:nvPr/>
        </p:nvSpPr>
        <p:spPr>
          <a:xfrm>
            <a:off x="2071670" y="3929066"/>
            <a:ext cx="6429420" cy="121444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91596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643174" y="1857364"/>
            <a:ext cx="5857916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Собственно эмоции</a:t>
            </a:r>
            <a:r>
              <a:rPr lang="ru-RU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это более длительная реакция, которая возникает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только на совершившиеся события, но, главным образом,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предполагаемые или вспоминаемые. Эмоции отражают событие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форме обобщенной субъективной оценки.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4" y="3000372"/>
            <a:ext cx="58579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Чувства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устойчивые эмоциональные состояния, имеющие четко выраженный предметный характер. Это отношения к конкретным событиям или людям (вполне возможно воображаемым).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43174" y="3929066"/>
            <a:ext cx="58579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Настроения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наиболее длительные эмоциональные состояния. Это тот фон, на котором протекают все остальные психические процессы. Настроение отражает общую установку приятия или неприятия мира. Превалирующие у данного человека настроения, возможно, связаны с его темпераментом.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3174" y="285728"/>
            <a:ext cx="58579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Аффект -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наиболее мощная эмоциональная реакция.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захватывает человека целиком и подчиняет его мысли и движения. Аффект всегда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ситуативен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интенсивен и относительно непродолжителен. Он наступает в результате какого-либо сильного потрясения. В аффекте изменяется внимание: снижается переключаемость, воспринимаются только те явления, которые имеют отношение к ситуации.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Выноска со стрелкой влево 27"/>
          <p:cNvSpPr/>
          <p:nvPr/>
        </p:nvSpPr>
        <p:spPr>
          <a:xfrm>
            <a:off x="2071670" y="5286388"/>
            <a:ext cx="6429420" cy="1428760"/>
          </a:xfrm>
          <a:prstGeom prst="leftArrowCallout">
            <a:avLst>
              <a:gd name="adj1" fmla="val 25000"/>
              <a:gd name="adj2" fmla="val 25862"/>
              <a:gd name="adj3" fmla="val 25000"/>
              <a:gd name="adj4" fmla="val 9187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643174" y="5286388"/>
            <a:ext cx="58579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Стресс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неспецифическая реакция организма на неожиданную и напряженную обстановку. Это физиологическая реакция, которая выражается в мобилизации резервных возможностей организма.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Реакцию называют неспецифической, так как она возникает в ответ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любое неблагоприятное воздействие - холод, усталость, боль, унижение и т. д. 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7158" y="500042"/>
            <a:ext cx="1643074" cy="57751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Эмоциональные явления делятся на аффекты, собственно эмоции,</a:t>
            </a:r>
          </a:p>
          <a:p>
            <a:pPr>
              <a:lnSpc>
                <a:spcPct val="250000"/>
              </a:lnSpc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чувства, настроения и стрессовые состояния.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4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5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42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2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96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946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18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68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7" grpId="0"/>
      <p:bldP spid="18" grpId="0"/>
      <p:bldP spid="25" grpId="0"/>
      <p:bldP spid="27" grpId="0"/>
      <p:bldP spid="28" grpId="0" animBg="1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Мои документы\Мои рисунки\конкурс для учащихся презентация к уроку\ГОТОВЫЕ РАБОТЫ\эмоции\эмоции человека\obida1-203x300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1142976" y="1214422"/>
            <a:ext cx="2578100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572000" y="1000108"/>
            <a:ext cx="3929090" cy="181588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 и психотерапевт Ю. М. Орлов объяснил природу некоторых отрицательных эмоций, которые возникают в процессе общения и существенно омрачают жизнь многих людей. Это эмоции обиды, вины и стыда.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ои документы\Мои рисунки\конкурс для учащихся презентация к уроку\ГОТОВЫЕ РАБОТЫ\эмоции\эмоции человека\(обида)e435dfb0cd6e7496a77a2e21231e17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00042"/>
            <a:ext cx="5000660" cy="37504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00100" y="4429132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Вас лягнет осел, Вы на него не обидитесь, хотя это и больно. Если толкнет незнакомый человек, то рассердитесь, но не обидитесь.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если друг пренебрегает Вашими интересами, любимый человек ведет себя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Вами не так, как Вы ждете, а родственник приезжает из командировки без подарков, то возникает неприятное чувство, которое принято называть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обидой.</a:t>
            </a:r>
            <a:endParaRPr lang="ru-RU" sz="16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75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928662" y="571480"/>
            <a:ext cx="7286676" cy="47705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увство обиды возникает только в общении с людьми, значимыми для нас,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которых мы ждем особого к нам отношения. И когда ожидаемое отношение расходится с реальным, возникает обида.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любом переживании обиды можно выделить три компонента: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Мои ожидания относительно поведения человека, ориентированного на меня. Как он должен вести себя, если он мой друг. Представления об этом складываются в опыте общения.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Поведение другого, отклоняющееся от ожидаемого в неблагоприятную сторону.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Эмоциональная реакция, вызванная несоответствием ожидания и поведения.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три элемента сцеплены между собой нашим убеждением, что другой человек жестко запрограммирован нашими ожиданиями, лишен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самостоятельности. Подобное стремление программировать поведение близких людей идет из детства.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85728"/>
            <a:ext cx="5600739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71472" y="4000504"/>
            <a:ext cx="8001056" cy="280076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маленький ребенок испытывает дискомфорт и ему плохо, он обижен и плачет, тем самым сообщая родителям, что что-то не так. Они должны изменить свое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Чувство обиды у ребенка стимулирует чувство вины у родителей. Ребенок таким образом воспитывает своих родителей. В детстве такое поведение оправдано — иначе маленькому существу не выжить, да и родительские навыки не сформировались бы. Ребенок чувствует себя центром мира и, естественно, что мир должен соответствовать его ожиданиям.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старости люди опять становятся обидчивыми: у слабых свое оружие — формирование чувства вины у другого. Когда же обижается взрослый человек, он начинает чувствовать себя маленьким и беспомощным, даже выражение лица у него становится инфантильным.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85794"/>
            <a:ext cx="664373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</a:p>
          <a:p>
            <a:pPr algn="just"/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Изучение эмоций как важного фактора в развитии способности установления контакта с окружающими, разрушении внутренних коммуникативных барьеров, формировании навыков самопознания и самовыражения для дальнейшей успешной деятельности.</a:t>
            </a:r>
          </a:p>
          <a:p>
            <a:pPr algn="just"/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1.Обобщить текстовую информацию по теме «Эмоции» и отнести ее  содержание к понятиям, представлениям, точкам зрения;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2.Использовать поисковый способ решения проблемы;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3.Оценить информацию с точки зрения ее целесообразности.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71472" y="571480"/>
            <a:ext cx="8001056" cy="5016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противоположна обиде. Внешне она не имеет характерных признаков, экспрессии, жестов. Мы испытываем вину благодаря дару мышления.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переживании вины также три составляющие: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представления о том, каким я должен быть в соответствии с ожиданиями другого человека. Мне точно не известны ожидания другого, я их только моделирую. Модель строится в соответствии с общими социальными установками. Наше поведение в гораздо большей степени определяется ожиданиями других, чем мы предполагаем.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Восприятие и оценка собственного поведения «здесь и теперь».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  Сличение модели ожидания с собственным поведением и обнаружение рассогласования, которое и воспринимается как вина. Это чувство усиливается эмоцией и выражением обиды у другого.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Чувство вины переживается сильнее, чем обида. С обидой мы можем справиться, приняв другого таким, какой он есть, т. е. сменив свои ожидания или простив обидчика.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вине нам нужно менять ожидания другого, а это уже нереально.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Мои документы\Мои рисунки\конкурс для учащихся презентация к уроку\ГОТОВЫЕ РАБОТЫ\эмоции\эмоции человека\stud1-211x300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642910" y="500042"/>
            <a:ext cx="2679700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857620" y="357166"/>
            <a:ext cx="492922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древних существовало выражение: «Бичуемые стыдом, влекутся они к добродетели».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Возникновение чувства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стыда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представить следующим образом: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1.То, каким я должен быть «здесь и теперь» в соответствии с « Я -концепцией ».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То, каков я «здесь и теперь».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  Рассогласование между должным и реальным поведением и его переживание.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как стыд мы получаем в наказание, то поведение, диктуемое стыдом, часто бывает инфантильным.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Если человек стыдится того, что он не ответил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письмо друга детства, которого он не видел много лет, то можно предположить, что такой человек обязателен и предан друзьям.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Вместе с тем стыд — это важная эмоция, которая способствует приспособлению человека к жизни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обществе. Благодаря стыду, углубляется самопознание, формируются самоуважение, способность оценивать последствия своих поступков, чувствительность к оценкам других.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Эта эмоция необходима на определенных этапах развития, но затем стыд надо уметь не просто переживать, а анализировать.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Мои документы\Мои рисунки\конкурс для учащихся презентация к уроку\ГОТОВЫЕ РАБОТЫ\эмоции\эмоции человека\2ced3e5d6442-208x300.jpg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5500694" y="1214422"/>
            <a:ext cx="2625108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928662" y="642918"/>
            <a:ext cx="3643338" cy="572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 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лат.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interest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имеет значение, важно)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социологии - реальная причина социальных действий, лежащая в основе непосредственных побуждений — мотивов, идей и т. п. — участвующих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 них индивидов, социальных групп;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политике является непосредственной основой политической идеологии и мотивами деятельности. Интересы имеют двойственную природу: объективную и субъективную;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психологии — отношение личности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предмету как к чему-то для нее ценному, привлекательному. Содержание и характер интереса связаны как со строением и динамикой мотивов и потребностей человека, так и с характером форм и средств освоения действительности, которыми он владеет.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Политическая наука: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Словарь-справочник сост.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 наук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Санжаревский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И.И. 2010г.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33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33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Мои документы\Мои рисунки\конкурс для учащихся презентация к уроку\ГОТОВЫЕ РАБОТЫ\эмоции\эмоции человека\grust1-210x300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642910" y="285728"/>
            <a:ext cx="2000264" cy="2928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786190"/>
            <a:ext cx="4143404" cy="2764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00430" y="714356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Грусть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ж.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Чувство и состояние печали, уныния. 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Толковый словарь Ефремовой</a:t>
            </a:r>
          </a:p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428992" y="1500174"/>
            <a:ext cx="5072098" cy="120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Грусть-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Возможно, это существительное родственно глаголу грызть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 переменой корневой согласной). В таком случае первоначальное значение – "то, что грызет, не дает покоя".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Этимологический словарь Крылова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72066" y="3714752"/>
            <a:ext cx="34290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Горе-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Интенсивное эмоциональное состояние, сопутствующее потере кого-то (или чего-то), с кем (или с чем) у человека была глубокая эмоциональная связь. Этот термин не используется как синоним для депрессии.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Психологическая энциклопедия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289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Мои документы\Мои рисунки\конкурс для учащихся презентация к уроку\ГОТОВЫЕ РАБОТЫ\эмоции\эмоции человека\udov1-212x300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1071538" y="500042"/>
            <a:ext cx="2692400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00034" y="4643447"/>
            <a:ext cx="3929090" cy="185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Удовольствие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Чувство радости и довольства от приятных ощущений, переживаний.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любимое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развлечение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увеселение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5" y="6143644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Толковый словарь Ефремовой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7429520" y="6000768"/>
            <a:ext cx="1285884" cy="62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слов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0" y="357166"/>
            <a:ext cx="40005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УДОВОЛЬСТВИЕ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удовольствие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возникло, по-видимому, в период так называемого второго югославянского влияния, т. е. в XV—XVI вв. Во всяком случае, оно не зарегистрировано И. И. Срезневским в его «Материалах». Между тем известно, что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 с суффиксом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ствие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стали в древнерусском книжном языке особенно продуктивными именно с XV в. Глагол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удоволити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(ср.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ъ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в значении `удовлетворить' также получил широкое распространение в XV—XVI вв. (ср. более древнее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удовлити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удовляти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удовлитися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Ср. в Минее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Месячн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мая 28: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нищiя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удовлилъеси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в Послании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митроп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Симона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1495—1505 г.: Государь же...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почтивъ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 и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удоволивъ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отпустилъ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 ко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Святои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Горѣ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(см.: Срезневский, 3, с. 1152; сл. 1867—1868, 4, с. 688).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удовольствие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обозначало `удовлетворение,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удовольствование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' (ср.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довольствие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продовольствие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`вознаграждение ущерба, выполнение требования, желания'. Это первоначальное значение слова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удовольствие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сохранялос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10—20-х годов XIX в., но уже в XVIII в. уступало дорогу своему официально-деловому синониму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удовлетворение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возникшему в торжественном стиле XVII 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5" grpId="0"/>
      <p:bldP spid="11267" grpId="0"/>
      <p:bldP spid="1126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Мои документы\Мои рисунки\конкурс для учащихся презентация к уроку\ГОТОВЫЕ РАБОТЫ\эмоции\эмоции человека\voshishenie-214x300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5357818" y="1214422"/>
            <a:ext cx="2717800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00100" y="1071546"/>
            <a:ext cx="32147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Восхищение -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ср.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Высшая степень проявления радости, состояние очарованности кем-либо, чем-либо; восторг. </a:t>
            </a:r>
          </a:p>
          <a:p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000240"/>
            <a:ext cx="3643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Толковый словарь Ефремовой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Мои документы\Мои рисунки\конкурс для учащихся презентация к уроку\ГОТОВЫЕ РАБОТЫ\эмоции\эмоции человека\otvrazh1-209x300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1071538" y="1214422"/>
            <a:ext cx="2654300" cy="3810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0" y="1000108"/>
            <a:ext cx="4071966" cy="335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Отвращение.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Древнерусское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вертети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(крутить).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русском языке слово отвращение известно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конца XI – начала XII 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вертети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стало основой для многих слов русского языка: оно трансформировалось в глагол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вратити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(вертеть, поворачивать), затем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отъвратити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(отвернуться).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Словом «отвращение» стали называть неприязнь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кому-либо, чему-либо.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Производное: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отвратительный.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Этимологический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словарь русского языка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Семенова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Мои документы\Мои рисунки\конкурс для учащихся презентация к уроку\ГОТОВЫЕ РАБОТЫ\эмоции\эмоции человека\(страх)emocii2_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2262620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28596" y="3571876"/>
            <a:ext cx="8286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-страсть, боязнь, робость, сильное опасение, тревожное состояние души от испуга, от грозящего или воображаемого бедствия. В понятиях Святой Руси страх — унизительное для православного человека чувство, принижающее его веру в милость Божью и часто связанное с нечистой совестью.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древнерусском сборнике «Пчела» (XII—XIII вв.) говорится: «Спрошенный, что в жизни свободно от страха, ответит: чистая совесть». 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Страх — самое угнетающее из человеческих чувств и самый сильный источник пороков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(К.Д. Ушинский). 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Самые страшные люди — это люди, одержимые страхом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(Н.А. Бердяев). 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Страха ради люди теряют высшие понятия чести, достоинства, преданности, любви, подвига. </a:t>
            </a:r>
          </a:p>
          <a:p>
            <a:pPr>
              <a:buFont typeface="Wingdings" pitchFamily="2" charset="2"/>
              <a:buChar char="§"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прилипчивее чумы и сообщается вмиг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(Н.В. Гоголь). 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Русская энциклопедия</a:t>
            </a:r>
          </a:p>
          <a:p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mocii-9_sm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500042"/>
            <a:ext cx="3786214" cy="28207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786190"/>
            <a:ext cx="2246726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28604"/>
            <a:ext cx="3714776" cy="29242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(радость)emocii-20_small.jpg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3000364" y="3714752"/>
            <a:ext cx="1845957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285728"/>
            <a:ext cx="37862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Радость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чувство приподнятости, веселого настроения, удовольствия, внутреннего удовлетворения.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понятиях Святой Руси радость связана с Верой, Надеждой, Любовью и рассматривается как особая мудрость.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«Любовь, обладающая своим предметом, есть радость» (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Блж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Августин).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«Радость — это ощущение полноты жизни, не знающей никаких изъянов и недостатков. Радость — это мир совести, не смущаемой и не колеблемой никаким страхом или чувством горького раскаяния» (митр. Николай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Ярушевич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«Надо быть всегда радостным. Если радость кончается, ищи, в чем ошибка» (Л.Н. Толстой).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«Кто не любит радости человека — не любит и самого человека» (В.В. Розанов). 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Русские пословицы: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«Бог и плач в радость претворяет»;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«Кто в радости живет, того кручина неймет»; «От радости голова вскружилась, дух сперся»; «Отвести душу, нарадоваться»;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«Сердце сердцу радуется». 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О. Платонов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Русская энциклопедия</a:t>
            </a:r>
          </a:p>
          <a:p>
            <a:pPr algn="r"/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Мои документы\Мои рисунки\конкурс для учащихся презентация к уроку\ГОТОВЫЕ РАБОТЫ\эмоции\эмоции человека\(скука)emocii18_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00042"/>
            <a:ext cx="3529876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:\Мои документы\Мои рисунки\конкурс для учащихся презентация к уроку\ГОТОВЫЕ РАБОТЫ\эмоции\эмоции человека\skuka11-210x300.jpg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1142976" y="500042"/>
            <a:ext cx="2357454" cy="33677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4071942"/>
            <a:ext cx="864399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Скука -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скуки, мн. нет, ж. </a:t>
            </a:r>
          </a:p>
          <a:p>
            <a:pPr marL="342900" indent="-342900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1.томление, тягостное душевное состояние от безделья, отсутствия занятий или от отсутствия интереса к окружающему. Какая скука с больным сидеть и день и ночь, не отходя ни шагу прочь! Пушкин.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Ну, довольно, ямщик! Разогнал ты мою неотвязную скуку! Некрасов.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Чувство скуки ему незнакомо. Чехов.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Ах, это была жизнь - не дрема да скука! А. Н. Толстой.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скуки одуреешь. Даль.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 скуки пропадешь. Даль.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Рассказывать сказки скуки ради. Скука смертная. </a:t>
            </a:r>
          </a:p>
          <a:p>
            <a:pPr marL="342900" indent="-342900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То, что наводит томление, тягостное состояние (разг.). У них всегда ужасная скука.</a:t>
            </a: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6286520"/>
            <a:ext cx="2943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Толковый словарь Ушакова</a:t>
            </a:r>
            <a:endParaRPr lang="ru-RU" sz="1400" b="1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эмоции\1.jpg"/>
          <p:cNvPicPr>
            <a:picLocks noChangeAspect="1" noChangeArrowheads="1"/>
          </p:cNvPicPr>
          <p:nvPr/>
        </p:nvPicPr>
        <p:blipFill>
          <a:blip r:embed="rId2"/>
          <a:srcRect l="1193" r="4491" b="3110"/>
          <a:stretch>
            <a:fillRect/>
          </a:stretch>
        </p:blipFill>
        <p:spPr bwMode="auto">
          <a:xfrm>
            <a:off x="714348" y="500042"/>
            <a:ext cx="7711753" cy="5715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4786322"/>
            <a:ext cx="5286412" cy="1571636"/>
          </a:xfrm>
        </p:spPr>
        <p:txBody>
          <a:bodyPr>
            <a:normAutofit/>
          </a:bodyPr>
          <a:lstStyle/>
          <a:p>
            <a:r>
              <a:rPr lang="ru-RU" sz="9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Эмоции</a:t>
            </a:r>
            <a:endParaRPr lang="ru-RU" sz="9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ои документы\Мои рисунки\конкурс для учащихся презентация к уроку\ГОТОВЫЕ РАБОТЫ\эмоции\эмоции человека\(гнев-2)7_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2714644" cy="24689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Мои документы\Мои рисунки\конкурс для учащихся презентация к уроку\ГОТОВЫЕ РАБОТЫ\эмоции\эмоции человека\(гнев)emocii8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286124"/>
            <a:ext cx="2465378" cy="3276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714744" y="285728"/>
            <a:ext cx="50720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Гнев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состояние бурного аффекта, остро наступает и скоро проходит. Часто сопровождается двигательным возбуждением и агрессивно-разрушительными тенденциями. Характерны вегетативные реакции: покраснение или побледнение лица, тахикардия, головная боль (чаще после приступов гнева). Реакции Гнева наблюдаются как у психически здоровых лиц (обычно они протекают адекватно вызвавшим их внешним факторам и в основном контролируются), так и при психических заболеваниях - при неврозах, у психопатических личностей, при органических поражениях головного мозга (церебральном атеросклерозе, посттравматической энцефалопатии, эпилепсии и др.). Реакции Гнева, возникающие на неблагоприятной почве, отличаются несоответствием степени их выраженности и значения вызвавшего эти реакции психогенного фактора, особой бурностью и часто продолжительностью. Состояние Гнева может быть длительным при гневливой мании.</a:t>
            </a:r>
          </a:p>
          <a:p>
            <a:pPr algn="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Психологическая энциклопедия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4286256"/>
            <a:ext cx="5000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Гнев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это сильное чувство, которое возникает у человека, когда он крайне недоволен, возмущён чьим-либо плохим поступком, поведением, отношением к кому-либо или чему-либо, а также состояние раздражения, озлобления, вызванное этим чувством.</a:t>
            </a:r>
            <a:r>
              <a:rPr lang="ru-RU" sz="1400" dirty="0" smtClean="0"/>
              <a:t> 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Толковый словарь Дмитриева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400040" cy="30308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3643314"/>
            <a:ext cx="78581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Роль эмоций в жизни человека</a:t>
            </a:r>
          </a:p>
          <a:p>
            <a:pPr algn="ctr"/>
            <a:endPara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Эмоции играют главную роль в жизни человека, влияют на характер и успех ее деятельности. Эмоциональная мотивация имеет особенно большое значение в преодолении трудностей и препятствий на пути к достижению цели.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Эмоции и чувства выполняют важную и коммуникативную функцию. Через выразительность речи, интонаций, жестов, мимики человек проявляет свое эмоциональное отношение к другим людям. Л.Н.Толстой в романе «Война и мир», раскрывая эмоциональное состояние своих героев, описал 85 оттенков выражения глаз и 97 оттенков улыбки.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Эмоции и чувства во многом зависят от образа жизни человека.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417740_1112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3214710" cy="1428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110332474_99067ad01ac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286256"/>
            <a:ext cx="2571751" cy="1964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bazaNEW_VoinaMi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4429132"/>
            <a:ext cx="3302022" cy="1857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g_VoinaMir_big_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500042"/>
            <a:ext cx="3014666" cy="15073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age2798951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240" y="2285992"/>
            <a:ext cx="2786082" cy="1872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4143375" cy="595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929190" y="571480"/>
            <a:ext cx="32861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Говорят, что несчастье хорошая школа, может быть. Но счастье есть лучший университет. Оно довершает воспитание души, способной к доброму и прекрасному …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А.С.Пушкин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000100" y="571480"/>
            <a:ext cx="7143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Надеюсь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,что изучение человеческих эмоций, их формирования и развития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основе сбора информации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поможет мне в будущем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понять свое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эмоциональное состояние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а также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лучше узнать состояния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других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людей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разных жизненных ситуациях </a:t>
            </a:r>
            <a:r>
              <a:rPr lang="ru-RU" sz="1600" baseline="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Эти знания помогут мне познать мир, сделать мою жизнь более эмоционально насыщенной.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42910" y="571480"/>
            <a:ext cx="7858180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http://xn----7sbabkauaucayksiop0b0af4c.xn--p1ai/vybor-professii/psikhologicheskijj-portret-cheloveka-sposobnost-povedeniya-lichnosti/</a:t>
            </a:r>
            <a:r>
              <a:rPr lang="ru-RU" sz="1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http://ru.wikipedia.org/wiki/%DD%EC%EE%F6%E8%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http://www.bibliotekar.ru/psihologia-3/74.htm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http://enc-dic.com/ozhegov/Z/ (Словари)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400" b="1" dirty="0" smtClean="0">
                <a:solidFill>
                  <a:schemeClr val="bg1"/>
                </a:solidFill>
              </a:rPr>
              <a:t> http://psyera.ru/5384/formirovanie-emociy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u="sng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u="sng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71472" y="2428868"/>
            <a:ext cx="80010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http://funny.webplustwitt.com/kartinki_pro_Raznoe_Silnye_foto_images_50fe607aef597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http://www.setwalls.ru/31811-deti-den-rozhdenija-y%D0%B5mocii-tort.html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http://funny.webplustwitt.com/kartinki_pro_Raznoe_Silnye_foto_images_50fe607aef597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http://funny.webplustwitt.com/kartinki_pro_Raznoe_Silnye_foto_images_50fe607aef597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http://funny.webplustwitt.com/kartinki_pro_Raznoe_Silnye_foto_images_50fe607aef597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http://funny.webplustwitt.com/kartinki_pro_Raznoe_Silnye_foto_images_50fe607aef597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http://www.mir96.ru/funmir/engine/print.php?newsid=4515&amp;news_page=1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http://jacaranda-cafe.com/page/11/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http://www.goodeveningworld.com/relationship-issues-anger-management/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1"/>
                </a:solidFill>
              </a:rPr>
              <a:t>http://zip-kbt.clan.su/blog/vechnyj_roman_rossijskogo_pisatelja_l_n_tolstogo_vojna_i_mir_pere/2013-12-17-15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yandex.ru/images/#!/images/search?img_url=http%3A%2F%2Fshkolazhizni.ru%2Fimg%2Fcontent%2Fi54%2F54615.gif&amp;uinfo=sw-1680-sh-1050-ww-1655-wh-816-pd-1-wp-16x10_1680x1050&amp;_=1414236649254&amp;viewport=wide&amp;text=%D1%84%D0%BE%D1%82%D0%BE%20%D0%B2%D0%BE%D0%B9%D0%BD%D0%B0%20%D0%B8%20%D0%BC%D0%B8%D1%80%20%D1%82%D0%BE%D0%BB%D1%81%D1%82%D0%BE%D0%B3%D0%BE&amp;noreask=1&amp;pos=9&amp;rpt=simage&amp;lr=10864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</a:t>
            </a:r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Celtic Tiger (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эмоции красной панды)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http://steshka.ru/emocii-v-kartinkax</a:t>
            </a: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1429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ПРЕЗЕНТАЦИИ ИСПОЛЬЗОВАНЫ МАТЕРИАЛЫ ИЗ  СЛЕДУЮЩИХ ИСТОЧНИКОВ 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46086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6786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Литература: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1.Грановская Р.М. «элементы практической психологии». - СПб.: Издательство «СВЕТ» ,2000г.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2.Немов Р.С. «Психология» . Книга 1. Общие основы психологии .-М .: «Гуманитарный издательский центр ВЛАДОС», 1997г.</a:t>
            </a:r>
          </a:p>
          <a:p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571480"/>
            <a:ext cx="72152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Эмоции человека порой играют огромную роль в нашей жизни.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изучение  важно для собственного развития. Иногда знание и понимание человеческих эмоций может сильно помочь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преодолении трудностей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общении с миром и другими людьми, повлиять на успех той или иной деятельности.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этому я решила поставить себе цель изучить человеческие эмоции,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формирование и развитие.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34290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Эмоции- движения души.</a:t>
            </a:r>
          </a:p>
          <a:p>
            <a:pPr algn="r"/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Декарт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79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71480"/>
            <a:ext cx="3558787" cy="4357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285729"/>
            <a:ext cx="8286808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(-и) (франц.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emotion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от лат.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emoveo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emotum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возбуждать, волновать)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реакция в виде субъективно окрашенного переживания индивида, отражающая значимость для него воздействующего раздражителя или результата собственного действия (удовлетворение или неудовлетворение).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Эмо́ции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биологи́ческие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Эмоции, связанные с удовлетворением или неудовлетворением физиологических потребностей (голод, жажда, половое влечение и др.).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Эмо́ции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вы́сшие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Эмоции, связанные с удовлетворением или неудовлетворением духовных (социальных, нравственных, познавательных, эстетических) потребностей.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Эмо́ция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заде́ржанная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Эмоция, внешние проявления которой индивид вынужден подавлять в силу тех или иных причин (обычно социальных); И.П. Павлов считал, что Эмоции з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адержанные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могут создавать очаг патологического застойного возбуждения.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Эмо́ция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отрица́тельная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Эмоция в виде неприятного переживания неудовлетворения каких-либо потребностей.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Эмо́ция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положи́тельная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Эмоция в виде приятного переживания удовлетворения каких-либо потребностей.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643314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Эмоция `Философский словарь`</a:t>
            </a: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(от франц.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emotion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волнение, от лат.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emoveo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потрясаю, волную) – реакция человека и животных на воздействие внутренних и внешних раздражителей, имеющая ярко выраженную субъективную окраску и охватывающая все виды чувствительности и переживаний; эмоциональный – относящийся к чувству, продиктованный чувством; у Н.Гартмана – также ведомый стремлением; эмоциональное мышление –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находящееся под влиянием чувства, настроения.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143512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Эмоция `Психологическая энциклопедия`</a:t>
            </a: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Emotion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Emotion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непроизвольная реакция, вызванная активизацией комплекса (см. также аффект)."С одной стороны эмоция есть алхимический огонь, теплота которого оживляет все и чей жар испепеляет все излишество (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omnes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superfluitates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comburit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Но, с другой стороны, эмоция есть тот самый момент, когда сталь ударяет о кремень и выскакивает искра, поэтому эмоция является главным источником сознания. Без эмоции нет разницы между светом и темнотой или инерцией и движением" (CW 9i,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179).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642918"/>
            <a:ext cx="6858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Физиологические механизмы, лежащие в основе эмоций</a:t>
            </a:r>
            <a:endParaRPr lang="ru-RU" sz="1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00100" y="1285860"/>
            <a:ext cx="72152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Физиологические механизмы, лежащие в основе эмоций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отличаются большой сложностью и обусловлены процессами, протекающими в вегетативной нервной системе, в подкорковых центрах и в коре головного мозга.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вегетативную нервную систему эмоции связаны с деятельностью органов внутренней секреции, которые ответственны за общую активацию организма, а также с системами внутренних органов — сердечно - сосудистой, дыхательной, кишечной и т. д., изменения которых сопровождают любую эмоцию (например, сердцебиение при страхе или радости, сосание под ложечкой при тревоге).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57166"/>
            <a:ext cx="792961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эмоций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Эмоции выполняют две основные функции — сигнальную и регулирующую: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А)Сигнальная функция эмоций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заключается в том, что переживания возникают и меняются в связи с изменениями, происходящими в окружающей среде или в организме человека. Определенные раздражения становятся сигналами благополучия или неблагополучия. Особенно велико сигнальное значение отрицательных эмоций, так как они как бы предупреждают человека о возможной опасности: страх — появление врага, тревога — неопределенность ситуации, боль — опасные изменения в организме, тоска — нарушение взаимоотношений с другими людьми и т. д. Именно поэтому в любом языке существует большее количество названий отрицательных эмоций.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Б)Регулирующая функция эмоций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выражается в том, что наше поведение во многом направляется нашими переживаниями. Действительно, человек предпочитает испытывать удовольствие и избегать страданий. Но жизнь настолько сложна, что редко удается прожить ее только в удовольствие, более того, постоянное удовольствие приводит к пресыщению и скуке, а последняя вызывает страдание. Кроме того, на пути к цели встают трудности и препятствия, для преодоления которых необходима энергия, мобилизуемая эмоциями. Так, например, тревога, возникающая в ситуации неопределенной угрозы, сопровождается, как говорят физиологи, эндокринным взрывом, активизирующим физиологические системы организма, отвечающие за реакции борьбы или бегства.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42910" y="357167"/>
            <a:ext cx="792961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Интенсивность эмоций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Интенсивность эмоций зависит от полноценности и функциональной целостности центральной и вегетативной нервной системы. Так у больных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повреждением спинного мозга на разных уровнях максимальное снижение интенсивности эмоций . Так же  наблюдается у больных с повреждением шейных сегментов спинного мозга.                                                                                                                 Обычно сложные эмоции более продолжительны ,  чем простые.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Интенсивность эмоции бывает: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Слабая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— появляется редко и случайно, легко подавляется другими чувствами.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трудом поддается управлению сознанием. (стеснительность)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— Обычно управляется сознанием, может влиять на другие чувства.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Сильная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— С трудом поддается управлению сознанием.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Подавляет другие чувства. (гнев, любовь , счастье)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Более сильная эмоция вызывает большие изменения в психике.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 эмоции бывает: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Положительный — человек стремится к объекту эмоции;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Отрицательный — человек стремится от объекта эмоции.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0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0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0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03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0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0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03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03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2408</Words>
  <PresentationFormat>Экран (4:3)</PresentationFormat>
  <Paragraphs>274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Эмоции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</dc:title>
  <dc:creator>Admin</dc:creator>
  <cp:lastModifiedBy>user</cp:lastModifiedBy>
  <cp:revision>118</cp:revision>
  <dcterms:created xsi:type="dcterms:W3CDTF">2014-03-27T18:16:34Z</dcterms:created>
  <dcterms:modified xsi:type="dcterms:W3CDTF">2014-10-29T19:19:13Z</dcterms:modified>
</cp:coreProperties>
</file>