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1"/>
    <p:sldMasterId id="2147483780" r:id="rId2"/>
  </p:sldMasterIdLst>
  <p:notesMasterIdLst>
    <p:notesMasterId r:id="rId23"/>
  </p:notesMasterIdLst>
  <p:sldIdLst>
    <p:sldId id="258" r:id="rId3"/>
    <p:sldId id="267" r:id="rId4"/>
    <p:sldId id="259" r:id="rId5"/>
    <p:sldId id="281" r:id="rId6"/>
    <p:sldId id="271" r:id="rId7"/>
    <p:sldId id="262" r:id="rId8"/>
    <p:sldId id="263" r:id="rId9"/>
    <p:sldId id="264" r:id="rId10"/>
    <p:sldId id="265" r:id="rId11"/>
    <p:sldId id="269" r:id="rId12"/>
    <p:sldId id="270" r:id="rId13"/>
    <p:sldId id="277" r:id="rId14"/>
    <p:sldId id="273" r:id="rId15"/>
    <p:sldId id="274" r:id="rId16"/>
    <p:sldId id="275" r:id="rId17"/>
    <p:sldId id="282" r:id="rId18"/>
    <p:sldId id="283" r:id="rId19"/>
    <p:sldId id="279" r:id="rId20"/>
    <p:sldId id="280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B4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әйе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безнең җирлектә мәкальләр кулланыламы?</c:v>
                </c:pt>
                <c:pt idx="1">
                  <c:v>мәкальләр җирле үзенчәлекләрне чагылдырамы?</c:v>
                </c:pt>
                <c:pt idx="2">
                  <c:v>мәкальләрне куллану кирәкме?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</c:v>
                </c:pt>
                <c:pt idx="1">
                  <c:v>68</c:v>
                </c:pt>
                <c:pt idx="2">
                  <c:v>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Юк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безнең җирлектә мәкальләр кулланыламы?</c:v>
                </c:pt>
                <c:pt idx="1">
                  <c:v>мәкальләр җирле үзенчәлекләрне чагылдырамы?</c:v>
                </c:pt>
                <c:pt idx="2">
                  <c:v>мәкальләрне куллану кирәкме?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12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Белмим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безнең җирлектә мәкальләр кулланыламы?</c:v>
                </c:pt>
                <c:pt idx="1">
                  <c:v>мәкальләр җирле үзенчәлекләрне чагылдырамы?</c:v>
                </c:pt>
                <c:pt idx="2">
                  <c:v>мәкальләрне куллану кирәкме?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0559232"/>
        <c:axId val="110560768"/>
        <c:axId val="0"/>
      </c:bar3DChart>
      <c:catAx>
        <c:axId val="1105592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FF0000"/>
                </a:solidFill>
              </a:defRPr>
            </a:pPr>
            <a:endParaRPr lang="ru-RU"/>
          </a:p>
        </c:txPr>
        <c:crossAx val="110560768"/>
        <c:crosses val="autoZero"/>
        <c:auto val="1"/>
        <c:lblAlgn val="ctr"/>
        <c:lblOffset val="100"/>
        <c:noMultiLvlLbl val="0"/>
      </c:catAx>
      <c:valAx>
        <c:axId val="110560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055923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88663442539464943"/>
          <c:y val="0.34123079950315455"/>
          <c:w val="0.10182992885443468"/>
          <c:h val="0.22107003366077776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әйе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безнең җирлектә мәкальләр кулланыламы?</c:v>
                </c:pt>
                <c:pt idx="1">
                  <c:v>мәкальләр җирле үзенчәлекләрне чагылдырамы?</c:v>
                </c:pt>
                <c:pt idx="2">
                  <c:v>мәкальләрне куллану кирәкме?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</c:v>
                </c:pt>
                <c:pt idx="1">
                  <c:v>68</c:v>
                </c:pt>
                <c:pt idx="2">
                  <c:v>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Юк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безнең җирлектә мәкальләр кулланыламы?</c:v>
                </c:pt>
                <c:pt idx="1">
                  <c:v>мәкальләр җирле үзенчәлекләрне чагылдырамы?</c:v>
                </c:pt>
                <c:pt idx="2">
                  <c:v>мәкальләрне куллану кирәкме?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12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Белмим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безнең җирлектә мәкальләр кулланыламы?</c:v>
                </c:pt>
                <c:pt idx="1">
                  <c:v>мәкальләр җирле үзенчәлекләрне чагылдырамы?</c:v>
                </c:pt>
                <c:pt idx="2">
                  <c:v>мәкальләрне куллану кирәкме?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4092800"/>
        <c:axId val="84094336"/>
        <c:axId val="0"/>
      </c:bar3DChart>
      <c:catAx>
        <c:axId val="84092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FF0000"/>
                </a:solidFill>
              </a:defRPr>
            </a:pPr>
            <a:endParaRPr lang="ru-RU"/>
          </a:p>
        </c:txPr>
        <c:crossAx val="84094336"/>
        <c:crosses val="autoZero"/>
        <c:auto val="1"/>
        <c:lblAlgn val="ctr"/>
        <c:lblOffset val="100"/>
        <c:noMultiLvlLbl val="0"/>
      </c:catAx>
      <c:valAx>
        <c:axId val="84094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09280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88663442539464943"/>
          <c:y val="0.34123079950315455"/>
          <c:w val="0.10182992885443468"/>
          <c:h val="0.22107003366077776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A4C36A-2F87-4546-83C2-5B615F38C05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2EBB3E-399B-486B-AC62-9BEB483A4C72}">
      <dgm:prSet custT="1"/>
      <dgm:spPr/>
      <dgm:t>
        <a:bodyPr/>
        <a:lstStyle/>
        <a:p>
          <a:r>
            <a:rPr lang="tt-RU" sz="1800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Беренче төркемгә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туры мәгънәле мәкальләрне кертәбез . Андыйлар аз түгел. Мәсәлән: «Один за всех,  все за одного /  </a:t>
          </a:r>
          <a:r>
            <a:rPr lang="de-DE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Einer f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ü</a:t>
          </a:r>
          <a:r>
            <a:rPr lang="de-DE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r alle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de-DE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alle f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ü</a:t>
          </a:r>
          <a:r>
            <a:rPr lang="de-DE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r einen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»(Бер кеше бөтен кеше өчен, бөтен кеше бер кеше өчен </a:t>
          </a:r>
          <a:r>
            <a:rPr lang="tt-RU" sz="500" dirty="0" smtClean="0">
              <a:solidFill>
                <a:srgbClr val="7030A0"/>
              </a:solidFill>
            </a:rPr>
            <a:t>)</a:t>
          </a:r>
          <a:endParaRPr lang="ru-RU" sz="500" dirty="0">
            <a:solidFill>
              <a:srgbClr val="7030A0"/>
            </a:solidFill>
          </a:endParaRPr>
        </a:p>
      </dgm:t>
    </dgm:pt>
    <dgm:pt modelId="{23A42FFE-A31F-4C69-AB61-D4060CF3C264}" type="parTrans" cxnId="{46DFA901-835B-4A24-975C-5393EA46E4FC}">
      <dgm:prSet/>
      <dgm:spPr/>
      <dgm:t>
        <a:bodyPr/>
        <a:lstStyle/>
        <a:p>
          <a:endParaRPr lang="ru-RU"/>
        </a:p>
      </dgm:t>
    </dgm:pt>
    <dgm:pt modelId="{5CA9471F-236A-4E73-8477-B69392DE8FD5}" type="sibTrans" cxnId="{46DFA901-835B-4A24-975C-5393EA46E4FC}">
      <dgm:prSet/>
      <dgm:spPr/>
      <dgm:t>
        <a:bodyPr/>
        <a:lstStyle/>
        <a:p>
          <a:endParaRPr lang="ru-RU"/>
        </a:p>
      </dgm:t>
    </dgm:pt>
    <dgm:pt modelId="{DC8E19D0-2321-4C58-838D-FD069864A3CE}">
      <dgm:prSet custT="1"/>
      <dgm:spPr/>
      <dgm:t>
        <a:bodyPr/>
        <a:lstStyle/>
        <a:p>
          <a:r>
            <a:rPr lang="tt-RU" sz="18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tt-RU" sz="1800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Икенче төркемне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туры мәгънәне дә , күчерелмә мәгънәне дә белдерүче мәкальләр тәшкил итә .</a:t>
          </a:r>
          <a:r>
            <a:rPr lang="tt-RU" sz="1800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Чынлап та , </a:t>
          </a:r>
          <a:r>
            <a:rPr lang="tt-RU" sz="1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«Куй желез, пока горячо» | - </a:t>
          </a:r>
          <a:r>
            <a:rPr lang="de-DE" sz="1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Man muss das Eisen schmieden</a:t>
          </a:r>
          <a:r>
            <a:rPr lang="tt-RU" sz="1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de-DE" sz="1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solange es hei</a:t>
          </a:r>
          <a:r>
            <a:rPr lang="tt-RU" sz="1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ß </a:t>
          </a:r>
          <a:r>
            <a:rPr lang="de-DE" sz="1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ist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 , </a:t>
          </a:r>
          <a:r>
            <a:rPr lang="tt-RU" sz="1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“Тимерне кызуында сук”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 кебек мәкальләрнең туры мәгънәсе дә, күчерелмә мәгънәсе дә кешегә акыл бирә.</a:t>
          </a:r>
          <a:endParaRPr lang="ru-RU" sz="18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595CD8-D806-4B63-A58D-6BAD0303298F}" type="parTrans" cxnId="{E7371690-2595-4BC6-B934-C582D8B81A20}">
      <dgm:prSet/>
      <dgm:spPr/>
      <dgm:t>
        <a:bodyPr/>
        <a:lstStyle/>
        <a:p>
          <a:endParaRPr lang="ru-RU"/>
        </a:p>
      </dgm:t>
    </dgm:pt>
    <dgm:pt modelId="{B1F58FB1-C348-4109-94CC-952B0180A84C}" type="sibTrans" cxnId="{E7371690-2595-4BC6-B934-C582D8B81A20}">
      <dgm:prSet/>
      <dgm:spPr/>
      <dgm:t>
        <a:bodyPr/>
        <a:lstStyle/>
        <a:p>
          <a:endParaRPr lang="ru-RU"/>
        </a:p>
      </dgm:t>
    </dgm:pt>
    <dgm:pt modelId="{5C56B9A9-4576-4871-BA7B-4485E2FEFF19}">
      <dgm:prSet custT="1"/>
      <dgm:spPr/>
      <dgm:t>
        <a:bodyPr/>
        <a:lstStyle/>
        <a:p>
          <a:r>
            <a:rPr lang="tt-RU" sz="1800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Өченче төркемгә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 күчерелмә мәгънәне генә аңлатучы мәкальләр керә. «С волками жить — по-волчьи выть / </a:t>
          </a:r>
          <a:r>
            <a:rPr lang="de-DE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Mit den W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ö</a:t>
          </a:r>
          <a:r>
            <a:rPr lang="de-DE" sz="18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lfen</a:t>
          </a:r>
          <a:r>
            <a:rPr lang="de-DE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muss man heulen</a:t>
          </a:r>
          <a:r>
            <a:rPr lang="tt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»Бүре белән яшәсәң,бүре булып уларсың .</a:t>
          </a:r>
          <a:endParaRPr lang="ru-RU" sz="18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F89430D-5370-44BB-9DD7-A81CDA8AA2A5}" type="parTrans" cxnId="{480AAD5B-16CA-42FD-B87E-F5E64E47B667}">
      <dgm:prSet/>
      <dgm:spPr/>
      <dgm:t>
        <a:bodyPr/>
        <a:lstStyle/>
        <a:p>
          <a:endParaRPr lang="ru-RU"/>
        </a:p>
      </dgm:t>
    </dgm:pt>
    <dgm:pt modelId="{AB77F3F1-C0BA-448C-98EE-9254A6015CE2}" type="sibTrans" cxnId="{480AAD5B-16CA-42FD-B87E-F5E64E47B667}">
      <dgm:prSet/>
      <dgm:spPr/>
      <dgm:t>
        <a:bodyPr/>
        <a:lstStyle/>
        <a:p>
          <a:endParaRPr lang="ru-RU"/>
        </a:p>
      </dgm:t>
    </dgm:pt>
    <dgm:pt modelId="{FE0840F7-017C-4241-A17D-47B76A556ED1}" type="pres">
      <dgm:prSet presAssocID="{12A4C36A-2F87-4546-83C2-5B615F38C0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0AE009-5EE5-4043-951C-D649E7ED6516}" type="pres">
      <dgm:prSet presAssocID="{332EBB3E-399B-486B-AC62-9BEB483A4C72}" presName="parentText" presStyleLbl="node1" presStyleIdx="0" presStyleCnt="3" custLinFactNeighborX="870" custLinFactNeighborY="-46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B74C4-7675-4F9C-9BF8-D04AB924F4F9}" type="pres">
      <dgm:prSet presAssocID="{5CA9471F-236A-4E73-8477-B69392DE8FD5}" presName="spacer" presStyleCnt="0"/>
      <dgm:spPr/>
    </dgm:pt>
    <dgm:pt modelId="{E03DCE61-1CAD-464D-B258-D68886AB03C9}" type="pres">
      <dgm:prSet presAssocID="{5C56B9A9-4576-4871-BA7B-4485E2FEFF19}" presName="parentText" presStyleLbl="node1" presStyleIdx="1" presStyleCnt="3" custLinFactY="9763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66C84-23C9-4CC6-B9DC-41CE47925142}" type="pres">
      <dgm:prSet presAssocID="{AB77F3F1-C0BA-448C-98EE-9254A6015CE2}" presName="spacer" presStyleCnt="0"/>
      <dgm:spPr/>
    </dgm:pt>
    <dgm:pt modelId="{7F673B95-83B2-477D-8004-952992A37539}" type="pres">
      <dgm:prSet presAssocID="{DC8E19D0-2321-4C58-838D-FD069864A3CE}" presName="parentText" presStyleLbl="node1" presStyleIdx="2" presStyleCnt="3" custLinFactY="-100000" custLinFactNeighborX="-1739" custLinFactNeighborY="-1001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B4152B-0D92-4203-ACD8-81601C940E86}" type="presOf" srcId="{DC8E19D0-2321-4C58-838D-FD069864A3CE}" destId="{7F673B95-83B2-477D-8004-952992A37539}" srcOrd="0" destOrd="0" presId="urn:microsoft.com/office/officeart/2005/8/layout/vList2"/>
    <dgm:cxn modelId="{46DFA901-835B-4A24-975C-5393EA46E4FC}" srcId="{12A4C36A-2F87-4546-83C2-5B615F38C053}" destId="{332EBB3E-399B-486B-AC62-9BEB483A4C72}" srcOrd="0" destOrd="0" parTransId="{23A42FFE-A31F-4C69-AB61-D4060CF3C264}" sibTransId="{5CA9471F-236A-4E73-8477-B69392DE8FD5}"/>
    <dgm:cxn modelId="{22E5C66D-9AC5-40A8-97A9-F5A83EC373DF}" type="presOf" srcId="{332EBB3E-399B-486B-AC62-9BEB483A4C72}" destId="{D40AE009-5EE5-4043-951C-D649E7ED6516}" srcOrd="0" destOrd="0" presId="urn:microsoft.com/office/officeart/2005/8/layout/vList2"/>
    <dgm:cxn modelId="{480AAD5B-16CA-42FD-B87E-F5E64E47B667}" srcId="{12A4C36A-2F87-4546-83C2-5B615F38C053}" destId="{5C56B9A9-4576-4871-BA7B-4485E2FEFF19}" srcOrd="1" destOrd="0" parTransId="{0F89430D-5370-44BB-9DD7-A81CDA8AA2A5}" sibTransId="{AB77F3F1-C0BA-448C-98EE-9254A6015CE2}"/>
    <dgm:cxn modelId="{097496B7-A9BE-4B82-AEE9-8A3A58ABFDF2}" type="presOf" srcId="{12A4C36A-2F87-4546-83C2-5B615F38C053}" destId="{FE0840F7-017C-4241-A17D-47B76A556ED1}" srcOrd="0" destOrd="0" presId="urn:microsoft.com/office/officeart/2005/8/layout/vList2"/>
    <dgm:cxn modelId="{868ED37E-E460-44B3-83D4-6503A862CA2A}" type="presOf" srcId="{5C56B9A9-4576-4871-BA7B-4485E2FEFF19}" destId="{E03DCE61-1CAD-464D-B258-D68886AB03C9}" srcOrd="0" destOrd="0" presId="urn:microsoft.com/office/officeart/2005/8/layout/vList2"/>
    <dgm:cxn modelId="{E7371690-2595-4BC6-B934-C582D8B81A20}" srcId="{12A4C36A-2F87-4546-83C2-5B615F38C053}" destId="{DC8E19D0-2321-4C58-838D-FD069864A3CE}" srcOrd="2" destOrd="0" parTransId="{75595CD8-D806-4B63-A58D-6BAD0303298F}" sibTransId="{B1F58FB1-C348-4109-94CC-952B0180A84C}"/>
    <dgm:cxn modelId="{F23C3CEC-F3DB-4C12-8A08-07D65EAF8400}" type="presParOf" srcId="{FE0840F7-017C-4241-A17D-47B76A556ED1}" destId="{D40AE009-5EE5-4043-951C-D649E7ED6516}" srcOrd="0" destOrd="0" presId="urn:microsoft.com/office/officeart/2005/8/layout/vList2"/>
    <dgm:cxn modelId="{A00CADDA-4E4D-4E93-8E12-2CA7CEF18608}" type="presParOf" srcId="{FE0840F7-017C-4241-A17D-47B76A556ED1}" destId="{9C2B74C4-7675-4F9C-9BF8-D04AB924F4F9}" srcOrd="1" destOrd="0" presId="urn:microsoft.com/office/officeart/2005/8/layout/vList2"/>
    <dgm:cxn modelId="{91AAA307-61C3-4DE7-B1C3-34C73947952E}" type="presParOf" srcId="{FE0840F7-017C-4241-A17D-47B76A556ED1}" destId="{E03DCE61-1CAD-464D-B258-D68886AB03C9}" srcOrd="2" destOrd="0" presId="urn:microsoft.com/office/officeart/2005/8/layout/vList2"/>
    <dgm:cxn modelId="{03931CC9-9B8D-43BB-893B-805F0789CAB3}" type="presParOf" srcId="{FE0840F7-017C-4241-A17D-47B76A556ED1}" destId="{82266C84-23C9-4CC6-B9DC-41CE47925142}" srcOrd="3" destOrd="0" presId="urn:microsoft.com/office/officeart/2005/8/layout/vList2"/>
    <dgm:cxn modelId="{886497C1-4E2F-43E1-AC11-30667FB53AE8}" type="presParOf" srcId="{FE0840F7-017C-4241-A17D-47B76A556ED1}" destId="{7F673B95-83B2-477D-8004-952992A375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AE009-5EE5-4043-951C-D649E7ED6516}">
      <dsp:nvSpPr>
        <dsp:cNvPr id="0" name=""/>
        <dsp:cNvSpPr/>
      </dsp:nvSpPr>
      <dsp:spPr>
        <a:xfrm>
          <a:off x="0" y="530849"/>
          <a:ext cx="821537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1800" u="sng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Беренче төркемгә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туры мәгънәле мәкальләрне кертәбез . Андыйлар аз түгел. Мәсәлән: «Один за всех,  все за одного /  </a:t>
          </a:r>
          <a:r>
            <a:rPr lang="de-DE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Einer f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ü</a:t>
          </a:r>
          <a:r>
            <a:rPr lang="de-DE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r alle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de-DE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alle f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ü</a:t>
          </a:r>
          <a:r>
            <a:rPr lang="de-DE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r einen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»(Бер кеше бөтен кеше өчен, бөтен кеше бер кеше өчен </a:t>
          </a:r>
          <a:r>
            <a:rPr lang="tt-RU" sz="500" kern="1200" dirty="0" smtClean="0">
              <a:solidFill>
                <a:srgbClr val="7030A0"/>
              </a:solidFill>
            </a:rPr>
            <a:t>)</a:t>
          </a:r>
          <a:endParaRPr lang="ru-RU" sz="500" kern="1200" dirty="0">
            <a:solidFill>
              <a:srgbClr val="7030A0"/>
            </a:solidFill>
          </a:endParaRPr>
        </a:p>
      </dsp:txBody>
      <dsp:txXfrm>
        <a:off x="59399" y="590248"/>
        <a:ext cx="8096572" cy="1098002"/>
      </dsp:txXfrm>
    </dsp:sp>
    <dsp:sp modelId="{E03DCE61-1CAD-464D-B258-D68886AB03C9}">
      <dsp:nvSpPr>
        <dsp:cNvPr id="0" name=""/>
        <dsp:cNvSpPr/>
      </dsp:nvSpPr>
      <dsp:spPr>
        <a:xfrm>
          <a:off x="0" y="3318776"/>
          <a:ext cx="821537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1800" u="sng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Өченче төркемгә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 күчерелмә мәгънәне генә аңлатучы мәкальләр керә. «С волками жить — по-волчьи выть / </a:t>
          </a:r>
          <a:r>
            <a:rPr lang="de-DE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Mit den W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ö</a:t>
          </a:r>
          <a:r>
            <a:rPr lang="de-DE" sz="1800" kern="12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lfen</a:t>
          </a:r>
          <a:r>
            <a:rPr lang="de-DE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muss man heulen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»Бүре белән яшәсәң,бүре булып уларсың .</a:t>
          </a:r>
          <a:endParaRPr lang="ru-RU" sz="1800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399" y="3378175"/>
        <a:ext cx="8096572" cy="1098002"/>
      </dsp:txXfrm>
    </dsp:sp>
    <dsp:sp modelId="{7F673B95-83B2-477D-8004-952992A37539}">
      <dsp:nvSpPr>
        <dsp:cNvPr id="0" name=""/>
        <dsp:cNvSpPr/>
      </dsp:nvSpPr>
      <dsp:spPr>
        <a:xfrm>
          <a:off x="0" y="1943183"/>
          <a:ext cx="821537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1800" u="sng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tt-RU" sz="1800" u="sng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Икенче төркемне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туры мәгънәне дә , күчерелмә мәгънәне дә белдерүче мәкальләр тәшкил итә .</a:t>
          </a:r>
          <a:r>
            <a:rPr lang="tt-RU" sz="1800" u="sng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Чынлап та , </a:t>
          </a:r>
          <a:r>
            <a:rPr lang="tt-RU" sz="1800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«Куй желез, пока горячо» | - </a:t>
          </a:r>
          <a:r>
            <a:rPr lang="de-DE" sz="1800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Man muss das Eisen schmieden</a:t>
          </a:r>
          <a:r>
            <a:rPr lang="tt-RU" sz="1800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de-DE" sz="1800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solange es hei</a:t>
          </a:r>
          <a:r>
            <a:rPr lang="tt-RU" sz="1800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ß </a:t>
          </a:r>
          <a:r>
            <a:rPr lang="de-DE" sz="1800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ist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 , </a:t>
          </a:r>
          <a:r>
            <a:rPr lang="tt-RU" sz="1800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“Тимерне кызуында сук”</a:t>
          </a:r>
          <a:r>
            <a:rPr lang="tt-RU" sz="18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 кебек мәкальләрнең туры мәгънәсе дә, күчерелмә мәгънәсе дә кешегә акыл бирә.</a:t>
          </a:r>
          <a:endParaRPr lang="ru-RU" sz="1800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399" y="2002582"/>
        <a:ext cx="809657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73339-01B9-4168-9148-F5BA358B174B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BD35A-177E-4B8C-A672-FFA21E189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77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BD35A-177E-4B8C-A672-FFA21E189C2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BD35A-177E-4B8C-A672-FFA21E189C2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9387B8-B47D-4D47-945D-C0C351273FB8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A3C5BF9-F96D-494D-BCE4-6D0ED5D227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49299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2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200" b="1" i="1" dirty="0" smtClean="0">
              <a:solidFill>
                <a:srgbClr val="4F81BD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2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200" b="1" i="1" dirty="0" smtClean="0">
              <a:solidFill>
                <a:srgbClr val="4F81BD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642918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Туган төбәктә кулланыла торган татар мәкальләрен  рус , алман телләрендәге мәкальләр  белән чагыштырып анализлау</a:t>
            </a:r>
            <a:endParaRPr lang="ru-RU" sz="4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428604"/>
            <a:ext cx="6500858" cy="3857652"/>
          </a:xfrm>
          <a:prstGeom prst="rect">
            <a:avLst/>
          </a:prstGeom>
          <a:noFill/>
          <a:ln>
            <a:noFill/>
          </a:ln>
        </p:spPr>
      </p:pic>
      <p:sp>
        <p:nvSpPr>
          <p:cNvPr id="108545" name="Rectangle 1"/>
          <p:cNvSpPr>
            <a:spLocks noChangeArrowheads="1"/>
          </p:cNvSpPr>
          <p:nvPr/>
        </p:nvSpPr>
        <p:spPr bwMode="auto">
          <a:xfrm>
            <a:off x="214282" y="4357694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“Бер шырпыдан ут булмый”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“Один в поле не воин”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de-DE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Ein</a:t>
            </a:r>
            <a:r>
              <a:rPr kumimoji="0" lang="tt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de-DE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Mann</a:t>
            </a:r>
            <a:r>
              <a:rPr kumimoji="0" lang="tt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de-DE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kein Mann</a:t>
            </a:r>
            <a:r>
              <a:rPr kumimoji="0" lang="tt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tt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3.bp.blogspot.com/_85ACsZ2kALY/ShF1LCDXUMI/AAAAAAAAD-o/sRqEjPH0zZY/s400/xozmet+turinda+mekell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42852"/>
            <a:ext cx="6072230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29" name="Rectangle 1"/>
          <p:cNvSpPr>
            <a:spLocks noChangeArrowheads="1"/>
          </p:cNvSpPr>
          <p:nvPr/>
        </p:nvSpPr>
        <p:spPr bwMode="auto">
          <a:xfrm>
            <a:off x="0" y="4357694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Бердәмлектә-көч”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“Дело мастера боится”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“Das Werk fürchet den Meister ”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Autofit/>
          </a:bodyPr>
          <a:lstStyle/>
          <a:p>
            <a:pPr algn="ctr"/>
            <a:r>
              <a:rPr lang="tt-RU" sz="4000" dirty="0" smtClean="0"/>
              <a:t> </a:t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3200" b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Мәкальләрне төп өч төркемгә бүлеп карап була :</a:t>
            </a:r>
            <a:endParaRPr lang="ru-RU" sz="3200" b="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57158" y="1397000"/>
          <a:ext cx="8215370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0100" y="1357298"/>
            <a:ext cx="6400816" cy="762000"/>
          </a:xfrm>
        </p:spPr>
        <p:txBody>
          <a:bodyPr/>
          <a:lstStyle/>
          <a:p>
            <a:r>
              <a:rPr lang="tt-RU" dirty="0" smtClean="0">
                <a:solidFill>
                  <a:srgbClr val="7030A0"/>
                </a:solidFill>
              </a:rPr>
              <a:t> “</a:t>
            </a:r>
            <a:r>
              <a:rPr lang="tt-RU" sz="2800" b="0" dirty="0" smtClean="0">
                <a:solidFill>
                  <a:srgbClr val="7030A0"/>
                </a:solidFill>
              </a:rPr>
              <a:t>Намусыңны яш</a:t>
            </a:r>
            <a:r>
              <a:rPr lang="ru-RU" sz="2800" b="0" dirty="0" err="1" smtClean="0">
                <a:solidFill>
                  <a:srgbClr val="7030A0"/>
                </a:solidFill>
              </a:rPr>
              <a:t>ь</a:t>
            </a:r>
            <a:r>
              <a:rPr lang="tt-RU" sz="2800" b="0" dirty="0" smtClean="0">
                <a:solidFill>
                  <a:srgbClr val="7030A0"/>
                </a:solidFill>
              </a:rPr>
              <a:t>тән сакла”.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5" y="2143116"/>
            <a:ext cx="314327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Содержимое 7" descr="http://img1.liveinternet.ru/images/attach/b/3/17/63/17063495_Kapitanskaya_dochka.jpg"/>
          <p:cNvPicPr>
            <a:picLocks noGrp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714876" y="2428868"/>
            <a:ext cx="38100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«Береги честь смолоду»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3"/>
          </p:nvPr>
        </p:nvSpPr>
        <p:spPr>
          <a:xfrm>
            <a:off x="6858016" y="1399593"/>
            <a:ext cx="1830372" cy="76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“</a:t>
            </a:r>
            <a:r>
              <a:rPr lang="ru-RU" sz="4400" b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Эш</a:t>
            </a:r>
            <a:r>
              <a:rPr lang="ru-RU" sz="44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бетк</a:t>
            </a:r>
            <a:r>
              <a:rPr lang="tt-RU" sz="44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әч уйнарга ярый”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http://images-partners.google.com/images?q=tbn:ANd9GcR8Xi6ZIvjINzqsLydwgSlTjNkjsOn8X71OkXb-DLclSNvE2uL46WAVBm_N:http://img1.liveinternet.ru/images/attach/c/3/75/850/75850449_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1643050"/>
            <a:ext cx="321471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ages-partners.google.com/images?q=tbn:ANd9GcRHJ808p_OcDgpNxOBejaF0mWVQwvsgOUNOLqDPyvAXb5RffGN9Bx9RLw:http://j.livelib.ru/boocover/1000234121/l/8ee7/Gabdulla_Tukaj__Gabdulla_Tukaj._Stihotvoreniya_i_poemy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00628" y="1714488"/>
            <a:ext cx="300039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4000" dirty="0" smtClean="0">
                <a:solidFill>
                  <a:srgbClr val="FF0000"/>
                </a:solidFill>
              </a:rPr>
              <a:t>“У сильного всегда-бессильный виноват</a:t>
            </a:r>
            <a:r>
              <a:rPr lang="tt-RU" dirty="0" smtClean="0"/>
              <a:t>”</a:t>
            </a:r>
            <a:endParaRPr lang="ru-RU" dirty="0"/>
          </a:p>
        </p:txBody>
      </p:sp>
      <p:pic>
        <p:nvPicPr>
          <p:cNvPr id="5" name="Содержимое 4" descr="http://www.stihi24.ru/foto/stihi_krylov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342902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900igr.net/datas/literatura/Krylov/0007-007-Volk-i-jagnenok.jpg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785926"/>
            <a:ext cx="405923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>
                <a:solidFill>
                  <a:srgbClr val="FF0000"/>
                </a:solidFill>
              </a:rPr>
              <a:t>“Көлке куа килә,артыңнан куа килә”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35719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71678"/>
            <a:ext cx="254872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69491666"/>
              </p:ext>
            </p:extLst>
          </p:nvPr>
        </p:nvGraphicFramePr>
        <p:xfrm>
          <a:off x="1000100" y="428604"/>
          <a:ext cx="7215237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69491666"/>
              </p:ext>
            </p:extLst>
          </p:nvPr>
        </p:nvGraphicFramePr>
        <p:xfrm>
          <a:off x="971600" y="404664"/>
          <a:ext cx="7215237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6134100"/>
          </a:xfrm>
        </p:spPr>
        <p:txBody>
          <a:bodyPr>
            <a:normAutofit/>
          </a:bodyPr>
          <a:lstStyle/>
          <a:p>
            <a:pPr algn="just"/>
            <a:r>
              <a:rPr lang="tt-RU" sz="28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41309"/>
            <a:ext cx="742955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t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tt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шкә түбәндәге нәтиҗәләрне ясадык: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мәкальләр күп мәгънәле һәм бик үтемле . Аларның  искергәннәре ,  кулланылыштан төшеп калганнары юк . Аларны байлар да , ярлылар да , галимнәр дә , белемсез кешеләр дә бердәй кулланалар 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 немец  телендәге мәкальләр  тәрҗемәгә шактый авыр биреләләр , аларны сүзгә - сүз тәрҗемә итеп булмый 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татар ,рус ,немец телләренең һәркайсында да  мәгънә ягыннан тәңгәл килүче мәкальләрне табарга мөмкин . </a:t>
            </a:r>
            <a:endParaRPr kumimoji="0" lang="tt-RU" sz="28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70723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8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Фәхреева Айзиля Зәбир кызы,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8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нчы сыйныф укучысы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tt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Җитәкче: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8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Фәхреева </a:t>
            </a:r>
            <a:r>
              <a:rPr lang="tt-RU" sz="2800" b="1" i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Гөлшат Сөнгәтъ </a:t>
            </a:r>
            <a:r>
              <a:rPr lang="tt-RU" sz="28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кызы,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Әтнә районы Шиһабетдин Мәрҗани исемендәге Комыргуҗа урта гомуми белем бирү мәктәбенең рус теле һәм әдәбияты укытучысы.</a:t>
            </a:r>
            <a:endParaRPr lang="tt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685032"/>
            <a:ext cx="8215370" cy="2672926"/>
          </a:xfrm>
        </p:spPr>
        <p:txBody>
          <a:bodyPr>
            <a:normAutofit fontScale="92500" lnSpcReduction="10000"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 </a:t>
            </a:r>
            <a:endParaRPr lang="ru-RU" sz="1400" dirty="0" smtClean="0">
              <a:solidFill>
                <a:srgbClr val="00B050"/>
              </a:solidFill>
            </a:endParaRPr>
          </a:p>
          <a:p>
            <a:pPr algn="just"/>
            <a:r>
              <a:rPr lang="ru-RU" sz="2800" b="1" i="1" dirty="0" smtClean="0">
                <a:solidFill>
                  <a:srgbClr val="00B050"/>
                </a:solidFill>
              </a:rPr>
              <a:t> </a:t>
            </a:r>
            <a:r>
              <a:rPr lang="tt-RU" sz="2800" b="1" i="1" u="sng" dirty="0" smtClean="0">
                <a:solidFill>
                  <a:srgbClr val="00B050"/>
                </a:solidFill>
              </a:rPr>
              <a:t>Эзләнү эшенең максаты: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just"/>
            <a:r>
              <a:rPr lang="tt-RU" sz="2800" b="1" dirty="0" smtClean="0">
                <a:solidFill>
                  <a:srgbClr val="0070C0"/>
                </a:solidFill>
              </a:rPr>
              <a:t> татар,рус,алман мәкальләрен чагыштырып анализлау нигезендә , аларның үз телләрендә куллану  тирәнлеген ачыклау , бер телдән икенче телгә тәрҗемә иткәндә тәңгәл мәгънәле парын табу.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314327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800" i="1" u="sng" dirty="0" smtClean="0">
                <a:solidFill>
                  <a:srgbClr val="00B050"/>
                </a:solidFill>
              </a:rPr>
              <a:t>Бурычлар</a:t>
            </a:r>
            <a:r>
              <a:rPr lang="tt-RU" sz="2800" dirty="0" smtClean="0">
                <a:solidFill>
                  <a:srgbClr val="00B050"/>
                </a:solidFill>
              </a:rPr>
              <a:t>: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tt-RU" sz="2800" dirty="0" smtClean="0">
                <a:solidFill>
                  <a:srgbClr val="7030A0"/>
                </a:solidFill>
              </a:rPr>
              <a:t>   1)татар ,рус , алман халыкларының  мәдәнияте , культурасы арасында бәйләнешне табу ;  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tt-RU" sz="2800" dirty="0" smtClean="0">
                <a:solidFill>
                  <a:srgbClr val="7030A0"/>
                </a:solidFill>
              </a:rPr>
              <a:t> 2) мәкальләрне дөрес тәрҗемә итү юлларын өйрәнү;</a:t>
            </a:r>
            <a:r>
              <a:rPr lang="ru-RU" sz="1600" dirty="0" smtClean="0">
                <a:solidFill>
                  <a:srgbClr val="7030A0"/>
                </a:solidFill>
              </a:rPr>
              <a:t/>
            </a:r>
            <a:br>
              <a:rPr lang="ru-RU" sz="1600" dirty="0" smtClean="0">
                <a:solidFill>
                  <a:srgbClr val="7030A0"/>
                </a:solidFill>
              </a:rPr>
            </a:b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5675" y="1428736"/>
            <a:ext cx="701541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t-RU" sz="66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Иг</a:t>
            </a:r>
            <a:r>
              <a:rPr lang="ru-RU" sz="6600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ъ</a:t>
            </a:r>
            <a:r>
              <a:rPr lang="tt-RU" sz="66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тибарыгыз өчен зур рәхмәт</a:t>
            </a:r>
            <a:endParaRPr lang="ru-RU" sz="66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85813"/>
            <a:ext cx="7143750" cy="534035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tt-RU" sz="24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endParaRPr lang="tt-RU" sz="24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r>
              <a:rPr lang="tt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“</a:t>
            </a:r>
            <a:r>
              <a:rPr lang="tt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Мәкаль ул халыкның гасырлар буе килгән рухи, әхлакый гадәтләрен аңларга ярдәм итә.Ул –язылмаган закон. Аларны беркем дә , беркайчан да үзгәртә алмый ”.</a:t>
            </a:r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tt-RU" sz="2400" b="1" dirty="0" smtClean="0">
                <a:solidFill>
                  <a:srgbClr val="0070C0"/>
                </a:solidFill>
              </a:rPr>
              <a:t>Нәкый Исәнбәт</a:t>
            </a:r>
            <a:r>
              <a:rPr lang="tt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57232"/>
            <a:ext cx="74295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«Пословицы – это жанр фольклора, афористически сжатое, образное, грамматически и логически законченное изречение с поучительным смыслом в ритмически организованной форме».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В.И.Даль 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43240" y="285728"/>
            <a:ext cx="307183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t-RU" sz="2000" b="1" dirty="0" smtClean="0">
                <a:solidFill>
                  <a:srgbClr val="0070C0"/>
                </a:solidFill>
              </a:rPr>
              <a:t>кыскалык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143240" y="2571744"/>
            <a:ext cx="2928958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t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мәкал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429256" y="4286256"/>
            <a:ext cx="3000396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t-RU" sz="2400" b="1" dirty="0" smtClean="0">
                <a:solidFill>
                  <a:srgbClr val="0070C0"/>
                </a:solidFill>
              </a:rPr>
              <a:t>җирле сөйләм теле белән бәйлелек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85786" y="4143380"/>
            <a:ext cx="2857520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t-RU" sz="2400" b="1" dirty="0" smtClean="0">
                <a:solidFill>
                  <a:srgbClr val="0070C0"/>
                </a:solidFill>
              </a:rPr>
              <a:t>образлы сөйләм теле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0034" y="1500174"/>
            <a:ext cx="2928958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t-RU" sz="2400" b="1" dirty="0" smtClean="0">
                <a:solidFill>
                  <a:srgbClr val="0070C0"/>
                </a:solidFill>
              </a:rPr>
              <a:t>төгәллек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857884" y="1571612"/>
            <a:ext cx="2928958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t-RU" sz="2400" b="1" dirty="0" smtClean="0">
                <a:solidFill>
                  <a:srgbClr val="0070C0"/>
                </a:solidFill>
              </a:rPr>
              <a:t>киң куллану-чанлык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214678" y="2928934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2" idx="4"/>
          </p:cNvCxnSpPr>
          <p:nvPr/>
        </p:nvCxnSpPr>
        <p:spPr>
          <a:xfrm rot="5400000">
            <a:off x="4482703" y="2375290"/>
            <a:ext cx="357190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643570" y="292893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3" idx="5"/>
          </p:cNvCxnSpPr>
          <p:nvPr/>
        </p:nvCxnSpPr>
        <p:spPr>
          <a:xfrm rot="16200000" flipH="1">
            <a:off x="5552696" y="4552571"/>
            <a:ext cx="252878" cy="71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3428992" y="4572008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52"/>
            <a:ext cx="7072362" cy="442915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371974"/>
            <a:ext cx="9144000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Кем эшләми ,шул ашамый.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Кто не работает, тот не ест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de-DE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Wer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nicht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arbeitet</a:t>
            </a: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soll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auch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nicht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essen.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9" y="285728"/>
            <a:ext cx="7786742" cy="4643470"/>
          </a:xfrm>
          <a:prstGeom prst="rect">
            <a:avLst/>
          </a:prstGeom>
          <a:noFill/>
          <a:ln>
            <a:noFill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428625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“Коры кашык авызны ерта”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“Сухая ложка рот дерёт”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Ein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trokener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Loff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elkratzt</a:t>
            </a:r>
            <a:r>
              <a:rPr kumimoji="0" lang="de-DE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den Mund</a:t>
            </a:r>
            <a:r>
              <a:rPr kumimoji="0" lang="tt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</a:t>
            </a:r>
            <a:endParaRPr kumimoji="0" lang="tt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8609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358214" cy="4343400"/>
          </a:xfrm>
          <a:prstGeom prst="rect">
            <a:avLst/>
          </a:prstGeom>
          <a:noFill/>
        </p:spPr>
      </p:pic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285720" y="4343401"/>
            <a:ext cx="85725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Arial" pitchFamily="34" charset="0"/>
              </a:rPr>
              <a:t>“Ү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зе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Arial" pitchFamily="34" charset="0"/>
              </a:rPr>
              <a:t>ң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неке – 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Arial" pitchFamily="34" charset="0"/>
              </a:rPr>
              <a:t>ү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Arial" pitchFamily="34" charset="0"/>
              </a:rPr>
              <a:t>ә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кт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Arial" pitchFamily="34" charset="0"/>
              </a:rPr>
              <a:t>ә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”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“Своя рубашка ближе к тел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у»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“М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ein Nest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ist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das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4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best</a:t>
            </a:r>
            <a:r>
              <a:rPr kumimoji="0" lang="tt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”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21" name="Рисунок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7"/>
            <a:ext cx="8001056" cy="4286280"/>
          </a:xfrm>
          <a:prstGeom prst="rect">
            <a:avLst/>
          </a:prstGeom>
          <a:noFill/>
        </p:spPr>
      </p:pic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0" y="4786323"/>
            <a:ext cx="864396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“Бер кеше бөтен кеше өчен, бөтен кеше бер кеше өчен”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“Один за всех,  все за одного”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Einer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alle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alle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einen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endParaRPr kumimoji="0" lang="tt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459</TotalTime>
  <Words>509</Words>
  <Application>Microsoft Office PowerPoint</Application>
  <PresentationFormat>Экран (4:3)</PresentationFormat>
  <Paragraphs>65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Бумажная</vt:lpstr>
      <vt:lpstr>1_Бумажная</vt:lpstr>
      <vt:lpstr>Презентация PowerPoint</vt:lpstr>
      <vt:lpstr>       Бурычлар:    1)татар ,рус , алман халыкларының  мәдәнияте , культурасы арасында бәйләнешне табу ;    2) мәкальләрне дөрес тәрҗемә итү юлларын өйрәнү;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Мәкальләрне төп өч төркемгә бүлеп карап була :</vt:lpstr>
      <vt:lpstr>     «Береги честь смолоду»</vt:lpstr>
      <vt:lpstr>      “Эш беткәч уйнарга ярый”</vt:lpstr>
      <vt:lpstr>“У сильного всегда-бессильный виноват”</vt:lpstr>
      <vt:lpstr>“Көлке куа килә,артыңнан куа килә”</vt:lpstr>
      <vt:lpstr>Презентация PowerPoint</vt:lpstr>
      <vt:lpstr>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IRBIS</dc:creator>
  <cp:lastModifiedBy>гузель</cp:lastModifiedBy>
  <cp:revision>49</cp:revision>
  <dcterms:created xsi:type="dcterms:W3CDTF">2012-01-21T16:37:52Z</dcterms:created>
  <dcterms:modified xsi:type="dcterms:W3CDTF">2014-02-07T15:56:48Z</dcterms:modified>
</cp:coreProperties>
</file>