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4" r:id="rId9"/>
    <p:sldId id="266" r:id="rId10"/>
    <p:sldId id="267" r:id="rId11"/>
    <p:sldId id="268" r:id="rId12"/>
    <p:sldId id="280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9" r:id="rId23"/>
    <p:sldId id="281" r:id="rId24"/>
    <p:sldId id="282" r:id="rId25"/>
    <p:sldId id="283" r:id="rId26"/>
    <p:sldId id="284" r:id="rId27"/>
    <p:sldId id="315" r:id="rId28"/>
    <p:sldId id="285" r:id="rId29"/>
    <p:sldId id="286" r:id="rId30"/>
    <p:sldId id="289" r:id="rId31"/>
    <p:sldId id="290" r:id="rId32"/>
    <p:sldId id="291" r:id="rId33"/>
    <p:sldId id="292" r:id="rId34"/>
    <p:sldId id="294" r:id="rId35"/>
    <p:sldId id="295" r:id="rId36"/>
    <p:sldId id="296" r:id="rId37"/>
    <p:sldId id="300" r:id="rId38"/>
    <p:sldId id="301" r:id="rId39"/>
    <p:sldId id="302" r:id="rId40"/>
    <p:sldId id="303" r:id="rId41"/>
    <p:sldId id="304" r:id="rId42"/>
    <p:sldId id="306" r:id="rId43"/>
    <p:sldId id="308" r:id="rId44"/>
    <p:sldId id="312" r:id="rId45"/>
    <p:sldId id="314" r:id="rId4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54079F-AE24-4E36-A0C8-E8663DD87A5F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7BE853-2511-4192-96D3-E76E00ED46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54079F-AE24-4E36-A0C8-E8663DD87A5F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7BE853-2511-4192-96D3-E76E00ED46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54079F-AE24-4E36-A0C8-E8663DD87A5F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7BE853-2511-4192-96D3-E76E00ED46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54079F-AE24-4E36-A0C8-E8663DD87A5F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7BE853-2511-4192-96D3-E76E00ED46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54079F-AE24-4E36-A0C8-E8663DD87A5F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7BE853-2511-4192-96D3-E76E00ED46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54079F-AE24-4E36-A0C8-E8663DD87A5F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7BE853-2511-4192-96D3-E76E00ED46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54079F-AE24-4E36-A0C8-E8663DD87A5F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7BE853-2511-4192-96D3-E76E00ED46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54079F-AE24-4E36-A0C8-E8663DD87A5F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7BE853-2511-4192-96D3-E76E00ED46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54079F-AE24-4E36-A0C8-E8663DD87A5F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7BE853-2511-4192-96D3-E76E00ED46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54079F-AE24-4E36-A0C8-E8663DD87A5F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7BE853-2511-4192-96D3-E76E00ED464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E454079F-AE24-4E36-A0C8-E8663DD87A5F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67BE853-2511-4192-96D3-E76E00ED4645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E454079F-AE24-4E36-A0C8-E8663DD87A5F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867BE853-2511-4192-96D3-E76E00ED464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214290"/>
            <a:ext cx="7772400" cy="1714512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ГБОУ СПО МО ВОЛОКОЛАМСКИЙ КОЛЛЕДЖ ПРАВА ЭКОНОМИКИ И БЕЗОПАСНОСТИ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57224" y="5085184"/>
            <a:ext cx="7772400" cy="914400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Выполнили</a:t>
            </a:r>
            <a:r>
              <a:rPr lang="ru-RU" dirty="0" smtClean="0"/>
              <a:t>:</a:t>
            </a:r>
          </a:p>
          <a:p>
            <a:r>
              <a:rPr lang="ru-RU" dirty="0" smtClean="0"/>
              <a:t>студенты</a:t>
            </a:r>
            <a:r>
              <a:rPr lang="ru-RU" dirty="0" smtClean="0"/>
              <a:t> группы Т-1</a:t>
            </a:r>
          </a:p>
          <a:p>
            <a:r>
              <a:rPr lang="ru-RU" dirty="0" smtClean="0"/>
              <a:t>Аникин Павел, Журавлева Наталья, Михайлов Иван, Пастухов Алексей, Сергачев Станислав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714348" y="3357562"/>
            <a:ext cx="7772400" cy="1714512"/>
          </a:xfrm>
          <a:prstGeom prst="rect">
            <a:avLst/>
          </a:prstGeom>
        </p:spPr>
        <p:txBody>
          <a:bodyPr vert="horz" lIns="45720" rIns="45720" bIns="4572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ПРОЕКТ НА ТЕМУ: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«СОЦИАЛЬНО-ДЕМОГРАФИЧЕСКИЕ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ПРОБЛЕМЫ </a:t>
            </a:r>
            <a:r>
              <a:rPr lang="ru-RU" sz="3200" b="1" dirty="0" smtClean="0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Times New Roman" pitchFamily="18" charset="0"/>
                <a:ea typeface="+mj-ea"/>
                <a:cs typeface="Times New Roman" pitchFamily="18" charset="0"/>
              </a:rPr>
              <a:t>РОССИИ»</a:t>
            </a:r>
            <a:endParaRPr kumimoji="0" lang="ru-RU" sz="3200" b="1" i="0" u="none" strike="noStrike" kern="1200" cap="none" spc="0" normalizeH="0" baseline="0" noProof="0" dirty="0" smtClean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accent1">
                  <a:tint val="88000"/>
                  <a:satMod val="150000"/>
                </a:schemeClr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55976" y="6146891"/>
            <a:ext cx="994183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700" dirty="0">
                <a:solidFill>
                  <a:schemeClr val="bg2">
                    <a:shade val="25000"/>
                  </a:schemeClr>
                </a:solidFill>
              </a:rPr>
              <a:t>2013 г.</a:t>
            </a:r>
            <a:endParaRPr lang="ru-RU" sz="1700" dirty="0">
              <a:solidFill>
                <a:schemeClr val="bg2">
                  <a:shade val="2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3857620" y="500042"/>
            <a:ext cx="4623197" cy="1355725"/>
          </a:xfrm>
        </p:spPr>
        <p:txBody>
          <a:bodyPr/>
          <a:lstStyle/>
          <a:p>
            <a:pPr algn="ctr" eaLnBrk="1" hangingPunct="1"/>
            <a:r>
              <a:rPr lang="ru-RU" dirty="0" smtClean="0"/>
              <a:t>Попрошайки при Петре </a:t>
            </a:r>
            <a:r>
              <a:rPr lang="en-US" dirty="0" smtClean="0"/>
              <a:t>I</a:t>
            </a:r>
            <a:endParaRPr lang="ru-RU" dirty="0" smtClean="0"/>
          </a:p>
        </p:txBody>
      </p:sp>
      <p:sp>
        <p:nvSpPr>
          <p:cNvPr id="13315" name="Объект 2"/>
          <p:cNvSpPr>
            <a:spLocks noGrp="1"/>
          </p:cNvSpPr>
          <p:nvPr>
            <p:ph idx="1"/>
          </p:nvPr>
        </p:nvSpPr>
        <p:spPr>
          <a:xfrm>
            <a:off x="3777854" y="2057400"/>
            <a:ext cx="4483894" cy="4038600"/>
          </a:xfrm>
        </p:spPr>
        <p:txBody>
          <a:bodyPr/>
          <a:lstStyle/>
          <a:p>
            <a:pPr marL="44450" indent="0" eaLnBrk="1" hangingPunct="1">
              <a:buFont typeface="Corbel" pitchFamily="34" charset="0"/>
              <a:buNone/>
            </a:pPr>
            <a:r>
              <a:rPr lang="ru-RU" smtClean="0"/>
              <a:t>Петр </a:t>
            </a:r>
            <a:r>
              <a:rPr lang="en-US" smtClean="0"/>
              <a:t>I </a:t>
            </a:r>
            <a:r>
              <a:rPr lang="ru-RU" smtClean="0"/>
              <a:t>начал беспощадную войну с попрошайками повелел запретить подавать милостыню. </a:t>
            </a:r>
          </a:p>
        </p:txBody>
      </p:sp>
      <p:pic>
        <p:nvPicPr>
          <p:cNvPr id="13316" name="Picture 2" descr="http://img-fotki.yandex.ru/get/4912/53496785.67/0_6a84d_21f57b82_XL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785" y="231776"/>
            <a:ext cx="3461147" cy="6386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433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4340" name="Picture 2" descr="http://new.gazeta.lv/photos/3/poproshajki_2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47" t="-503"/>
          <a:stretch>
            <a:fillRect/>
          </a:stretch>
        </p:blipFill>
        <p:spPr bwMode="auto">
          <a:xfrm>
            <a:off x="321469" y="439739"/>
            <a:ext cx="4402931" cy="580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4" descr="http://www.stihi.ru/pics/2010/04/26/162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47035" y="323850"/>
            <a:ext cx="3600450" cy="623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500306"/>
            <a:ext cx="8183880" cy="1051560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/>
              <a:t>Наркомания</a:t>
            </a:r>
            <a:endParaRPr lang="ru-RU" sz="7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286808" cy="1857388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В 1891 г. петербургские "Новости" напечатали статью </a:t>
            </a:r>
            <a:r>
              <a:rPr lang="ru-RU" sz="3200" b="1" dirty="0" err="1">
                <a:latin typeface="Times New Roman" pitchFamily="18" charset="0"/>
                <a:cs typeface="Times New Roman" pitchFamily="18" charset="0"/>
              </a:rPr>
              <a:t>В.О.Португалова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"Элегантное пьянство".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>
                <a:latin typeface="Times New Roman" pitchFamily="18" charset="0"/>
                <a:cs typeface="Times New Roman" pitchFamily="18" charset="0"/>
              </a:rPr>
            </a:b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4" name="Picture 2" descr="C:\Users\User\Desktop\original-130700918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1785926"/>
            <a:ext cx="7125882" cy="427599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520304" y="276225"/>
            <a:ext cx="8123662" cy="1081073"/>
          </a:xfrm>
        </p:spPr>
        <p:txBody>
          <a:bodyPr>
            <a:normAutofit/>
          </a:bodyPr>
          <a:lstStyle/>
          <a:p>
            <a:pPr eaLnBrk="1" hangingPunct="1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Официально в Россию опий завозился из Турции для лечебных целей. </a:t>
            </a:r>
            <a:endParaRPr lang="ru-RU" sz="32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387" name="Объект 2"/>
          <p:cNvSpPr>
            <a:spLocks noGrp="1"/>
          </p:cNvSpPr>
          <p:nvPr>
            <p:ph idx="1"/>
          </p:nvPr>
        </p:nvSpPr>
        <p:spPr>
          <a:xfrm>
            <a:off x="901303" y="5845176"/>
            <a:ext cx="7404497" cy="612775"/>
          </a:xfrm>
        </p:spPr>
        <p:txBody>
          <a:bodyPr/>
          <a:lstStyle/>
          <a:p>
            <a:pPr marL="0" indent="0" eaLnBrk="1" hangingPunct="1">
              <a:buFont typeface="Corbel" pitchFamily="34" charset="0"/>
              <a:buNone/>
            </a:pPr>
            <a:r>
              <a:rPr lang="ru-RU" smtClean="0"/>
              <a:t>Урожай опиума в Авганистане.</a:t>
            </a:r>
          </a:p>
        </p:txBody>
      </p:sp>
      <p:pic>
        <p:nvPicPr>
          <p:cNvPr id="16388" name="Picture 3" descr="C:\Users\User\Desktop\OP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71368" y="1405618"/>
            <a:ext cx="6500982" cy="4433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sp>
        <p:nvSpPr>
          <p:cNvPr id="1741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pic>
        <p:nvPicPr>
          <p:cNvPr id="17413" name="Picture 3" descr="C:\Users\User\Desktop\1302692022_afghan_opium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742326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500034" y="357166"/>
            <a:ext cx="8183880" cy="69437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Борьба с наркоманией</a:t>
            </a:r>
          </a:p>
        </p:txBody>
      </p:sp>
      <p:pic>
        <p:nvPicPr>
          <p:cNvPr id="8194" name="Picture 2" descr="http://www.yaplakal.com/uploads/post-3-125665243341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00" y="1142984"/>
            <a:ext cx="7215238" cy="44005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eaLnBrk="1" hangingPunct="1"/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 2009 году Россия заняла первое место в мире по употреблению героина </a:t>
            </a:r>
          </a:p>
        </p:txBody>
      </p:sp>
      <p:sp>
        <p:nvSpPr>
          <p:cNvPr id="19459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19460" name="Picture 2" descr="C:\Users\User\Desktop\_48763681_003325224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285728"/>
            <a:ext cx="7817644" cy="43973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355360" cy="1785950"/>
          </a:xfrm>
        </p:spPr>
        <p:txBody>
          <a:bodyPr>
            <a:normAutofit fontScale="90000"/>
          </a:bodyPr>
          <a:lstStyle/>
          <a:p>
            <a:pPr algn="just" eaLnBrk="1" hangingPunct="1">
              <a:defRPr/>
            </a:pP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Торговля наркотиками – самый прибыльный «бизнес». Купленный в Афганистане килограмм героина за 9 тысяч долларов в Москве легко продается за 150 тысяч долларов. </a:t>
            </a:r>
          </a:p>
        </p:txBody>
      </p:sp>
      <p:pic>
        <p:nvPicPr>
          <p:cNvPr id="20483" name="Picture 2" descr="C:\Users\User\Desktop\pic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08" y="2214554"/>
            <a:ext cx="5166138" cy="38742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642910" y="500042"/>
            <a:ext cx="7406879" cy="1069973"/>
          </a:xfrm>
        </p:spPr>
        <p:txBody>
          <a:bodyPr>
            <a:noAutofit/>
          </a:bodyPr>
          <a:lstStyle/>
          <a:p>
            <a:pPr algn="just" eaLnBrk="1" hangingPunct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 наркомании излечивается не более 10% наркоманов.</a:t>
            </a:r>
          </a:p>
        </p:txBody>
      </p:sp>
      <p:pic>
        <p:nvPicPr>
          <p:cNvPr id="21507" name="Picture 2" descr="C:\Users\User\Desktop\DETAIL_PICTURE_654794_6091189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1604" y="1571612"/>
            <a:ext cx="6337697" cy="474981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143116"/>
            <a:ext cx="8072494" cy="105156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ИСТОРИЯ ПАСПОРТА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1000108"/>
            <a:ext cx="8229600" cy="1357322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Средний возраст погибшего наркомана в России – 28 лет.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1" name="Picture 2" descr="C:\Users\User\Desktop\2636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57356" y="1428736"/>
            <a:ext cx="5786478" cy="433952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Заголовок 1"/>
          <p:cNvSpPr>
            <a:spLocks noGrp="1"/>
          </p:cNvSpPr>
          <p:nvPr>
            <p:ph type="title"/>
          </p:nvPr>
        </p:nvSpPr>
        <p:spPr>
          <a:xfrm>
            <a:off x="2609850" y="527050"/>
            <a:ext cx="3105158" cy="473058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Наказание</a:t>
            </a:r>
          </a:p>
        </p:txBody>
      </p:sp>
      <p:sp>
        <p:nvSpPr>
          <p:cNvPr id="23556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981075"/>
            <a:ext cx="3008710" cy="5145088"/>
          </a:xfrm>
        </p:spPr>
        <p:txBody>
          <a:bodyPr/>
          <a:lstStyle/>
          <a:p>
            <a:pPr eaLnBrk="1" hangingPunct="1"/>
            <a:endParaRPr lang="ru-RU" sz="1800" smtClean="0"/>
          </a:p>
        </p:txBody>
      </p:sp>
      <p:pic>
        <p:nvPicPr>
          <p:cNvPr id="23559" name="Picture 7" descr="http://moygorod-online.ru/netcat_files/153/163/480x320_3EwFNA45fydKpmj6aEkkFOygVHD544gX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267744" y="915563"/>
            <a:ext cx="4114800" cy="534246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71480"/>
            <a:ext cx="8229600" cy="1571628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За последние десять лет число смертей от употребления наркотиков увеличилось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12 раз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а среди детей –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в 42 раза</a:t>
            </a:r>
          </a:p>
        </p:txBody>
      </p:sp>
      <p:pic>
        <p:nvPicPr>
          <p:cNvPr id="25603" name="Picture 2" descr="C:\Users\User\Desktop\heroin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4463" y="2130425"/>
            <a:ext cx="3398044" cy="458581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5" name="Picture 5" descr="http://www.slivka.ru/topic_images/29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3623" y="2375455"/>
            <a:ext cx="4521994" cy="40957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2143116"/>
            <a:ext cx="8141046" cy="1785950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Средняя продолжительность жизни и здоровье нации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428604"/>
            <a:ext cx="8215370" cy="1000132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Средняя продолжительность жизни в конце XIX - начале ХХ века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642909" y="1428736"/>
          <a:ext cx="7858182" cy="485776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64546"/>
                <a:gridCol w="1656381"/>
                <a:gridCol w="1848984"/>
                <a:gridCol w="2388271"/>
              </a:tblGrid>
              <a:tr h="459432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Страна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0634" marR="40634" marT="30478" marB="30478" anchor="ctr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1900 г.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0634" marR="40634" marT="30478" marB="30478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1913 г.</a:t>
                      </a:r>
                      <a:endParaRPr lang="ru-RU" sz="2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0634" marR="40634" marT="30478" marB="30478" anchor="ctr"/>
                </a:tc>
              </a:tr>
              <a:tr h="45943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Мужчины</a:t>
                      </a:r>
                      <a:endParaRPr lang="ru-RU" sz="2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0634" marR="40634" marT="30478" marB="3047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Женщины</a:t>
                      </a:r>
                      <a:endParaRPr lang="ru-RU" sz="2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0634" marR="40634" marT="30478" marB="3047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среднем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0634" marR="40634" marT="30478" marB="30478" anchor="ctr"/>
                </a:tc>
              </a:tr>
              <a:tr h="4594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Англия/Уэльс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0634" marR="40634" marT="30478" marB="3047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46,4</a:t>
                      </a:r>
                      <a:endParaRPr lang="ru-RU" sz="2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0634" marR="40634" marT="30478" marB="3047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50,1</a:t>
                      </a:r>
                      <a:endParaRPr lang="ru-RU" sz="2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0634" marR="40634" marT="30478" marB="3047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</a:t>
                      </a:r>
                      <a:endParaRPr lang="ru-RU" sz="2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0634" marR="40634" marT="30478" marB="30478" anchor="ctr"/>
                </a:tc>
              </a:tr>
              <a:tr h="4594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Франция</a:t>
                      </a:r>
                      <a:endParaRPr lang="ru-RU" sz="2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0634" marR="40634" marT="30478" marB="3047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45,3</a:t>
                      </a:r>
                      <a:endParaRPr lang="ru-RU" sz="2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0634" marR="40634" marT="30478" marB="3047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48,7</a:t>
                      </a:r>
                      <a:endParaRPr lang="ru-RU" sz="2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0634" marR="40634" marT="30478" marB="3047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sz="2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0634" marR="40634" marT="30478" marB="30478" anchor="ctr"/>
                </a:tc>
              </a:tr>
              <a:tr h="4594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Германия</a:t>
                      </a:r>
                      <a:endParaRPr lang="ru-RU" sz="2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0634" marR="40634" marT="30478" marB="3047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43,8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0634" marR="40634" marT="30478" marB="3047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46,6</a:t>
                      </a:r>
                      <a:endParaRPr lang="ru-RU" sz="2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0634" marR="40634" marT="30478" marB="3047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49</a:t>
                      </a:r>
                      <a:endParaRPr lang="ru-RU" sz="2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0634" marR="40634" marT="30478" marB="30478" anchor="ctr"/>
                </a:tc>
              </a:tr>
              <a:tr h="5911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Швеция</a:t>
                      </a:r>
                      <a:endParaRPr lang="ru-RU" sz="2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0634" marR="40634" marT="30478" marB="3047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52,8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0634" marR="40634" marT="30478" marB="3047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55,3</a:t>
                      </a:r>
                      <a:endParaRPr lang="ru-RU" sz="2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0634" marR="40634" marT="30478" marB="3047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800" b="1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634" marR="40634" marT="30478" marB="30478" anchor="ctr"/>
                </a:tc>
              </a:tr>
              <a:tr h="4594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США</a:t>
                      </a:r>
                      <a:endParaRPr lang="ru-RU" sz="2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0634" marR="40634" marT="30478" marB="3047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48,3</a:t>
                      </a:r>
                      <a:endParaRPr lang="ru-RU" sz="2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0634" marR="40634" marT="30478" marB="3047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51,1</a:t>
                      </a:r>
                      <a:endParaRPr lang="ru-RU" sz="2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0634" marR="40634" marT="30478" marB="3047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</a:t>
                      </a:r>
                      <a:endParaRPr lang="ru-RU" sz="2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0634" marR="40634" marT="30478" marB="30478" anchor="ctr"/>
                </a:tc>
              </a:tr>
              <a:tr h="4594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Япония</a:t>
                      </a:r>
                      <a:endParaRPr lang="ru-RU" sz="2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0634" marR="40634" marT="30478" marB="3047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42,8</a:t>
                      </a:r>
                      <a:endParaRPr lang="ru-RU" sz="2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0634" marR="40634" marT="30478" marB="3047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44,3</a:t>
                      </a:r>
                      <a:endParaRPr lang="ru-RU" sz="2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0634" marR="40634" marT="30478" marB="3047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51</a:t>
                      </a:r>
                      <a:endParaRPr lang="ru-RU" sz="2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0634" marR="40634" marT="30478" marB="30478" anchor="ctr"/>
                </a:tc>
              </a:tr>
              <a:tr h="59115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Австрия</a:t>
                      </a:r>
                      <a:endParaRPr lang="ru-RU" sz="2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0634" marR="40634" marT="30478" marB="3047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37,8</a:t>
                      </a:r>
                      <a:endParaRPr lang="ru-RU" sz="2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0634" marR="40634" marT="30478" marB="3047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38,9</a:t>
                      </a:r>
                      <a:endParaRPr lang="ru-RU" sz="2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0634" marR="40634" marT="30478" marB="3047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ru-RU" sz="2800" b="1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0634" marR="40634" marT="30478" marB="30478" anchor="ctr"/>
                </a:tc>
              </a:tr>
              <a:tr h="4594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Россия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0634" marR="40634" marT="30478" marB="3047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29,4</a:t>
                      </a:r>
                      <a:endParaRPr lang="ru-RU" sz="2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0634" marR="40634" marT="30478" marB="3047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31,7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0634" marR="40634" marT="30478" marB="30478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33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0634" marR="40634" marT="30478" marB="30478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>
          <a:xfrm>
            <a:off x="857224" y="428604"/>
            <a:ext cx="7406879" cy="1143008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Смертность в конце XIX - начале ХХ века 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785786" y="1785926"/>
          <a:ext cx="7743171" cy="36699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29635"/>
                <a:gridCol w="2893913"/>
                <a:gridCol w="938567"/>
                <a:gridCol w="1486063"/>
                <a:gridCol w="1094993"/>
              </a:tblGrid>
              <a:tr h="4782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Годы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623" marR="47623" marT="47615" marB="47615"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Среднегодовое число умерших, тыс. человек</a:t>
                      </a:r>
                      <a:endParaRPr lang="ru-RU" sz="2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623" marR="47623" marT="47615" marB="47615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80046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623" marR="47623" marT="47615" marB="4761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Скарлатина, дифтерия </a:t>
                      </a:r>
                      <a:b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корь, коклюш</a:t>
                      </a:r>
                      <a:endParaRPr lang="ru-RU" sz="2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623" marR="47623" marT="47615" marB="4761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Оспа</a:t>
                      </a:r>
                      <a:endParaRPr lang="ru-RU" sz="2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623" marR="47623" marT="47615" marB="4761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Тифы</a:t>
                      </a:r>
                      <a:endParaRPr lang="ru-RU" sz="2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623" marR="47623" marT="47615" marB="4761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2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623" marR="47623" marT="47615" marB="47615"/>
                </a:tc>
              </a:tr>
              <a:tr h="4782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1891–1895</a:t>
                      </a:r>
                      <a:endParaRPr lang="ru-RU" sz="2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623" marR="47623" marT="47615" marB="4761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404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623" marR="47623" marT="47615" marB="4761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73</a:t>
                      </a:r>
                      <a:endParaRPr lang="ru-RU" sz="2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623" marR="47623" marT="47615" marB="4761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113</a:t>
                      </a:r>
                      <a:endParaRPr lang="ru-RU" sz="2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623" marR="47623" marT="47615" marB="4761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590</a:t>
                      </a:r>
                      <a:endParaRPr lang="ru-RU" sz="2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623" marR="47623" marT="47615" marB="47615"/>
                </a:tc>
              </a:tr>
              <a:tr h="4782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1896–1900</a:t>
                      </a:r>
                      <a:endParaRPr lang="ru-RU" sz="2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623" marR="47623" marT="47615" marB="4761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365</a:t>
                      </a:r>
                      <a:endParaRPr lang="ru-RU" sz="2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623" marR="47623" marT="47615" marB="4761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57</a:t>
                      </a:r>
                      <a:endParaRPr lang="ru-RU" sz="2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623" marR="47623" marT="47615" marB="4761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</a:t>
                      </a:r>
                      <a:endParaRPr lang="ru-RU" sz="2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623" marR="47623" marT="47615" marB="4761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500</a:t>
                      </a:r>
                      <a:endParaRPr lang="ru-RU" sz="2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623" marR="47623" marT="47615" marB="47615"/>
                </a:tc>
              </a:tr>
              <a:tr h="4782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1901–1905</a:t>
                      </a:r>
                      <a:endParaRPr lang="ru-RU" sz="2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623" marR="47623" marT="47615" marB="4761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347</a:t>
                      </a:r>
                      <a:endParaRPr lang="ru-RU" sz="2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623" marR="47623" marT="47615" marB="4761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  <a:endParaRPr lang="ru-RU" sz="2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623" marR="47623" marT="47615" marB="4761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78</a:t>
                      </a:r>
                      <a:endParaRPr lang="ru-RU" sz="2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623" marR="47623" marT="47615" marB="4761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467</a:t>
                      </a:r>
                      <a:endParaRPr lang="ru-RU" sz="2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623" marR="47623" marT="47615" marB="47615"/>
                </a:tc>
              </a:tr>
              <a:tr h="4782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1906–1910</a:t>
                      </a:r>
                      <a:endParaRPr lang="ru-RU" sz="2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623" marR="47623" marT="47615" marB="4761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308</a:t>
                      </a:r>
                      <a:endParaRPr lang="ru-RU" sz="2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623" marR="47623" marT="47615" marB="4761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</a:t>
                      </a:r>
                      <a:endParaRPr lang="ru-RU" sz="2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623" marR="47623" marT="47615" marB="4761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72</a:t>
                      </a:r>
                      <a:endParaRPr lang="ru-RU" sz="2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623" marR="47623" marT="47615" marB="4761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422</a:t>
                      </a:r>
                      <a:endParaRPr lang="ru-RU" sz="2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623" marR="47623" marT="47615" marB="47615"/>
                </a:tc>
              </a:tr>
              <a:tr h="47824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1911–1914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623" marR="47623" marT="47615" marB="4761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285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623" marR="47623" marT="47615" marB="4761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29</a:t>
                      </a:r>
                      <a:endParaRPr lang="ru-RU" sz="2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623" marR="47623" marT="47615" marB="4761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ru-RU" sz="20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623" marR="47623" marT="47615" marB="47615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374</a:t>
                      </a:r>
                      <a:endParaRPr lang="ru-RU" sz="20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7623" marR="47623" marT="47615" marB="47615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183880" cy="642942"/>
          </a:xfrm>
        </p:spPr>
        <p:txBody>
          <a:bodyPr/>
          <a:lstStyle/>
          <a:p>
            <a:pPr algn="ctr" eaLnBrk="1" hangingPunct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Младенческая смертность</a:t>
            </a:r>
          </a:p>
        </p:txBody>
      </p:sp>
      <p:sp>
        <p:nvSpPr>
          <p:cNvPr id="29699" name="Объект 2"/>
          <p:cNvSpPr>
            <a:spLocks noGrp="1"/>
          </p:cNvSpPr>
          <p:nvPr>
            <p:ph idx="1"/>
          </p:nvPr>
        </p:nvSpPr>
        <p:spPr>
          <a:xfrm>
            <a:off x="457201" y="1600200"/>
            <a:ext cx="4402931" cy="3916363"/>
          </a:xfrm>
        </p:spPr>
        <p:txBody>
          <a:bodyPr/>
          <a:lstStyle/>
          <a:p>
            <a:pPr marL="0" indent="0" eaLnBrk="1" hangingPunct="1">
              <a:buFont typeface="Corbel" pitchFamily="34" charset="0"/>
              <a:buNone/>
            </a:pPr>
            <a:endParaRPr lang="ru-RU" smtClean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28596" y="1285860"/>
          <a:ext cx="8303590" cy="444137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328576"/>
                <a:gridCol w="2906254"/>
                <a:gridCol w="1328576"/>
                <a:gridCol w="2740184"/>
              </a:tblGrid>
              <a:tr h="156770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Годы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1" marR="28571" marT="28564" marB="28564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1000 родившихся</a:t>
                      </a:r>
                      <a:r>
                        <a:rPr lang="ru-RU" sz="3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br>
                        <a:rPr lang="ru-RU" sz="3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умирало на</a:t>
                      </a:r>
                      <a:r>
                        <a:rPr lang="ru-RU" sz="3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br>
                        <a:rPr lang="ru-RU" sz="3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первом году жизни</a:t>
                      </a:r>
                      <a:endParaRPr lang="ru-RU" sz="2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1" marR="28571" marT="28564" marB="28564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Годы</a:t>
                      </a:r>
                      <a:endParaRPr lang="ru-RU" sz="2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1" marR="28571" marT="28564" marB="28564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1000 родившихся</a:t>
                      </a:r>
                      <a:r>
                        <a:rPr lang="ru-RU" sz="3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br>
                        <a:rPr lang="ru-RU" sz="3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умирало на первом году жизни</a:t>
                      </a:r>
                      <a:endParaRPr lang="ru-RU" sz="2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1" marR="28571" marT="28564" marB="28564" anchor="ctr"/>
                </a:tc>
              </a:tr>
              <a:tr h="5579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1867–1871</a:t>
                      </a:r>
                      <a:endParaRPr lang="ru-RU" sz="2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1" marR="28571" marT="28564" marB="28564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267</a:t>
                      </a:r>
                      <a:endParaRPr lang="ru-RU" sz="2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1" marR="28571" marT="28564" marB="28564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1892–1896</a:t>
                      </a:r>
                      <a:endParaRPr lang="ru-RU" sz="2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1" marR="28571" marT="28564" marB="28564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275</a:t>
                      </a:r>
                      <a:endParaRPr lang="ru-RU" sz="2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1" marR="28571" marT="28564" marB="28564" anchor="ctr"/>
                </a:tc>
              </a:tr>
              <a:tr h="5579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1872–1876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1" marR="28571" marT="28564" marB="28564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273</a:t>
                      </a:r>
                      <a:endParaRPr lang="ru-RU" sz="2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1" marR="28571" marT="28564" marB="28564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1897–1901</a:t>
                      </a:r>
                      <a:endParaRPr lang="ru-RU" sz="2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1" marR="28571" marT="28564" marB="28564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260</a:t>
                      </a:r>
                      <a:endParaRPr lang="ru-RU" sz="2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1" marR="28571" marT="28564" marB="28564" anchor="ctr"/>
                </a:tc>
              </a:tr>
              <a:tr h="5579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1877–1881</a:t>
                      </a:r>
                      <a:endParaRPr lang="ru-RU" sz="2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1" marR="28571" marT="28564" marB="28564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270</a:t>
                      </a:r>
                      <a:endParaRPr lang="ru-RU" sz="2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1" marR="28571" marT="28564" marB="28564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1902–1906</a:t>
                      </a:r>
                      <a:endParaRPr lang="ru-RU" sz="2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1" marR="28571" marT="28564" marB="28564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253</a:t>
                      </a:r>
                      <a:endParaRPr lang="ru-RU" sz="2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1" marR="28571" marT="28564" marB="28564" anchor="ctr"/>
                </a:tc>
              </a:tr>
              <a:tr h="55790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1882–1886</a:t>
                      </a:r>
                      <a:endParaRPr lang="ru-RU" sz="2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1" marR="28571" marT="28564" marB="28564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271</a:t>
                      </a:r>
                      <a:endParaRPr lang="ru-RU" sz="2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1" marR="28571" marT="28564" marB="28564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1907–1911</a:t>
                      </a:r>
                      <a:endParaRPr lang="ru-RU" sz="2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1" marR="28571" marT="28564" marB="28564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244</a:t>
                      </a:r>
                      <a:endParaRPr lang="ru-RU" sz="2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1" marR="28571" marT="28564" marB="28564" anchor="ctr"/>
                </a:tc>
              </a:tr>
              <a:tr h="64205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1887–1891</a:t>
                      </a:r>
                      <a:endParaRPr lang="ru-RU" sz="2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1" marR="28571" marT="28564" marB="28564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269</a:t>
                      </a:r>
                      <a:endParaRPr lang="ru-RU" sz="2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1" marR="28571" marT="28564" marB="28564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800" b="1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1" marR="28571" marT="28564" marB="28564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3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800" b="1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571" marR="28571" marT="28564" marB="28564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33224"/>
            <a:ext cx="8183880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Смертность в современной России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1700808"/>
            <a:ext cx="8183880" cy="418795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http://deathstat.narod.ru/rascheti_2012/Naselenie_RF_2012.jpg?rand=2056071489596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20160" y="1460920"/>
            <a:ext cx="6949400" cy="45702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300560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7561688" cy="730270"/>
          </a:xfrm>
        </p:spPr>
        <p:txBody>
          <a:bodyPr/>
          <a:lstStyle/>
          <a:p>
            <a:pPr algn="ctr" eaLnBrk="1" hangingPunct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Причины смерти</a:t>
            </a:r>
          </a:p>
        </p:txBody>
      </p:sp>
      <p:sp>
        <p:nvSpPr>
          <p:cNvPr id="30723" name="Объект 2"/>
          <p:cNvSpPr>
            <a:spLocks noGrp="1"/>
          </p:cNvSpPr>
          <p:nvPr>
            <p:ph idx="1"/>
          </p:nvPr>
        </p:nvSpPr>
        <p:spPr>
          <a:xfrm>
            <a:off x="857224" y="1214422"/>
            <a:ext cx="7404497" cy="4038600"/>
          </a:xfrm>
        </p:spPr>
        <p:txBody>
          <a:bodyPr>
            <a:normAutofit lnSpcReduction="10000"/>
          </a:bodyPr>
          <a:lstStyle/>
          <a:p>
            <a:pPr marL="44450" indent="0" algn="ctr" eaLnBrk="1" hangingPunct="1">
              <a:buFont typeface="Corbel" pitchFamily="34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Высокое артериальное давление – 36%</a:t>
            </a:r>
          </a:p>
          <a:p>
            <a:pPr marL="44450" indent="0" algn="ctr" eaLnBrk="1" hangingPunct="1">
              <a:buFont typeface="Corbel" pitchFamily="34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Высокое содержание холестерина – 23%</a:t>
            </a:r>
          </a:p>
          <a:p>
            <a:pPr marL="44450" indent="0" algn="ctr" eaLnBrk="1" hangingPunct="1">
              <a:buFont typeface="Corbel" pitchFamily="34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Курение – 17%</a:t>
            </a:r>
          </a:p>
          <a:p>
            <a:pPr marL="44450" indent="0" algn="ctr" eaLnBrk="1" hangingPunct="1">
              <a:buFont typeface="Corbel" pitchFamily="34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Недостаточное потребление фруктов и овощей – 13%</a:t>
            </a:r>
          </a:p>
          <a:p>
            <a:pPr marL="44450" indent="0" algn="ctr" eaLnBrk="1" hangingPunct="1">
              <a:buFont typeface="Corbel" pitchFamily="34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Высокий индекс массы тела (ожирение) – 12%</a:t>
            </a:r>
          </a:p>
          <a:p>
            <a:pPr marL="44450" indent="0" algn="ctr" eaLnBrk="1" hangingPunct="1">
              <a:buFont typeface="Corbel" pitchFamily="34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Алкоголь – 12%</a:t>
            </a:r>
          </a:p>
          <a:p>
            <a:pPr marL="44450" indent="0" algn="ctr" eaLnBrk="1" hangingPunct="1">
              <a:buFont typeface="Corbel" pitchFamily="34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Низкая физическая активность – 9%</a:t>
            </a:r>
          </a:p>
          <a:p>
            <a:pPr marL="44450" indent="0" algn="ctr" eaLnBrk="1" hangingPunct="1">
              <a:buFont typeface="Corbel" pitchFamily="34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Загрязненность воздуха в городах – 1%</a:t>
            </a:r>
          </a:p>
          <a:p>
            <a:pPr marL="44450" indent="0" algn="ctr" eaLnBrk="1" hangingPunct="1">
              <a:buFont typeface="Corbel" pitchFamily="34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Свинец – 1%</a:t>
            </a:r>
          </a:p>
          <a:p>
            <a:pPr marL="44450" indent="0" algn="ctr" eaLnBrk="1" hangingPunct="1">
              <a:buFont typeface="Corbel" pitchFamily="34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Запрещенные наркотики – 1%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500174"/>
            <a:ext cx="8215370" cy="2480320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/>
              <a:t>Проблема Курения</a:t>
            </a:r>
            <a:endParaRPr lang="ru-RU" sz="6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pict.realto.ru/_images/news/news/other/other_9899_3_full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104" y="0"/>
            <a:ext cx="9093896" cy="659307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Объект 2"/>
          <p:cNvSpPr txBox="1">
            <a:spLocks/>
          </p:cNvSpPr>
          <p:nvPr/>
        </p:nvSpPr>
        <p:spPr>
          <a:xfrm>
            <a:off x="3500430" y="6283939"/>
            <a:ext cx="2451970" cy="574061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182880" tIns="91440" rtlCol="0">
            <a:normAutofit fontScale="62500" lnSpcReduction="20000"/>
          </a:bodyPr>
          <a:lstStyle/>
          <a:p>
            <a:pPr marL="45720" marR="0" lvl="0" indent="0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Corbel" pitchFamily="34" charset="0"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Паспорт 1892г</a:t>
            </a:r>
            <a:endParaRPr kumimoji="0" lang="ru-RU" sz="2800" b="1" i="0" u="none" strike="noStrike" kern="1200" cap="none" spc="0" normalizeH="0" baseline="0" noProof="0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3795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5845" name="Picture 5" descr="http://www.donquichotte.org/_storage/img/today/no_smoking/nizar_outhman-syri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3928" y="283254"/>
            <a:ext cx="5927101" cy="629350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5" descr="http://upravlenie.ucoz.ru/_fr/6/031855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6016" y="588964"/>
            <a:ext cx="2814638" cy="485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7" descr="http://img-fotki.yandex.ru/get/4421/72664619.1/0_6dc07_d9379106_XL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04185" y="719138"/>
            <a:ext cx="3207544" cy="506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85728"/>
            <a:ext cx="8429684" cy="2684358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Законопроект «О защите здоровья населения от последствий потребления табака».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5842" name="Picture 2" descr="http://www.spravkoved.ru/images/stories/news/zakon-o-kurenii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14546" y="1373404"/>
            <a:ext cx="4857784" cy="54845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000240"/>
            <a:ext cx="8286808" cy="2071702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/>
            </a:r>
            <a:br>
              <a:rPr lang="ru-RU" sz="5400" dirty="0" smtClean="0"/>
            </a:br>
            <a:r>
              <a:rPr lang="ru-RU" sz="5400" dirty="0" smtClean="0"/>
              <a:t>Проблема алкоголизма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1041260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5" descr="voda_iz_butylki_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71604" y="1500174"/>
            <a:ext cx="5736431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428604"/>
            <a:ext cx="8183880" cy="1051560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4000" dirty="0" smtClean="0">
                <a:effectLst/>
              </a:rPr>
              <a:t>История появления спиртных напитков</a:t>
            </a:r>
          </a:p>
        </p:txBody>
      </p:sp>
      <p:sp>
        <p:nvSpPr>
          <p:cNvPr id="36868" name="Объект 2"/>
          <p:cNvSpPr>
            <a:spLocks noGrp="1"/>
          </p:cNvSpPr>
          <p:nvPr>
            <p:ph idx="1"/>
          </p:nvPr>
        </p:nvSpPr>
        <p:spPr>
          <a:xfrm>
            <a:off x="228600" y="6048375"/>
            <a:ext cx="6944916" cy="452460"/>
          </a:xfrm>
        </p:spPr>
        <p:txBody>
          <a:bodyPr>
            <a:normAutofit fontScale="92500" lnSpcReduction="10000"/>
          </a:bodyPr>
          <a:lstStyle/>
          <a:p>
            <a:pPr marL="44450" indent="0" algn="ctr">
              <a:buFont typeface="Corbel" pitchFamily="34" charset="0"/>
              <a:buNone/>
            </a:pPr>
            <a:r>
              <a:rPr lang="ru-RU" sz="2400" dirty="0" smtClean="0">
                <a:solidFill>
                  <a:srgbClr val="FF0000"/>
                </a:solidFill>
              </a:rPr>
              <a:t>Впервые спирт был получен арабами.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6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1000108"/>
            <a:ext cx="6553200" cy="5081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>
          <a:xfrm>
            <a:off x="785786" y="428604"/>
            <a:ext cx="7406879" cy="571504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Заморский подарок.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5" descr="vodka-4ili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9453" y="1557338"/>
            <a:ext cx="6661547" cy="499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5" name="Rectangle 2"/>
          <p:cNvSpPr>
            <a:spLocks noGrp="1" noChangeArrowheads="1"/>
          </p:cNvSpPr>
          <p:nvPr>
            <p:ph type="title"/>
          </p:nvPr>
        </p:nvSpPr>
        <p:spPr>
          <a:xfrm>
            <a:off x="554832" y="203201"/>
            <a:ext cx="7709297" cy="1355725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b="1" smtClean="0"/>
              <a:t>Лекарственное средство</a:t>
            </a:r>
            <a:r>
              <a:rPr lang="ru-RU" sz="4000" b="1" smtClean="0"/>
              <a:t> </a:t>
            </a:r>
            <a:r>
              <a:rPr lang="ru-RU" sz="4800" b="1" smtClean="0"/>
              <a:t>«</a:t>
            </a:r>
            <a:r>
              <a:rPr lang="en-US" sz="4800" b="1" smtClean="0"/>
              <a:t>aqua vitae</a:t>
            </a:r>
            <a:r>
              <a:rPr lang="ru-RU" sz="4800" b="1" smtClean="0"/>
              <a:t>».</a:t>
            </a:r>
            <a:r>
              <a:rPr lang="ru-RU" sz="4000" b="1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>
          <a:xfrm>
            <a:off x="408385" y="285728"/>
            <a:ext cx="8307019" cy="1143008"/>
          </a:xfrm>
        </p:spPr>
        <p:txBody>
          <a:bodyPr/>
          <a:lstStyle/>
          <a:p>
            <a:pPr algn="ctr" eaLnBrk="1" hangingPunct="1"/>
            <a:r>
              <a:rPr lang="ru-RU" sz="3200" b="1" dirty="0" smtClean="0"/>
              <a:t>Общая статистика по алкоголизму в России</a:t>
            </a:r>
          </a:p>
        </p:txBody>
      </p:sp>
      <p:pic>
        <p:nvPicPr>
          <p:cNvPr id="43011" name="Picture 5" descr="http://ufa.mk.ru/upload/iblock_mk/475/02/49/86/DETAIL_PICTURE_5313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1428736"/>
            <a:ext cx="7715304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5" descr="npspicturenps1553355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4288"/>
            <a:ext cx="9144000" cy="684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035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"/>
            <a:ext cx="9144000" cy="836613"/>
          </a:xfrm>
        </p:spPr>
        <p:txBody>
          <a:bodyPr/>
          <a:lstStyle/>
          <a:p>
            <a:pPr eaLnBrk="1" hangingPunct="1"/>
            <a:r>
              <a:rPr lang="ru-RU" b="1" smtClean="0"/>
              <a:t>Женский алкоголизм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7" y="0"/>
            <a:ext cx="8226029" cy="1143000"/>
          </a:xfrm>
        </p:spPr>
        <p:txBody>
          <a:bodyPr/>
          <a:lstStyle/>
          <a:p>
            <a:pPr algn="ctr" eaLnBrk="1" hangingPunct="1"/>
            <a:r>
              <a:rPr lang="ru-RU" dirty="0" smtClean="0"/>
              <a:t>Подростковый алкоголизм </a:t>
            </a:r>
          </a:p>
        </p:txBody>
      </p:sp>
      <p:pic>
        <p:nvPicPr>
          <p:cNvPr id="45060" name="Picture 5" descr="3598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4480" y="1142984"/>
            <a:ext cx="5357850" cy="51664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File:Паспорт дорожный 19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0100" y="0"/>
            <a:ext cx="7000924" cy="657098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2"/>
          <p:cNvSpPr txBox="1">
            <a:spLocks/>
          </p:cNvSpPr>
          <p:nvPr/>
        </p:nvSpPr>
        <p:spPr>
          <a:xfrm>
            <a:off x="3640087" y="5954354"/>
            <a:ext cx="1838978" cy="574061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>
            <a:lvl1pPr marL="228600" indent="-182880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Clr>
                <a:schemeClr val="accent1"/>
              </a:buClr>
              <a:buSzPct val="80000"/>
              <a:buFont typeface="Corbel" pitchFamily="34" charset="0"/>
              <a:buChar char="•"/>
              <a:defRPr sz="2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fontAlgn="auto">
              <a:spcAft>
                <a:spcPts val="0"/>
              </a:spcAft>
              <a:buFont typeface="Corbel" pitchFamily="34" charset="0"/>
              <a:buNone/>
              <a:defRPr/>
            </a:pPr>
            <a:r>
              <a:rPr lang="ru-RU" sz="28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Паспорт 1915г</a:t>
            </a:r>
            <a:endParaRPr lang="ru-RU" sz="28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buFont typeface="Wingdings" pitchFamily="2" charset="2"/>
              <a:buNone/>
            </a:pPr>
            <a:r>
              <a:rPr lang="en-US" smtClean="0"/>
              <a:t>   </a:t>
            </a:r>
            <a:r>
              <a:rPr lang="ru-RU" smtClean="0"/>
              <a:t>А сколько всего имеют проблему с алкоголем – никому не известно и вряд ли когда станет известным. Как говорят исследователи, чтобы узнать более-менее реальное положение дел необходимо официальные данные статистики умножать на пять.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472" y="1214422"/>
            <a:ext cx="7718661" cy="4643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7107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0"/>
            <a:ext cx="7929618" cy="1071546"/>
          </a:xfrm>
        </p:spPr>
        <p:txBody>
          <a:bodyPr/>
          <a:lstStyle/>
          <a:p>
            <a:pPr algn="ctr" eaLnBrk="1" hangingPunct="1"/>
            <a:r>
              <a:rPr lang="ru-RU" dirty="0" smtClean="0"/>
              <a:t>Детский алкоголизм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428604"/>
            <a:ext cx="8183880" cy="857256"/>
          </a:xfrm>
        </p:spPr>
        <p:txBody>
          <a:bodyPr/>
          <a:lstStyle/>
          <a:p>
            <a:pPr eaLnBrk="1" hangingPunct="1"/>
            <a:r>
              <a:rPr lang="ru-RU" dirty="0" smtClean="0"/>
              <a:t>Смертность от алкоголизма 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500174"/>
            <a:ext cx="8183880" cy="4187952"/>
          </a:xfrm>
        </p:spPr>
        <p:txBody>
          <a:bodyPr>
            <a:normAutofit/>
          </a:bodyPr>
          <a:lstStyle/>
          <a:p>
            <a:pPr algn="just" eaLnBrk="1" hangingPunct="1">
              <a:buFont typeface="Wingdings" pitchFamily="2" charset="2"/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Посмотрим на отчет ООН по продолжительности жизни в разных странах в 2011 году. Так вот, Россия стоит после таких стран, как Мавритания, Йемен и Таджикистан. И если главными причинами высокой смертности в этих государствах считается бедность населения, отсутствие чистой питьевой воды, низкий уровень медицинского обслуживания, нехватка пищи, то в России причина одна – водка.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3" name="Picture 5" descr="5ef54d5fc26c0714e4c386bb0ec_prev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034" y="500042"/>
            <a:ext cx="8072494" cy="5363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500034" y="571480"/>
            <a:ext cx="2462199" cy="2357429"/>
          </a:xfrm>
        </p:spPr>
        <p:txBody>
          <a:bodyPr>
            <a:normAutofit/>
          </a:bodyPr>
          <a:lstStyle/>
          <a:p>
            <a:pPr eaLnBrk="1" hangingPunct="1"/>
            <a:r>
              <a:rPr lang="ru-RU" sz="2400" dirty="0" smtClean="0"/>
              <a:t>Наиболее пьющими странами мира являются:</a:t>
            </a:r>
            <a:r>
              <a:rPr lang="ru-RU" dirty="0" smtClean="0"/>
              <a:t> </a:t>
            </a: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5350538"/>
              </p:ext>
            </p:extLst>
          </p:nvPr>
        </p:nvGraphicFramePr>
        <p:xfrm>
          <a:off x="2483768" y="596131"/>
          <a:ext cx="6096000" cy="5090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Страна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Кол-во</a:t>
                      </a:r>
                      <a:r>
                        <a:rPr lang="ru-RU" baseline="0" dirty="0" smtClean="0"/>
                        <a:t> абсолютного алкоголя, л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Уганда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19,47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Люксембург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17,54</a:t>
                      </a:r>
                      <a:endParaRPr lang="ru-RU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Чехия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16,21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Ирландия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14,45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Франция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13,39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Германия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12,89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Португалия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12,49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Испания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12,25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Венгрия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11,92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Швейцария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11,53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Россия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10,58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Великобритания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10,39</a:t>
                      </a: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571472" y="500042"/>
            <a:ext cx="2214578" cy="677214"/>
          </a:xfrm>
        </p:spPr>
        <p:txBody>
          <a:bodyPr/>
          <a:lstStyle/>
          <a:p>
            <a:pPr eaLnBrk="1" hangingPunct="1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ВЫВОД:</a:t>
            </a:r>
          </a:p>
        </p:txBody>
      </p:sp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785786" y="1225689"/>
            <a:ext cx="771530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в заключении хотелось бы сказать, что в краткосрочной перспективе, то есть до конца нашего века, будет продолжаться активный процесс снижения интенсивности рождаемости по регионам страны. В дальнейшем ускоряющимися темпами будет наблюдаться процесс снижения интенсивности рождаемости, особенно в сельском населении. Здесь, по всей вероятности, произойдет переход от многодетной к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среднедетной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а позже и </a:t>
            </a:r>
            <a:r>
              <a:rPr kumimoji="0" lang="ru-RU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малодетной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семье.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ПРОБЛЕМА НАРКОМАНИИ АЛКОГОЛИЗМА КУРЕНИЯ ТОЛЬКО РАСТЕТ И ПОРА УЖЕ ВСЕМ ЗАДУМАТЬСЯ ОБ ЭТОМ!!!!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Объект 2"/>
          <p:cNvSpPr txBox="1">
            <a:spLocks/>
          </p:cNvSpPr>
          <p:nvPr/>
        </p:nvSpPr>
        <p:spPr>
          <a:xfrm>
            <a:off x="3640087" y="5954354"/>
            <a:ext cx="1838978" cy="574061"/>
          </a:xfrm>
          <a:prstGeom prst="rect">
            <a:avLst/>
          </a:prstGeom>
          <a:solidFill>
            <a:srgbClr val="FFFFFF">
              <a:alpha val="50196"/>
            </a:srgb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>
            <a:lvl1pPr marL="228600" indent="-182880" algn="l" defTabSz="914400" rtl="0" eaLnBrk="1" latinLnBrk="0" hangingPunct="1">
              <a:lnSpc>
                <a:spcPct val="90000"/>
              </a:lnSpc>
              <a:spcBef>
                <a:spcPts val="1400"/>
              </a:spcBef>
              <a:buClr>
                <a:schemeClr val="accent1"/>
              </a:buClr>
              <a:buSzPct val="80000"/>
              <a:buFont typeface="Corbel" pitchFamily="34" charset="0"/>
              <a:buChar char="•"/>
              <a:defRPr sz="22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73152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00584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280160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16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19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22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2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SzPct val="80000"/>
              <a:buFont typeface="Corbel" pitchFamily="34" charset="0"/>
              <a:buChar char="•"/>
              <a:defRPr sz="16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" indent="0" fontAlgn="auto">
              <a:spcAft>
                <a:spcPts val="0"/>
              </a:spcAft>
              <a:buFont typeface="Corbel" pitchFamily="34" charset="0"/>
              <a:buNone/>
              <a:defRPr/>
            </a:pPr>
            <a:r>
              <a:rPr lang="ru-RU" sz="28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Паспорт 1997г</a:t>
            </a:r>
            <a:endParaRPr lang="ru-RU" sz="28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6" name="Picture 2" descr="File:Pasport R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1760" y="13304"/>
            <a:ext cx="4124325" cy="570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File:Russian international biometric passport 10year version(data page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6947" y="0"/>
            <a:ext cx="4695825" cy="644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2411760" y="3785944"/>
            <a:ext cx="1224136" cy="15841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1024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5" name="Picture 2" descr="http://pr.adcontext.net/files/%D0%A3%D0%AD%D0%9A_%D0%9C%D0%B5%D0%BB%D0%BA%D1%83%D0%BC%D0%BE%D0%B2_%D0%BB%D0%B8%D1%86%D0%BE%20(2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" y="357166"/>
            <a:ext cx="9144000" cy="627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571744"/>
            <a:ext cx="8183880" cy="1051560"/>
          </a:xfrm>
        </p:spPr>
        <p:txBody>
          <a:bodyPr>
            <a:noAutofit/>
          </a:bodyPr>
          <a:lstStyle/>
          <a:p>
            <a:pPr algn="ctr"/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Проблема попрошайничества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571472" y="285728"/>
            <a:ext cx="8183880" cy="765808"/>
          </a:xfrm>
        </p:spPr>
        <p:txBody>
          <a:bodyPr/>
          <a:lstStyle/>
          <a:p>
            <a:pPr algn="ctr" eaLnBrk="1" hangingPunct="1"/>
            <a:r>
              <a:rPr lang="ru-RU" dirty="0" smtClean="0"/>
              <a:t>Попрошайки на Руси</a:t>
            </a:r>
          </a:p>
        </p:txBody>
      </p:sp>
      <p:sp>
        <p:nvSpPr>
          <p:cNvPr id="12291" name="Объект 2"/>
          <p:cNvSpPr>
            <a:spLocks noGrp="1"/>
          </p:cNvSpPr>
          <p:nvPr>
            <p:ph idx="1"/>
          </p:nvPr>
        </p:nvSpPr>
        <p:spPr>
          <a:xfrm>
            <a:off x="428596" y="1428736"/>
            <a:ext cx="4158854" cy="4337050"/>
          </a:xfrm>
        </p:spPr>
        <p:txBody>
          <a:bodyPr>
            <a:normAutofit/>
          </a:bodyPr>
          <a:lstStyle/>
          <a:p>
            <a:pPr marL="44450" indent="0" eaLnBrk="1" hangingPunct="1">
              <a:buFont typeface="Corbel" pitchFamily="34" charset="0"/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Руси всегда с состраданием и любовью относились к попрошайками. Их было очень много, что являло особенность русского общества. </a:t>
            </a:r>
          </a:p>
        </p:txBody>
      </p:sp>
      <p:pic>
        <p:nvPicPr>
          <p:cNvPr id="12292" name="Picture 2" descr="http://artmight.com/albums/public-domain-art-images/Wassilij-Iwanowitsch-Surikow-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2" y="1142984"/>
            <a:ext cx="3571900" cy="488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2790</TotalTime>
  <Words>668</Words>
  <Application>Microsoft Office PowerPoint</Application>
  <PresentationFormat>Экран (4:3)</PresentationFormat>
  <Paragraphs>184</Paragraphs>
  <Slides>45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45</vt:i4>
      </vt:variant>
    </vt:vector>
  </HeadingPairs>
  <TitlesOfParts>
    <vt:vector size="52" baseType="lpstr">
      <vt:lpstr>Calibri</vt:lpstr>
      <vt:lpstr>Corbel</vt:lpstr>
      <vt:lpstr>Times New Roman</vt:lpstr>
      <vt:lpstr>Verdana</vt:lpstr>
      <vt:lpstr>Wingdings</vt:lpstr>
      <vt:lpstr>Wingdings 2</vt:lpstr>
      <vt:lpstr>Аспект</vt:lpstr>
      <vt:lpstr>ГБОУ СПО МО ВОЛОКОЛАМСКИЙ КОЛЛЕДЖ ПРАВА ЭКОНОМИКИ И БЕЗОПАСНОСТИ</vt:lpstr>
      <vt:lpstr>ИСТОРИЯ ПАСПОРТА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Проблема попрошайничества</vt:lpstr>
      <vt:lpstr>Попрошайки на Руси</vt:lpstr>
      <vt:lpstr>Попрошайки при Петре I</vt:lpstr>
      <vt:lpstr>Презентация PowerPoint</vt:lpstr>
      <vt:lpstr>Наркомания</vt:lpstr>
      <vt:lpstr>В 1891 г. петербургские "Новости" напечатали статью В.О.Португалова "Элегантное пьянство". </vt:lpstr>
      <vt:lpstr>Официально в Россию опий завозился из Турции для лечебных целей. </vt:lpstr>
      <vt:lpstr>Презентация PowerPoint</vt:lpstr>
      <vt:lpstr>Борьба с наркоманией</vt:lpstr>
      <vt:lpstr>В 2009 году Россия заняла первое место в мире по употреблению героина </vt:lpstr>
      <vt:lpstr>Торговля наркотиками – самый прибыльный «бизнес». Купленный в Афганистане килограмм героина за 9 тысяч долларов в Москве легко продается за 150 тысяч долларов. </vt:lpstr>
      <vt:lpstr>От наркомании излечивается не более 10% наркоманов.</vt:lpstr>
      <vt:lpstr>Средний возраст погибшего наркомана в России – 28 лет.  </vt:lpstr>
      <vt:lpstr>Наказание</vt:lpstr>
      <vt:lpstr>За последние десять лет число смертей от употребления наркотиков увеличилось в 12 раз, а среди детей – в 42 раза</vt:lpstr>
      <vt:lpstr>Средняя продолжительность жизни и здоровье нации</vt:lpstr>
      <vt:lpstr>Средняя продолжительность жизни в конце XIX - начале ХХ века </vt:lpstr>
      <vt:lpstr>Смертность в конце XIX - начале ХХ века </vt:lpstr>
      <vt:lpstr>Младенческая смертность</vt:lpstr>
      <vt:lpstr>Смертность в современной России</vt:lpstr>
      <vt:lpstr>Причины смерти</vt:lpstr>
      <vt:lpstr>Проблема Курения</vt:lpstr>
      <vt:lpstr>Презентация PowerPoint</vt:lpstr>
      <vt:lpstr>Презентация PowerPoint</vt:lpstr>
      <vt:lpstr>Презентация PowerPoint</vt:lpstr>
      <vt:lpstr>  Проблема алкоголизма</vt:lpstr>
      <vt:lpstr>История появления спиртных напитков</vt:lpstr>
      <vt:lpstr>Заморский подарок. </vt:lpstr>
      <vt:lpstr>Лекарственное средство «aqua vitae». </vt:lpstr>
      <vt:lpstr>Общая статистика по алкоголизму в России</vt:lpstr>
      <vt:lpstr>Женский алкоголизм</vt:lpstr>
      <vt:lpstr>Подростковый алкоголизм </vt:lpstr>
      <vt:lpstr>Презентация PowerPoint</vt:lpstr>
      <vt:lpstr>Детский алкоголизм </vt:lpstr>
      <vt:lpstr>Смертность от алкоголизма </vt:lpstr>
      <vt:lpstr>Презентация PowerPoint</vt:lpstr>
      <vt:lpstr>Наиболее пьющими странами мира являются: </vt:lpstr>
      <vt:lpstr>ВЫВОД: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ГБОУ СПО МО ВОЛОКОЛАМСКИЙ КОЛЛЕДЖ ПРАВА ЭКОНОМИКИ И БЕЗОПАСНОСТИ</dc:title>
  <dc:creator>ggg</dc:creator>
  <cp:lastModifiedBy>Алексей Пастухов</cp:lastModifiedBy>
  <cp:revision>85</cp:revision>
  <dcterms:created xsi:type="dcterms:W3CDTF">2013-03-02T14:04:24Z</dcterms:created>
  <dcterms:modified xsi:type="dcterms:W3CDTF">2015-01-30T13:12:40Z</dcterms:modified>
</cp:coreProperties>
</file>