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6"/>
  </p:notesMasterIdLst>
  <p:sldIdLst>
    <p:sldId id="259" r:id="rId2"/>
    <p:sldId id="256" r:id="rId3"/>
    <p:sldId id="258" r:id="rId4"/>
    <p:sldId id="257" r:id="rId5"/>
    <p:sldId id="261" r:id="rId6"/>
    <p:sldId id="260" r:id="rId7"/>
    <p:sldId id="262" r:id="rId8"/>
    <p:sldId id="263" r:id="rId9"/>
    <p:sldId id="265" r:id="rId10"/>
    <p:sldId id="267" r:id="rId11"/>
    <p:sldId id="266" r:id="rId12"/>
    <p:sldId id="268" r:id="rId13"/>
    <p:sldId id="269" r:id="rId14"/>
    <p:sldId id="270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54" d="100"/>
          <a:sy n="54" d="100"/>
        </p:scale>
        <p:origin x="-413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9B9CB-15CA-4803-9489-C6FA024EBEDD}" type="datetimeFigureOut">
              <a:rPr lang="ru-RU"/>
              <a:t>18.09.2014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782A26-7D33-4508-A56E-15F8FD881C60}" type="slidenum">
              <a:rPr lang="ru-RU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76745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122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425462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41101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6953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1849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286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5414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0460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6274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7623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48115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6977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057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782A26-7D33-4508-A56E-15F8FD881C60}" type="slidenum">
              <a:rPr lang="ru-RU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70472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91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93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2688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836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7600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63432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43882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094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562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054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250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49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3813" y="-331788"/>
            <a:ext cx="12195123" cy="1657351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7200" i="1">
                <a:solidFill>
                  <a:srgbClr val="0070C0"/>
                </a:solidFill>
                <a:latin typeface="Comic Sans MS"/>
              </a:rPr>
              <a:t>МАРШАЛЛОВЫ</a:t>
            </a:r>
            <a:r>
              <a:rPr lang="ru-RU"/>
              <a:t>  </a:t>
            </a:r>
            <a:r>
              <a:rPr lang="ru-RU" sz="7200" i="1">
                <a:solidFill>
                  <a:srgbClr val="0070C0"/>
                </a:solidFill>
                <a:latin typeface="Comic Sans MS"/>
              </a:rPr>
              <a:t>ОСТРОВА</a:t>
            </a:r>
          </a:p>
        </p:txBody>
      </p:sp>
      <p:pic>
        <p:nvPicPr>
          <p:cNvPr id="5" name="Рисунок 4" descr="106717232_large_3305111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7689" r="7689"/>
          <a:stretch>
            <a:fillRect/>
          </a:stretch>
        </p:blipFill>
        <p:spPr>
          <a:xfrm>
            <a:off x="-76811" y="1136821"/>
            <a:ext cx="12351915" cy="578485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947742" y="6791544"/>
            <a:ext cx="3932237" cy="3811588"/>
          </a:xfrm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73326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8738" y="-49213"/>
            <a:ext cx="5889626" cy="1505585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7200" b="1" i="1">
                <a:solidFill>
                  <a:srgbClr val="0070C0"/>
                </a:solidFill>
                <a:latin typeface=""/>
              </a:rPr>
              <a:t>  </a:t>
            </a:r>
            <a:r>
              <a:rPr lang="ru-RU" sz="7200" b="1" i="1">
                <a:solidFill>
                  <a:srgbClr val="0070C0"/>
                </a:solidFill>
              </a:rPr>
              <a:t>Население</a:t>
            </a:r>
          </a:p>
        </p:txBody>
      </p:sp>
      <p:pic>
        <p:nvPicPr>
          <p:cNvPr id="5" name="Рисунок 4" descr="Building_in_Majuro,_Marshall_Islands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8207" r="8207"/>
          <a:stretch>
            <a:fillRect/>
          </a:stretch>
        </p:blipFill>
        <p:spPr>
          <a:xfrm>
            <a:off x="5878048" y="2405449"/>
            <a:ext cx="6172200" cy="48736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39688" y="1429489"/>
            <a:ext cx="5870576" cy="5901586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ru-RU" sz="2400">
                <a:latin typeface="Calibri"/>
              </a:rPr>
              <a:t>Первая национальная перепись населения Маршалловых островов состоялась в 1920 году. Тогда на островах проживало 9800 человек. </a:t>
            </a:r>
          </a:p>
          <a:p>
            <a:r>
              <a:rPr lang="ru-RU" sz="2400">
                <a:latin typeface="Calibri"/>
              </a:rPr>
              <a:t>Согласно переписи 1999 года, ежегодный прирост населения оставался на уровне 1,5%, а по оценке 2008 года вырос до 2,1%.</a:t>
            </a:r>
          </a:p>
          <a:p>
            <a:r>
              <a:rPr lang="ru-RU" sz="2400">
                <a:latin typeface="Calibri"/>
              </a:rPr>
              <a:t>Согласно последней переписи 1999 года, численность населения Маршалловых осторовов составляла 50 840 человек. При этом в столице государства, городе Маджуро, проживало свыше 25 тыс. человек. Согласно переписи 2011 года, сужчины составляли 51,2%, женщины - 48, 8% населения. Средняя продолжительность   жизни  мужчин 65,7 года, женщин-69, 4 года.</a:t>
            </a:r>
          </a:p>
          <a:p>
            <a:endParaRPr lang="ru-RU" sz="2400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57179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9528" y="9525"/>
            <a:ext cx="12233116" cy="1600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7200" b="1" i="1">
                <a:solidFill>
                  <a:srgbClr val="0070C0"/>
                </a:solidFill>
                <a:latin typeface=""/>
              </a:rPr>
              <a:t>             </a:t>
            </a:r>
            <a:r>
              <a:rPr lang="ru-RU" sz="7200" b="1" i="1">
                <a:solidFill>
                  <a:srgbClr val="0070C0"/>
                </a:solidFill>
              </a:rPr>
              <a:t>Население</a:t>
            </a:r>
            <a:endParaRPr lang="ru-RU"/>
          </a:p>
        </p:txBody>
      </p:sp>
      <p:pic>
        <p:nvPicPr>
          <p:cNvPr id="5" name="Рисунок 4" descr="Marshall_Islands_demography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24815" b="24815"/>
          <a:stretch>
            <a:fillRect/>
          </a:stretch>
        </p:blipFill>
        <p:spPr>
          <a:xfrm>
            <a:off x="-47738" y="1543529"/>
            <a:ext cx="12212638" cy="36195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187261"/>
            <a:ext cx="12176125" cy="1683439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3600" i="1">
                <a:latin typeface="Calibri"/>
              </a:rPr>
              <a:t>        Динамика роста населения Маршалловых Островов</a:t>
            </a:r>
          </a:p>
        </p:txBody>
      </p:sp>
    </p:spTree>
    <p:extLst>
      <p:ext uri="{BB962C8B-B14F-4D97-AF65-F5344CB8AC3E}">
        <p14:creationId xmlns:p14="http://schemas.microsoft.com/office/powerpoint/2010/main" val="13413325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94513" y="-47625"/>
            <a:ext cx="5281612" cy="19605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800" b="1" i="1" u="sng">
                <a:solidFill>
                  <a:srgbClr val="0070C0"/>
                </a:solidFill>
              </a:rPr>
              <a:t>Этнический</a:t>
            </a:r>
            <a:r>
              <a:rPr lang="ru-RU" sz="4800">
                <a:solidFill>
                  <a:srgbClr val="000000"/>
                </a:solidFill>
              </a:rPr>
              <a:t> </a:t>
            </a:r>
            <a:r>
              <a:rPr lang="ru-RU" sz="4800" b="1" i="1" u="sng">
                <a:solidFill>
                  <a:srgbClr val="0070C0"/>
                </a:solidFill>
              </a:rPr>
              <a:t>состав</a:t>
            </a:r>
          </a:p>
        </p:txBody>
      </p:sp>
      <p:pic>
        <p:nvPicPr>
          <p:cNvPr id="5" name="Рисунок 4" descr="marshal-islands4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6562" r="16562"/>
          <a:stretch>
            <a:fillRect/>
          </a:stretch>
        </p:blipFill>
        <p:spPr>
          <a:xfrm>
            <a:off x="-20638" y="-19050"/>
            <a:ext cx="6894513" cy="688657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07213" y="1840177"/>
            <a:ext cx="5243512" cy="50273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800">
                <a:latin typeface="Calibri"/>
              </a:rPr>
              <a:t>Абсолютное большинство населения Маршалловых Островов составляют </a:t>
            </a:r>
            <a:r>
              <a:rPr lang="ru-RU" sz="2800" i="1">
                <a:latin typeface="Calibri"/>
              </a:rPr>
              <a:t>маршалльцы</a:t>
            </a:r>
            <a:r>
              <a:rPr lang="ru-RU" sz="2800">
                <a:latin typeface="Calibri"/>
              </a:rPr>
              <a:t>. Это микронезийский народ, который делиться на две этнографические группы: </a:t>
            </a:r>
            <a:r>
              <a:rPr lang="ru-RU" sz="2800" i="1">
                <a:latin typeface="Calibri"/>
              </a:rPr>
              <a:t>райлик</a:t>
            </a:r>
            <a:r>
              <a:rPr lang="ru-RU" sz="2800">
                <a:latin typeface="Calibri"/>
              </a:rPr>
              <a:t> и </a:t>
            </a:r>
            <a:r>
              <a:rPr lang="ru-RU" sz="2800" i="1">
                <a:latin typeface="Calibri"/>
              </a:rPr>
              <a:t>рахтак</a:t>
            </a:r>
            <a:r>
              <a:rPr lang="ru-RU" sz="2800">
                <a:latin typeface="Calibri"/>
              </a:rPr>
              <a:t>. </a:t>
            </a:r>
          </a:p>
          <a:p>
            <a:r>
              <a:rPr lang="ru-RU" sz="2800">
                <a:latin typeface="Calibri"/>
              </a:rPr>
              <a:t>Доля иностранцев, проживающих в стране, составляет всего 2,3%.</a:t>
            </a:r>
          </a:p>
        </p:txBody>
      </p:sp>
    </p:spTree>
    <p:extLst>
      <p:ext uri="{BB962C8B-B14F-4D97-AF65-F5344CB8AC3E}">
        <p14:creationId xmlns:p14="http://schemas.microsoft.com/office/powerpoint/2010/main" val="1096920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2700" y="6350"/>
            <a:ext cx="12196657" cy="180975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7200" b="1" i="1">
                <a:solidFill>
                  <a:srgbClr val="0070C0"/>
                </a:solidFill>
                <a:latin typeface=""/>
              </a:rPr>
              <a:t>     </a:t>
            </a:r>
            <a:r>
              <a:rPr lang="ru-RU" sz="7200" b="1" i="1">
                <a:solidFill>
                  <a:srgbClr val="0070C0"/>
                </a:solidFill>
              </a:rPr>
              <a:t>Религиозный состав</a:t>
            </a:r>
          </a:p>
        </p:txBody>
      </p:sp>
      <p:pic>
        <p:nvPicPr>
          <p:cNvPr id="5" name="Рисунок 4" descr="2013030715271286_2_l (2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7950" r="7950"/>
          <a:stretch>
            <a:fillRect/>
          </a:stretch>
        </p:blipFill>
        <p:spPr>
          <a:xfrm>
            <a:off x="5889625" y="1833563"/>
            <a:ext cx="6265824" cy="50133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53081" y="1828800"/>
            <a:ext cx="6003031" cy="5027613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800">
                <a:latin typeface="Calibri"/>
              </a:rPr>
              <a:t>Господствующей религией на Маршалловых островах является христианство, распространенная на архипелаге миссионерами в 19 веке. Первые католические миссионеры появились на Маршалловых островах в 1899 году, впоследствии построив на атолле Джалуит церковь. </a:t>
            </a:r>
          </a:p>
          <a:p>
            <a:r>
              <a:rPr lang="ru-RU" sz="2800">
                <a:latin typeface="Calibri"/>
              </a:rPr>
              <a:t>В 2008 году доля протестантов составляла 54,8%, последователей Ассамблеи Божьей - 25,8%, католиков - 8,4%, мормонов - 2,1%. </a:t>
            </a:r>
          </a:p>
        </p:txBody>
      </p:sp>
    </p:spTree>
    <p:extLst>
      <p:ext uri="{BB962C8B-B14F-4D97-AF65-F5344CB8AC3E}">
        <p14:creationId xmlns:p14="http://schemas.microsoft.com/office/powerpoint/2010/main" val="195090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363" y="-22225"/>
            <a:ext cx="12214888" cy="1600200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7200" b="1" i="1">
                <a:solidFill>
                  <a:srgbClr val="00B0F0"/>
                </a:solidFill>
                <a:latin typeface=""/>
              </a:rPr>
              <a:t>   </a:t>
            </a:r>
            <a:r>
              <a:rPr lang="ru-RU" sz="7200" b="1" i="1">
                <a:solidFill>
                  <a:srgbClr val="00B0F0"/>
                </a:solidFill>
              </a:rPr>
              <a:t>Государственный строй </a:t>
            </a:r>
          </a:p>
        </p:txBody>
      </p:sp>
      <p:pic>
        <p:nvPicPr>
          <p:cNvPr id="5" name="Рисунок 4" descr="flag-of-marshall-islands_4a9faa591b44d-p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10423" r="10423"/>
          <a:stretch>
            <a:fillRect/>
          </a:stretch>
        </p:blipFill>
        <p:spPr>
          <a:xfrm>
            <a:off x="5972175" y="1516063"/>
            <a:ext cx="6172200" cy="54356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15875" y="1563688"/>
            <a:ext cx="6022975" cy="527362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600">
                <a:latin typeface="Calibri"/>
              </a:rPr>
              <a:t>Маршалловы Острова - самоуправляющееся государственное образовании с свободной ассоциации с США. Конституция, принятая 1 мая 1979 года, устанавливает республиканскую форму правления, сочетающую в себе черты британской и американской политических систем.</a:t>
            </a:r>
          </a:p>
          <a:p>
            <a:r>
              <a:rPr lang="ru-RU" sz="2600">
                <a:latin typeface="Calibri"/>
              </a:rPr>
              <a:t>После получения независмости в 1983 году в стране был проведен референдум, результатом которого стал курс на продолжение тесных связей с США.</a:t>
            </a:r>
          </a:p>
        </p:txBody>
      </p:sp>
    </p:spTree>
    <p:extLst>
      <p:ext uri="{BB962C8B-B14F-4D97-AF65-F5344CB8AC3E}">
        <p14:creationId xmlns:p14="http://schemas.microsoft.com/office/powerpoint/2010/main" val="940727016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71173" y="-38100"/>
            <a:ext cx="12258411" cy="3548063"/>
          </a:xfrm>
          <a:solidFill>
            <a:schemeClr val="accent1">
              <a:lumMod val="20000"/>
              <a:lumOff val="80000"/>
            </a:schemeClr>
          </a:solidFill>
          <a:ln>
            <a:solidFill>
              <a:schemeClr val="bg2"/>
            </a:solidFill>
          </a:ln>
        </p:spPr>
        <p:txBody>
          <a:bodyPr/>
          <a:lstStyle/>
          <a:p>
            <a:r>
              <a:rPr lang="ru-RU" sz="7200" i="1" u="sng">
                <a:solidFill>
                  <a:srgbClr val="5B9BD5"/>
                </a:solidFill>
                <a:latin typeface="Calibri Light"/>
              </a:rPr>
              <a:t>Маршалловы</a:t>
            </a:r>
            <a:r>
              <a:rPr lang="ru-RU" i="1" u="sng">
                <a:solidFill>
                  <a:srgbClr val="5B9BD5"/>
                </a:solidFill>
                <a:latin typeface="Calibri Light"/>
              </a:rPr>
              <a:t> </a:t>
            </a:r>
            <a:r>
              <a:rPr lang="ru-RU" sz="7200" i="1" u="sng">
                <a:solidFill>
                  <a:srgbClr val="5B9BD5"/>
                </a:solidFill>
                <a:latin typeface="Calibri Light"/>
              </a:rPr>
              <a:t>острова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33338" y="3468688"/>
            <a:ext cx="12220576" cy="3384497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2800">
                <a:latin typeface="Calibri"/>
              </a:rPr>
              <a:t>Тихоокеанское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Calibri"/>
              </a:rPr>
              <a:t>государство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в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Микронезии</a:t>
            </a:r>
            <a:r>
              <a:rPr lang="ru-RU">
                <a:latin typeface=""/>
              </a:rPr>
              <a:t>, </a:t>
            </a:r>
            <a:r>
              <a:rPr lang="ru-RU" sz="2800">
                <a:latin typeface=""/>
              </a:rPr>
              <a:t>ассоциированное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с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США</a:t>
            </a:r>
            <a:r>
              <a:rPr lang="ru-RU">
                <a:latin typeface=""/>
              </a:rPr>
              <a:t>. </a:t>
            </a:r>
            <a:r>
              <a:rPr lang="ru-RU" sz="2800">
                <a:latin typeface=""/>
              </a:rPr>
              <a:t>Столица</a:t>
            </a:r>
            <a:r>
              <a:rPr lang="ru-RU">
                <a:latin typeface=""/>
              </a:rPr>
              <a:t> - </a:t>
            </a:r>
            <a:r>
              <a:rPr lang="ru-RU" sz="2800">
                <a:latin typeface=""/>
              </a:rPr>
              <a:t>город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Маджуро</a:t>
            </a:r>
            <a:r>
              <a:rPr lang="ru-RU">
                <a:latin typeface=""/>
              </a:rPr>
              <a:t>. </a:t>
            </a:r>
            <a:r>
              <a:rPr lang="ru-RU" sz="2800">
                <a:latin typeface=""/>
              </a:rPr>
              <a:t>Общая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площадь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суши</a:t>
            </a:r>
            <a:r>
              <a:rPr lang="ru-RU">
                <a:latin typeface=""/>
              </a:rPr>
              <a:t> - </a:t>
            </a:r>
            <a:r>
              <a:rPr lang="ru-RU" sz="2800">
                <a:latin typeface=""/>
              </a:rPr>
              <a:t>181</a:t>
            </a:r>
            <a:r>
              <a:rPr lang="ru-RU">
                <a:latin typeface=""/>
              </a:rPr>
              <a:t>, </a:t>
            </a:r>
            <a:r>
              <a:rPr lang="ru-RU" sz="2800">
                <a:latin typeface=""/>
              </a:rPr>
              <a:t>3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км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квадратных</a:t>
            </a:r>
            <a:r>
              <a:rPr lang="ru-RU">
                <a:latin typeface=""/>
              </a:rPr>
              <a:t>; </a:t>
            </a:r>
            <a:r>
              <a:rPr lang="ru-RU" sz="2800">
                <a:latin typeface=""/>
              </a:rPr>
              <a:t>территории</a:t>
            </a:r>
            <a:r>
              <a:rPr lang="ru-RU">
                <a:latin typeface=""/>
              </a:rPr>
              <a:t>, </a:t>
            </a:r>
            <a:r>
              <a:rPr lang="ru-RU" sz="2800">
                <a:latin typeface=""/>
              </a:rPr>
              <a:t>занятой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лагунами</a:t>
            </a:r>
            <a:r>
              <a:rPr lang="ru-RU">
                <a:latin typeface=""/>
              </a:rPr>
              <a:t> - </a:t>
            </a:r>
            <a:r>
              <a:rPr lang="ru-RU" sz="2800">
                <a:latin typeface=""/>
              </a:rPr>
              <a:t>11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673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км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квадратных</a:t>
            </a:r>
            <a:r>
              <a:rPr lang="ru-RU">
                <a:latin typeface=""/>
              </a:rPr>
              <a:t>. </a:t>
            </a:r>
            <a:r>
              <a:rPr lang="ru-RU" sz="2800">
                <a:latin typeface=""/>
              </a:rPr>
              <a:t>Население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Маршалловых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Островов</a:t>
            </a:r>
            <a:r>
              <a:rPr lang="ru-RU">
                <a:latin typeface=""/>
              </a:rPr>
              <a:t> - </a:t>
            </a:r>
            <a:r>
              <a:rPr lang="ru-RU" sz="2800">
                <a:latin typeface=""/>
              </a:rPr>
              <a:t>53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158</a:t>
            </a:r>
            <a:r>
              <a:rPr lang="ru-RU">
                <a:latin typeface=""/>
              </a:rPr>
              <a:t> </a:t>
            </a:r>
            <a:r>
              <a:rPr lang="ru-RU" sz="2800">
                <a:latin typeface=""/>
              </a:rPr>
              <a:t>чел</a:t>
            </a:r>
            <a:r>
              <a:rPr lang="ru-RU">
                <a:latin typeface="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52388" y="-36513"/>
            <a:ext cx="12258570" cy="2027238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7200"/>
              <a:t>Общая</a:t>
            </a:r>
            <a:r>
              <a:rPr lang="ru-RU"/>
              <a:t> </a:t>
            </a:r>
            <a:r>
              <a:rPr lang="ru-RU" sz="7200"/>
              <a:t>информация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90488" y="1968500"/>
            <a:ext cx="12279260" cy="488473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3600">
                <a:latin typeface="Calibri"/>
              </a:rPr>
              <a:t>Столица: Маджуро</a:t>
            </a:r>
          </a:p>
          <a:p>
            <a:r>
              <a:rPr lang="ru-RU" sz="3600">
                <a:latin typeface="Calibri"/>
              </a:rPr>
              <a:t>Континент: Океания</a:t>
            </a:r>
          </a:p>
          <a:p>
            <a:r>
              <a:rPr lang="ru-RU" sz="3600">
                <a:latin typeface="Calibri"/>
              </a:rPr>
              <a:t>Президент: Кристофер Лоик</a:t>
            </a:r>
          </a:p>
          <a:p>
            <a:r>
              <a:rPr lang="ru-RU" sz="3600">
                <a:latin typeface="Calibri"/>
              </a:rPr>
              <a:t>Население: 52 555</a:t>
            </a:r>
          </a:p>
          <a:p>
            <a:r>
              <a:rPr lang="ru-RU" sz="3600">
                <a:latin typeface="Calibri"/>
              </a:rPr>
              <a:t>Валюта: Доллар Сша </a:t>
            </a:r>
          </a:p>
          <a:p>
            <a:r>
              <a:rPr lang="ru-RU" sz="3600">
                <a:latin typeface=""/>
              </a:rPr>
              <a:t>Официальные языки: Английский язык,Маршалльский язык</a:t>
            </a:r>
          </a:p>
          <a:p>
            <a:r>
              <a:rPr lang="ru-RU" sz="3600">
                <a:latin typeface=""/>
              </a:rPr>
              <a:t>Форма правления: Унитарная республика, Президентская республика, Представительная демократия </a:t>
            </a:r>
          </a:p>
        </p:txBody>
      </p:sp>
    </p:spTree>
    <p:extLst>
      <p:ext uri="{BB962C8B-B14F-4D97-AF65-F5344CB8AC3E}">
        <p14:creationId xmlns:p14="http://schemas.microsoft.com/office/powerpoint/2010/main" val="319850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4925" y="4763"/>
            <a:ext cx="12206235" cy="183832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i="1" u="sng">
                <a:solidFill>
                  <a:srgbClr val="0070C0"/>
                </a:solidFill>
                <a:latin typeface=""/>
              </a:rPr>
              <a:t>  </a:t>
            </a:r>
            <a:r>
              <a:rPr lang="ru-RU" i="1" u="sng">
                <a:solidFill>
                  <a:srgbClr val="0070C0"/>
                </a:solidFill>
              </a:rPr>
              <a:t>Общая</a:t>
            </a:r>
            <a:r>
              <a:rPr lang="ru-RU"/>
              <a:t> </a:t>
            </a:r>
            <a:r>
              <a:rPr lang="ru-RU" i="1" u="sng">
                <a:solidFill>
                  <a:srgbClr val="0070C0"/>
                </a:solidFill>
              </a:rPr>
              <a:t>география</a:t>
            </a:r>
            <a:r>
              <a:rPr lang="ru-RU"/>
              <a:t> </a:t>
            </a:r>
            <a:r>
              <a:rPr lang="ru-RU" i="1" u="sng">
                <a:solidFill>
                  <a:srgbClr val="0070C0"/>
                </a:solidFill>
              </a:rPr>
              <a:t>Маршалловых</a:t>
            </a:r>
            <a:r>
              <a:rPr lang="ru-RU"/>
              <a:t> </a:t>
            </a:r>
            <a:r>
              <a:rPr lang="ru-RU" i="1" u="sng">
                <a:solidFill>
                  <a:srgbClr val="0070C0"/>
                </a:solidFill>
              </a:rPr>
              <a:t>Островов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7463" y="1825625"/>
            <a:ext cx="12188826" cy="5035444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>
                <a:latin typeface="Calibri"/>
              </a:rPr>
              <a:t>Микронезийское государство Маршалловы островапредставляет скопление из атоллов и островов, расположенных в Тихом океане немного севернее экватора. Страница страны, город Маджуро, расположен в 3834 км к западу от города Гонолулу, административного центра американского штата Гавайи, в 3701 км к юго-востоку от Токио, столицы Японии, и в 3241 км к юго-востоку от города Сайпан, столицы Северных Марианских островов. Ближайшие архипелаги - Каролинские острова, принадлежащие Федеративным Штатам Микронезии, и острова Гилберта, принадлежащие республике Кирибати. </a:t>
            </a:r>
          </a:p>
        </p:txBody>
      </p:sp>
    </p:spTree>
    <p:extLst>
      <p:ext uri="{BB962C8B-B14F-4D97-AF65-F5344CB8AC3E}">
        <p14:creationId xmlns:p14="http://schemas.microsoft.com/office/powerpoint/2010/main" val="14798229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42863" y="-750888"/>
            <a:ext cx="5336806" cy="2265363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7200" i="1">
                <a:solidFill>
                  <a:srgbClr val="0070C0"/>
                </a:solidFill>
                <a:latin typeface=""/>
              </a:rPr>
              <a:t>  </a:t>
            </a:r>
            <a:r>
              <a:rPr lang="ru-RU" sz="7200" i="1">
                <a:solidFill>
                  <a:srgbClr val="0070C0"/>
                </a:solidFill>
              </a:rPr>
              <a:t>Геология</a:t>
            </a:r>
          </a:p>
        </p:txBody>
      </p:sp>
      <p:pic>
        <p:nvPicPr>
          <p:cNvPr id="5" name="Рисунок 4" descr="800px-Laura_beach_n_tree_(170671778)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2508" r="2508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33338" y="1487488"/>
            <a:ext cx="5222823" cy="538956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2500"/>
          </a:bodyPr>
          <a:lstStyle/>
          <a:p>
            <a:r>
              <a:rPr lang="ru-RU" sz="2600">
                <a:latin typeface="Calibri"/>
              </a:rPr>
              <a:t>Двадцать девять из тридцати четырех островов Республикик Маршалловы Острова - атоллы. Согласна теории </a:t>
            </a:r>
            <a:r>
              <a:rPr lang="ru-RU" sz="2600">
                <a:solidFill>
                  <a:srgbClr val="0070C0"/>
                </a:solidFill>
                <a:latin typeface="Calibri"/>
              </a:rPr>
              <a:t>Чарлза</a:t>
            </a:r>
            <a:r>
              <a:rPr lang="ru-RU" sz="2600">
                <a:latin typeface="Calibri"/>
              </a:rPr>
              <a:t> </a:t>
            </a:r>
            <a:r>
              <a:rPr lang="ru-RU" sz="2600">
                <a:solidFill>
                  <a:srgbClr val="0070C0"/>
                </a:solidFill>
                <a:latin typeface="Calibri"/>
              </a:rPr>
              <a:t>Дарвина</a:t>
            </a:r>
            <a:r>
              <a:rPr lang="ru-RU" sz="2600">
                <a:latin typeface="Calibri"/>
              </a:rPr>
              <a:t>, формирование атоллов происходило в результате погружения вулканический островов, у поверхности которых постепенно росли кораллы.  Впоследствии в этих местах произошло формирование мелководных лагун. На поверхности рифов накоплен песок, который сформировался под воздействием волн и течений, особенно во время сильных приливов и отливов. </a:t>
            </a:r>
          </a:p>
        </p:txBody>
      </p:sp>
    </p:spTree>
    <p:extLst>
      <p:ext uri="{BB962C8B-B14F-4D97-AF65-F5344CB8AC3E}">
        <p14:creationId xmlns:p14="http://schemas.microsoft.com/office/powerpoint/2010/main" val="30520944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5087" y="1588"/>
            <a:ext cx="5566575" cy="2055812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pPr marL="857250" indent="-857250">
              <a:buFont typeface="Arial" panose="020B0604020202020204" pitchFamily="34" charset="0"/>
              <a:buChar char="•"/>
            </a:pPr>
            <a:r>
              <a:rPr lang="ru-RU" sz="7200" i="1">
                <a:solidFill>
                  <a:srgbClr val="0070C0"/>
                </a:solidFill>
              </a:rPr>
              <a:t>Климат</a:t>
            </a:r>
          </a:p>
        </p:txBody>
      </p:sp>
      <p:pic>
        <p:nvPicPr>
          <p:cNvPr id="5" name="Рисунок 4" descr="41802377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7811" r="7811"/>
          <a:stretch>
            <a:fillRect/>
          </a:stretch>
        </p:blipFill>
        <p:spPr>
          <a:xfrm>
            <a:off x="5574158" y="-98425"/>
            <a:ext cx="6594030" cy="6932613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53975" y="2057400"/>
            <a:ext cx="5643563" cy="4817957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r>
              <a:rPr lang="ru-RU" sz="2600">
                <a:latin typeface="Calibri"/>
              </a:rPr>
              <a:t>Отличительной особенностью регионального климата Маршалловых островов является изменинение климатический условий с севера на юг. На северных островах страны климат </a:t>
            </a:r>
            <a:r>
              <a:rPr lang="ru-RU" sz="2600" b="1" i="1">
                <a:solidFill>
                  <a:srgbClr val="1E4E79"/>
                </a:solidFill>
                <a:latin typeface="Calibri"/>
              </a:rPr>
              <a:t>тропический</a:t>
            </a:r>
            <a:r>
              <a:rPr lang="ru-RU" sz="2600" i="1">
                <a:latin typeface="Calibri"/>
              </a:rPr>
              <a:t>, </a:t>
            </a:r>
            <a:r>
              <a:rPr lang="ru-RU" sz="2600" b="1" i="1">
                <a:solidFill>
                  <a:srgbClr val="1E4E79"/>
                </a:solidFill>
                <a:latin typeface="Calibri"/>
              </a:rPr>
              <a:t>полузасушливый</a:t>
            </a:r>
            <a:r>
              <a:rPr lang="ru-RU" sz="2600" i="1">
                <a:latin typeface="Calibri"/>
              </a:rPr>
              <a:t>. </a:t>
            </a:r>
          </a:p>
          <a:p>
            <a:r>
              <a:rPr lang="ru-RU" sz="2600">
                <a:latin typeface="Calibri"/>
              </a:rPr>
              <a:t>Другой климатической особенностью является расположение Маршалловых островов в зоне северо-восточных пассатов. В течении большей части года на островах преобладают ветры, дующие с северо-востока. Ежемесячный уровень осадков на Маршалловых островах состовляет около 300-380 мм.</a:t>
            </a:r>
          </a:p>
        </p:txBody>
      </p:sp>
    </p:spTree>
    <p:extLst>
      <p:ext uri="{BB962C8B-B14F-4D97-AF65-F5344CB8AC3E}">
        <p14:creationId xmlns:p14="http://schemas.microsoft.com/office/powerpoint/2010/main" val="2350980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54875" y="-11113"/>
            <a:ext cx="4919610" cy="2227263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4800" i="1">
                <a:solidFill>
                  <a:srgbClr val="0070C0"/>
                </a:solidFill>
              </a:rPr>
              <a:t>Флора</a:t>
            </a:r>
            <a:r>
              <a:rPr lang="ru-RU" sz="7200" i="1">
                <a:solidFill>
                  <a:srgbClr val="0070C0"/>
                </a:solidFill>
              </a:rPr>
              <a:t> </a:t>
            </a:r>
            <a:r>
              <a:rPr lang="ru-RU" sz="4800" i="1">
                <a:solidFill>
                  <a:srgbClr val="0070C0"/>
                </a:solidFill>
              </a:rPr>
              <a:t>и</a:t>
            </a:r>
            <a:r>
              <a:rPr lang="ru-RU" sz="7200" i="1">
                <a:solidFill>
                  <a:srgbClr val="0070C0"/>
                </a:solidFill>
              </a:rPr>
              <a:t> </a:t>
            </a:r>
            <a:r>
              <a:rPr lang="ru-RU" sz="4800" i="1">
                <a:solidFill>
                  <a:srgbClr val="0070C0"/>
                </a:solidFill>
              </a:rPr>
              <a:t>фауна</a:t>
            </a:r>
            <a:r>
              <a:rPr lang="ru-RU" sz="7200" i="1">
                <a:solidFill>
                  <a:srgbClr val="0070C0"/>
                </a:solidFill>
              </a:rPr>
              <a:t/>
            </a:r>
            <a:br>
              <a:rPr lang="ru-RU" sz="7200" i="1">
                <a:solidFill>
                  <a:srgbClr val="0070C0"/>
                </a:solidFill>
              </a:rPr>
            </a:br>
            <a:endParaRPr lang="ru-RU" sz="7200" i="1">
              <a:solidFill>
                <a:srgbClr val="0070C0"/>
              </a:solidFill>
            </a:endParaRPr>
          </a:p>
        </p:txBody>
      </p:sp>
      <p:pic>
        <p:nvPicPr>
          <p:cNvPr id="5" name="Рисунок 4" descr="f_18064473u1v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7090" b="7090"/>
          <a:stretch>
            <a:fillRect/>
          </a:stretch>
        </p:blipFill>
        <p:spPr>
          <a:xfrm>
            <a:off x="-19050" y="-11113"/>
            <a:ext cx="7273929" cy="686752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273978" y="2227263"/>
            <a:ext cx="4883097" cy="468630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85000" lnSpcReduction="20000"/>
          </a:bodyPr>
          <a:lstStyle/>
          <a:p>
            <a:r>
              <a:rPr lang="ru-RU" sz="2600">
                <a:latin typeface="Calibri"/>
              </a:rPr>
              <a:t>В последнии годы местной флоре и фауне угрожает повышения уровня Мирового океана.</a:t>
            </a:r>
          </a:p>
          <a:p>
            <a:r>
              <a:rPr lang="ru-RU" sz="2600">
                <a:latin typeface="Calibri"/>
              </a:rPr>
              <a:t>На Маршалловых островах произростает </a:t>
            </a:r>
            <a:r>
              <a:rPr lang="ru-RU" sz="2600" i="1">
                <a:latin typeface="Calibri"/>
              </a:rPr>
              <a:t>80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видов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растений. </a:t>
            </a:r>
            <a:r>
              <a:rPr lang="ru-RU" sz="2600">
                <a:latin typeface="Calibri"/>
              </a:rPr>
              <a:t>Самым распространенным видом является </a:t>
            </a:r>
            <a:r>
              <a:rPr lang="ru-RU" sz="2600" i="1">
                <a:latin typeface="Calibri"/>
              </a:rPr>
              <a:t>Кокосовая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пальма</a:t>
            </a:r>
            <a:r>
              <a:rPr lang="ru-RU" sz="2600">
                <a:latin typeface="Calibri"/>
              </a:rPr>
              <a:t>, которая покрывает примерно 60% суши архипелага.</a:t>
            </a:r>
          </a:p>
          <a:p>
            <a:r>
              <a:rPr lang="ru-RU" sz="2600">
                <a:latin typeface="Calibri"/>
              </a:rPr>
              <a:t>Важнейшими представителями местной фауны являются </a:t>
            </a:r>
            <a:r>
              <a:rPr lang="ru-RU" sz="2600" i="1">
                <a:latin typeface="Calibri"/>
              </a:rPr>
              <a:t>морские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птицы</a:t>
            </a:r>
            <a:r>
              <a:rPr lang="ru-RU" sz="2600">
                <a:latin typeface="Calibri"/>
              </a:rPr>
              <a:t>. На многих северных островах откладывают яйца </a:t>
            </a:r>
            <a:r>
              <a:rPr lang="ru-RU" sz="2600" i="1">
                <a:latin typeface="Calibri"/>
              </a:rPr>
              <a:t>зеленые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черепахи</a:t>
            </a:r>
            <a:r>
              <a:rPr lang="ru-RU" sz="2600">
                <a:latin typeface="Calibri"/>
              </a:rPr>
              <a:t>. </a:t>
            </a:r>
          </a:p>
          <a:p>
            <a:r>
              <a:rPr lang="ru-RU" sz="2600">
                <a:latin typeface="Calibri"/>
              </a:rPr>
              <a:t>Прибережные воды островов очень богаты рыбой(около 250 видов) и кораллами(около 146 видов)</a:t>
            </a:r>
          </a:p>
        </p:txBody>
      </p:sp>
    </p:spTree>
    <p:extLst>
      <p:ext uri="{BB962C8B-B14F-4D97-AF65-F5344CB8AC3E}">
        <p14:creationId xmlns:p14="http://schemas.microsoft.com/office/powerpoint/2010/main" val="27653502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58738" y="9525"/>
            <a:ext cx="12233170" cy="1277938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r>
              <a:rPr lang="ru-RU" sz="7200" b="1" i="1">
                <a:solidFill>
                  <a:srgbClr val="0070C0"/>
                </a:solidFill>
                <a:latin typeface=""/>
              </a:rPr>
              <a:t>               </a:t>
            </a:r>
            <a:r>
              <a:rPr lang="ru-RU" sz="7200" b="1" i="1">
                <a:solidFill>
                  <a:srgbClr val="0070C0"/>
                </a:solidFill>
              </a:rPr>
              <a:t>История</a:t>
            </a:r>
            <a:r>
              <a:rPr lang="ru-RU" sz="7200" i="1"/>
              <a:t>  </a:t>
            </a:r>
          </a:p>
        </p:txBody>
      </p:sp>
      <p:pic>
        <p:nvPicPr>
          <p:cNvPr id="5" name="Рисунок 4" descr="scuba-divers_1734875i.jp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l="7819" r="781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-2440" y="1296988"/>
            <a:ext cx="6155590" cy="5540375"/>
          </a:xfrm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600">
                <a:latin typeface="Calibri"/>
              </a:rPr>
              <a:t>Первым островом, замеченным европейцами, стал </a:t>
            </a:r>
            <a:r>
              <a:rPr lang="ru-RU" sz="2600" i="1">
                <a:latin typeface="Calibri"/>
              </a:rPr>
              <a:t>атолл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Бокак</a:t>
            </a:r>
            <a:r>
              <a:rPr lang="ru-RU" sz="2600">
                <a:latin typeface="Calibri"/>
              </a:rPr>
              <a:t>, открытый испанским мореплавателем </a:t>
            </a:r>
            <a:r>
              <a:rPr lang="ru-RU" sz="2600" i="1">
                <a:latin typeface="Calibri"/>
              </a:rPr>
              <a:t>Алонсо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де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Саласаров</a:t>
            </a:r>
            <a:r>
              <a:rPr lang="ru-RU" sz="2600">
                <a:latin typeface="Calibri"/>
              </a:rPr>
              <a:t> в 1526 году. Тем неменее архипелаг оставался безымянным вплоть до 1788 года, когда острова были повторно открыты британским капитаном </a:t>
            </a:r>
            <a:r>
              <a:rPr lang="ru-RU" sz="2600" i="1">
                <a:latin typeface="Calibri"/>
              </a:rPr>
              <a:t>Джоном</a:t>
            </a:r>
            <a:r>
              <a:rPr lang="ru-RU" sz="2600">
                <a:latin typeface="Calibri"/>
              </a:rPr>
              <a:t> </a:t>
            </a:r>
            <a:r>
              <a:rPr lang="ru-RU" sz="2600" i="1">
                <a:latin typeface="Calibri"/>
              </a:rPr>
              <a:t>Маршаллом</a:t>
            </a:r>
            <a:r>
              <a:rPr lang="ru-RU" sz="2600">
                <a:latin typeface="Calibri"/>
              </a:rPr>
              <a:t>, в честь которого они и были названы. </a:t>
            </a:r>
          </a:p>
        </p:txBody>
      </p:sp>
    </p:spTree>
    <p:extLst>
      <p:ext uri="{BB962C8B-B14F-4D97-AF65-F5344CB8AC3E}">
        <p14:creationId xmlns:p14="http://schemas.microsoft.com/office/powerpoint/2010/main" val="3834494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354" y="9525"/>
            <a:ext cx="12158429" cy="16002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sz="7200" b="1" i="1">
                <a:solidFill>
                  <a:srgbClr val="0070C0"/>
                </a:solidFill>
              </a:rPr>
              <a:t>Административное</a:t>
            </a:r>
            <a:r>
              <a:rPr lang="ru-RU" sz="7200" i="1"/>
              <a:t> </a:t>
            </a:r>
            <a:r>
              <a:rPr lang="ru-RU" sz="7200" b="1" i="1">
                <a:solidFill>
                  <a:srgbClr val="0070C0"/>
                </a:solidFill>
              </a:rPr>
              <a:t>деление</a:t>
            </a:r>
          </a:p>
        </p:txBody>
      </p:sp>
      <p:pic>
        <p:nvPicPr>
          <p:cNvPr id="5" name="Рисунок 4" descr="740px-MH_-map_A.png"/>
          <p:cNvPicPr>
            <a:picLocks noGrp="1" noChangeAspect="1"/>
          </p:cNvPicPr>
          <p:nvPr>
            <p:ph type="pic" idx="1"/>
          </p:nvPr>
        </p:nvPicPr>
        <p:blipFill>
          <a:blip r:embed="rId3"/>
          <a:srcRect t="1176" b="1176"/>
          <a:stretch>
            <a:fillRect/>
          </a:stretch>
        </p:blipFill>
        <p:spPr>
          <a:xfrm>
            <a:off x="12700" y="1609725"/>
            <a:ext cx="6684963" cy="52927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97663" y="1609725"/>
            <a:ext cx="5491162" cy="5256107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ru-RU" sz="2600">
                <a:latin typeface="Calibri"/>
              </a:rPr>
              <a:t>В годы существования Подопечной территории Тихоокеанские острова Маршалловы острова составляли один округ. </a:t>
            </a:r>
          </a:p>
          <a:p>
            <a:r>
              <a:rPr lang="ru-RU" sz="2600">
                <a:latin typeface="Calibri"/>
              </a:rPr>
              <a:t>В настоящее время Маршалловы острова разделены на 33 муниципалитета. </a:t>
            </a:r>
          </a:p>
          <a:p>
            <a:r>
              <a:rPr lang="ru-RU" sz="2600">
                <a:latin typeface="Calibri"/>
              </a:rPr>
              <a:t>Четыре окружных центра, </a:t>
            </a:r>
            <a:r>
              <a:rPr lang="ru-RU" sz="2600" i="1">
                <a:latin typeface="Calibri"/>
              </a:rPr>
              <a:t>Маджуро</a:t>
            </a:r>
            <a:r>
              <a:rPr lang="ru-RU" sz="2600">
                <a:latin typeface="Calibri"/>
              </a:rPr>
              <a:t>, </a:t>
            </a:r>
            <a:r>
              <a:rPr lang="ru-RU" sz="2600" i="1">
                <a:latin typeface="Calibri"/>
              </a:rPr>
              <a:t>Эбейе</a:t>
            </a:r>
            <a:r>
              <a:rPr lang="ru-RU" sz="2600">
                <a:latin typeface="Calibri"/>
              </a:rPr>
              <a:t>, </a:t>
            </a:r>
            <a:r>
              <a:rPr lang="ru-RU" sz="2600" i="1">
                <a:latin typeface="Calibri"/>
              </a:rPr>
              <a:t>Джалуит</a:t>
            </a:r>
            <a:r>
              <a:rPr lang="ru-RU" sz="2600">
                <a:latin typeface="Calibri"/>
              </a:rPr>
              <a:t> и </a:t>
            </a:r>
            <a:r>
              <a:rPr lang="ru-RU" sz="2600" i="1">
                <a:latin typeface="Calibri"/>
              </a:rPr>
              <a:t>Вотье</a:t>
            </a:r>
            <a:r>
              <a:rPr lang="ru-RU" sz="2600">
                <a:latin typeface="Calibri"/>
              </a:rPr>
              <a:t>, имеют органы местного самоуправления с избираемым советом, мэром, назначенными чиновниками и местной полицией.</a:t>
            </a:r>
          </a:p>
        </p:txBody>
      </p:sp>
    </p:spTree>
    <p:extLst>
      <p:ext uri="{BB962C8B-B14F-4D97-AF65-F5344CB8AC3E}">
        <p14:creationId xmlns:p14="http://schemas.microsoft.com/office/powerpoint/2010/main" val="2415019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754</Words>
  <Application>Microsoft Office PowerPoint</Application>
  <PresentationFormat>Произвольный</PresentationFormat>
  <Paragraphs>58</Paragraphs>
  <Slides>14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МАРШАЛЛОВЫ  ОСТРОВА</vt:lpstr>
      <vt:lpstr>Маршалловы острова</vt:lpstr>
      <vt:lpstr>Общая информация</vt:lpstr>
      <vt:lpstr>  Общая география Маршалловых Островов</vt:lpstr>
      <vt:lpstr>  Геология</vt:lpstr>
      <vt:lpstr>Климат</vt:lpstr>
      <vt:lpstr>Флора и фауна </vt:lpstr>
      <vt:lpstr>               История  </vt:lpstr>
      <vt:lpstr>Административное деление</vt:lpstr>
      <vt:lpstr>  Население</vt:lpstr>
      <vt:lpstr>             Население</vt:lpstr>
      <vt:lpstr>Этнический состав</vt:lpstr>
      <vt:lpstr>     Религиозный состав</vt:lpstr>
      <vt:lpstr>   Государственный строй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МАРШАЛЛОВЫ  ОСТРОВА</dc:title>
  <dc:creator>Галина Михайловна</dc:creator>
  <cp:lastModifiedBy>Галина Михайловна</cp:lastModifiedBy>
  <cp:revision>5</cp:revision>
  <dcterms:created xsi:type="dcterms:W3CDTF">2012-07-30T23:42:41Z</dcterms:created>
  <dcterms:modified xsi:type="dcterms:W3CDTF">2014-09-18T04:08:21Z</dcterms:modified>
</cp:coreProperties>
</file>